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56" r:id="rId2"/>
    <p:sldId id="258" r:id="rId3"/>
    <p:sldId id="279" r:id="rId4"/>
    <p:sldId id="257" r:id="rId5"/>
    <p:sldId id="264" r:id="rId6"/>
    <p:sldId id="273" r:id="rId7"/>
    <p:sldId id="277" r:id="rId8"/>
    <p:sldId id="278" r:id="rId9"/>
    <p:sldId id="265" r:id="rId10"/>
    <p:sldId id="280" r:id="rId11"/>
    <p:sldId id="259" r:id="rId12"/>
    <p:sldId id="283" r:id="rId13"/>
    <p:sldId id="260" r:id="rId14"/>
    <p:sldId id="261" r:id="rId15"/>
    <p:sldId id="262" r:id="rId16"/>
    <p:sldId id="281" r:id="rId17"/>
    <p:sldId id="263" r:id="rId18"/>
    <p:sldId id="266" r:id="rId19"/>
    <p:sldId id="267" r:id="rId20"/>
    <p:sldId id="269" r:id="rId21"/>
    <p:sldId id="268" r:id="rId22"/>
    <p:sldId id="270" r:id="rId23"/>
    <p:sldId id="271" r:id="rId24"/>
    <p:sldId id="272" r:id="rId25"/>
    <p:sldId id="274" r:id="rId26"/>
    <p:sldId id="275" r:id="rId27"/>
    <p:sldId id="282" r:id="rId28"/>
    <p:sldId id="276" r:id="rId29"/>
    <p:sldId id="284" r:id="rId30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3" autoAdjust="0"/>
    <p:restoredTop sz="76054" autoAdjust="0"/>
  </p:normalViewPr>
  <p:slideViewPr>
    <p:cSldViewPr snapToGrid="0">
      <p:cViewPr varScale="1">
        <p:scale>
          <a:sx n="46" d="100"/>
          <a:sy n="46" d="100"/>
        </p:scale>
        <p:origin x="42" y="28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9" d="100"/>
          <a:sy n="69" d="100"/>
        </p:scale>
        <p:origin x="2784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F4F14A-02CA-4250-A85B-FE3CABEC8753}" type="datetimeFigureOut">
              <a:rPr lang="es-CL" smtClean="0"/>
              <a:t>22-09-2016</a:t>
            </a:fld>
            <a:endParaRPr lang="es-CL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3713C5-CD83-46CE-993B-510ACEFF3DD7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696048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3713C5-CD83-46CE-993B-510ACEFF3DD7}" type="slidenum">
              <a:rPr lang="es-CL" smtClean="0"/>
              <a:t>1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1147242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3713C5-CD83-46CE-993B-510ACEFF3DD7}" type="slidenum">
              <a:rPr lang="es-CL" smtClean="0"/>
              <a:t>10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9608502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baseline="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3713C5-CD83-46CE-993B-510ACEFF3DD7}" type="slidenum">
              <a:rPr lang="es-CL" smtClean="0"/>
              <a:t>11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93801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3713C5-CD83-46CE-993B-510ACEFF3DD7}" type="slidenum">
              <a:rPr lang="es-CL" smtClean="0"/>
              <a:pPr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31286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3713C5-CD83-46CE-993B-510ACEFF3DD7}" type="slidenum">
              <a:rPr lang="es-CL" smtClean="0"/>
              <a:t>13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7479948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3713C5-CD83-46CE-993B-510ACEFF3DD7}" type="slidenum">
              <a:rPr lang="es-CL" smtClean="0"/>
              <a:t>14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9254596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3713C5-CD83-46CE-993B-510ACEFF3DD7}" type="slidenum">
              <a:rPr lang="es-CL" smtClean="0"/>
              <a:t>15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43535355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3713C5-CD83-46CE-993B-510ACEFF3DD7}" type="slidenum">
              <a:rPr lang="es-CL" smtClean="0"/>
              <a:t>16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1236302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3713C5-CD83-46CE-993B-510ACEFF3DD7}" type="slidenum">
              <a:rPr lang="es-CL" smtClean="0"/>
              <a:t>17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4528561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3713C5-CD83-46CE-993B-510ACEFF3DD7}" type="slidenum">
              <a:rPr lang="es-CL" smtClean="0"/>
              <a:t>18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12856709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baseline="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3713C5-CD83-46CE-993B-510ACEFF3DD7}" type="slidenum">
              <a:rPr lang="es-CL" smtClean="0"/>
              <a:t>19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9716344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3713C5-CD83-46CE-993B-510ACEFF3DD7}" type="slidenum">
              <a:rPr lang="es-CL" smtClean="0"/>
              <a:t>2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65446034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3713C5-CD83-46CE-993B-510ACEFF3DD7}" type="slidenum">
              <a:rPr lang="es-CL" smtClean="0"/>
              <a:t>20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19452468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3713C5-CD83-46CE-993B-510ACEFF3DD7}" type="slidenum">
              <a:rPr lang="es-CL" smtClean="0"/>
              <a:t>21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18166782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3713C5-CD83-46CE-993B-510ACEFF3DD7}" type="slidenum">
              <a:rPr lang="es-CL" smtClean="0"/>
              <a:t>22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67365910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3713C5-CD83-46CE-993B-510ACEFF3DD7}" type="slidenum">
              <a:rPr lang="es-CL" smtClean="0"/>
              <a:t>23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12881685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3713C5-CD83-46CE-993B-510ACEFF3DD7}" type="slidenum">
              <a:rPr lang="es-CL" smtClean="0"/>
              <a:t>24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8457278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3713C5-CD83-46CE-993B-510ACEFF3DD7}" type="slidenum">
              <a:rPr lang="es-CL" smtClean="0"/>
              <a:t>25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92772076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baseline="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3713C5-CD83-46CE-993B-510ACEFF3DD7}" type="slidenum">
              <a:rPr lang="es-CL" smtClean="0"/>
              <a:t>26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76545247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3713C5-CD83-46CE-993B-510ACEFF3DD7}" type="slidenum">
              <a:rPr lang="es-CL" smtClean="0"/>
              <a:t>27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88566540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3713C5-CD83-46CE-993B-510ACEFF3DD7}" type="slidenum">
              <a:rPr lang="es-CL" smtClean="0"/>
              <a:t>28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73777794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3713C5-CD83-46CE-993B-510ACEFF3DD7}" type="slidenum">
              <a:rPr lang="es-CL" smtClean="0"/>
              <a:t>29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2206315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3713C5-CD83-46CE-993B-510ACEFF3DD7}" type="slidenum">
              <a:rPr lang="es-CL" smtClean="0"/>
              <a:t>3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7456832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i="0" baseline="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3713C5-CD83-46CE-993B-510ACEFF3DD7}" type="slidenum">
              <a:rPr lang="es-CL" smtClean="0"/>
              <a:t>4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1798437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baseline="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3713C5-CD83-46CE-993B-510ACEFF3DD7}" type="slidenum">
              <a:rPr lang="es-CL" smtClean="0"/>
              <a:t>5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2696880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3713C5-CD83-46CE-993B-510ACEFF3DD7}" type="slidenum">
              <a:rPr lang="es-CL" smtClean="0"/>
              <a:t>6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462329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E89E716-AB66-4783-8467-C55BE2A4577C}" type="slidenum">
              <a:rPr lang="en-US" altLang="en-US" smtClean="0"/>
              <a:pPr>
                <a:defRPr/>
              </a:pPr>
              <a:t>7</a:t>
            </a:fld>
            <a:endParaRPr lang="es" altLang="en-US"/>
          </a:p>
        </p:txBody>
      </p:sp>
    </p:spTree>
    <p:extLst>
      <p:ext uri="{BB962C8B-B14F-4D97-AF65-F5344CB8AC3E}">
        <p14:creationId xmlns:p14="http://schemas.microsoft.com/office/powerpoint/2010/main" val="16064712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baseline="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E89E716-AB66-4783-8467-C55BE2A4577C}" type="slidenum">
              <a:rPr lang="en-US" altLang="en-US" smtClean="0"/>
              <a:pPr>
                <a:defRPr/>
              </a:pPr>
              <a:t>8</a:t>
            </a:fld>
            <a:endParaRPr lang="es" altLang="en-US"/>
          </a:p>
        </p:txBody>
      </p:sp>
    </p:spTree>
    <p:extLst>
      <p:ext uri="{BB962C8B-B14F-4D97-AF65-F5344CB8AC3E}">
        <p14:creationId xmlns:p14="http://schemas.microsoft.com/office/powerpoint/2010/main" val="17868387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3713C5-CD83-46CE-993B-510ACEFF3DD7}" type="slidenum">
              <a:rPr lang="es-CL" smtClean="0"/>
              <a:t>9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817981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0DAE1-F943-45C3-9D3D-89694EF4E07D}" type="datetimeFigureOut">
              <a:rPr lang="es-CL" smtClean="0"/>
              <a:t>22-09-2016</a:t>
            </a:fld>
            <a:endParaRPr lang="es-CL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01CBA-2A79-4E01-9888-D27475836F1C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834989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0DAE1-F943-45C3-9D3D-89694EF4E07D}" type="datetimeFigureOut">
              <a:rPr lang="es-CL" smtClean="0"/>
              <a:t>22-09-2016</a:t>
            </a:fld>
            <a:endParaRPr lang="es-CL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01CBA-2A79-4E01-9888-D27475836F1C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48170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0DAE1-F943-45C3-9D3D-89694EF4E07D}" type="datetimeFigureOut">
              <a:rPr lang="es-CL" smtClean="0"/>
              <a:t>22-09-2016</a:t>
            </a:fld>
            <a:endParaRPr lang="es-CL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01CBA-2A79-4E01-9888-D27475836F1C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7584307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7"/>
          <p:cNvSpPr txBox="1">
            <a:spLocks noChangeArrowheads="1"/>
          </p:cNvSpPr>
          <p:nvPr userDrawn="1"/>
        </p:nvSpPr>
        <p:spPr bwMode="auto">
          <a:xfrm>
            <a:off x="11572337" y="303213"/>
            <a:ext cx="375727" cy="2309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71" tIns="34286" rIns="68571" bIns="34286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 charset="0"/>
                <a:ea typeface="ＭＳ Ｐゴシック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 charset="0"/>
                <a:ea typeface="ＭＳ Ｐゴシック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 charset="0"/>
                <a:ea typeface="ＭＳ Ｐゴシック" charset="-128"/>
              </a:defRPr>
            </a:lvl5pPr>
            <a:lvl6pPr marL="25146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-128"/>
              </a:defRPr>
            </a:lvl6pPr>
            <a:lvl7pPr marL="29718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-128"/>
              </a:defRPr>
            </a:lvl7pPr>
            <a:lvl8pPr marL="34290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-128"/>
              </a:defRPr>
            </a:lvl8pPr>
            <a:lvl9pPr marL="3886200" indent="-228600" defTabSz="1827213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fld id="{9F81AE86-08DC-4409-80EA-D6327827EBD5}" type="slidenum">
              <a:rPr lang="id-ID" altLang="en-US" sz="1051" b="1" smtClean="0">
                <a:solidFill>
                  <a:schemeClr val="bg1"/>
                </a:solidFill>
                <a:latin typeface="Raleway Light" charset="0"/>
              </a:rPr>
              <a:pPr algn="ctr" eaLnBrk="1" hangingPunct="1">
                <a:defRPr/>
              </a:pPr>
              <a:t>‹Nº›</a:t>
            </a:fld>
            <a:endParaRPr lang="id-ID" altLang="en-US" sz="1051">
              <a:solidFill>
                <a:schemeClr val="bg1"/>
              </a:solidFill>
              <a:latin typeface="Raleway Light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0373345"/>
      </p:ext>
    </p:extLst>
  </p:cSld>
  <p:clrMapOvr>
    <a:masterClrMapping/>
  </p:clrMapOvr>
  <p:transition spd="slow" advClick="0" advTm="3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0DAE1-F943-45C3-9D3D-89694EF4E07D}" type="datetimeFigureOut">
              <a:rPr lang="es-CL" smtClean="0"/>
              <a:t>22-09-2016</a:t>
            </a:fld>
            <a:endParaRPr lang="es-CL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01CBA-2A79-4E01-9888-D27475836F1C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790918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0DAE1-F943-45C3-9D3D-89694EF4E07D}" type="datetimeFigureOut">
              <a:rPr lang="es-CL" smtClean="0"/>
              <a:t>22-09-2016</a:t>
            </a:fld>
            <a:endParaRPr lang="es-CL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01CBA-2A79-4E01-9888-D27475836F1C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654525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0DAE1-F943-45C3-9D3D-89694EF4E07D}" type="datetimeFigureOut">
              <a:rPr lang="es-CL" smtClean="0"/>
              <a:t>22-09-2016</a:t>
            </a:fld>
            <a:endParaRPr lang="es-CL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01CBA-2A79-4E01-9888-D27475836F1C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32973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0DAE1-F943-45C3-9D3D-89694EF4E07D}" type="datetimeFigureOut">
              <a:rPr lang="es-CL" smtClean="0"/>
              <a:t>22-09-2016</a:t>
            </a:fld>
            <a:endParaRPr lang="es-CL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01CBA-2A79-4E01-9888-D27475836F1C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386157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0DAE1-F943-45C3-9D3D-89694EF4E07D}" type="datetimeFigureOut">
              <a:rPr lang="es-CL" smtClean="0"/>
              <a:t>22-09-2016</a:t>
            </a:fld>
            <a:endParaRPr lang="es-CL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01CBA-2A79-4E01-9888-D27475836F1C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615718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0DAE1-F943-45C3-9D3D-89694EF4E07D}" type="datetimeFigureOut">
              <a:rPr lang="es-CL" smtClean="0"/>
              <a:t>22-09-2016</a:t>
            </a:fld>
            <a:endParaRPr lang="es-CL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01CBA-2A79-4E01-9888-D27475836F1C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468210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0DAE1-F943-45C3-9D3D-89694EF4E07D}" type="datetimeFigureOut">
              <a:rPr lang="es-CL" smtClean="0"/>
              <a:t>22-09-2016</a:t>
            </a:fld>
            <a:endParaRPr lang="es-CL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01CBA-2A79-4E01-9888-D27475836F1C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607776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0DAE1-F943-45C3-9D3D-89694EF4E07D}" type="datetimeFigureOut">
              <a:rPr lang="es-CL" smtClean="0"/>
              <a:t>22-09-2016</a:t>
            </a:fld>
            <a:endParaRPr lang="es-CL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601CBA-2A79-4E01-9888-D27475836F1C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12135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20DAE1-F943-45C3-9D3D-89694EF4E07D}" type="datetimeFigureOut">
              <a:rPr lang="es-CL" smtClean="0"/>
              <a:t>22-09-2016</a:t>
            </a:fld>
            <a:endParaRPr lang="es-CL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601CBA-2A79-4E01-9888-D27475836F1C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893041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686938"/>
          </a:xfrm>
        </p:spPr>
        <p:txBody>
          <a:bodyPr/>
          <a:lstStyle/>
          <a:p>
            <a:r>
              <a:rPr lang="es-MX" b="1" dirty="0"/>
              <a:t>"EFTP y género"</a:t>
            </a:r>
            <a:endParaRPr lang="es-CL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655543"/>
          </a:xfrm>
        </p:spPr>
        <p:txBody>
          <a:bodyPr>
            <a:normAutofit fontScale="92500" lnSpcReduction="10000"/>
          </a:bodyPr>
          <a:lstStyle/>
          <a:p>
            <a:r>
              <a:rPr lang="es-MX" b="1" dirty="0"/>
              <a:t>Cecilia Barbieri</a:t>
            </a:r>
          </a:p>
          <a:p>
            <a:r>
              <a:rPr lang="es-MX" b="1" dirty="0"/>
              <a:t>UNESCO</a:t>
            </a:r>
          </a:p>
          <a:p>
            <a:endParaRPr lang="es-CL" b="1" dirty="0"/>
          </a:p>
          <a:p>
            <a:r>
              <a:rPr lang="es-CL" dirty="0"/>
              <a:t>Seminario “Educación para la Formación Técnico Profesional con Perspectiva de Género”</a:t>
            </a:r>
          </a:p>
          <a:p>
            <a:endParaRPr lang="es-MX" dirty="0"/>
          </a:p>
          <a:p>
            <a:r>
              <a:rPr lang="es-MX" dirty="0"/>
              <a:t>23 de septiembre de 2016</a:t>
            </a:r>
          </a:p>
          <a:p>
            <a:endParaRPr lang="es-MX" b="1" dirty="0"/>
          </a:p>
          <a:p>
            <a:endParaRPr lang="es-CL" dirty="0"/>
          </a:p>
          <a:p>
            <a:endParaRPr lang="es-CL" dirty="0"/>
          </a:p>
        </p:txBody>
      </p:sp>
      <p:pic>
        <p:nvPicPr>
          <p:cNvPr id="4" name="Picture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79911" y="293698"/>
            <a:ext cx="1562222" cy="1562222"/>
          </a:xfrm>
          <a:prstGeom prst="rect">
            <a:avLst/>
          </a:prstGeom>
        </p:spPr>
      </p:pic>
      <p:pic>
        <p:nvPicPr>
          <p:cNvPr id="5" name="Picture 5"/>
          <p:cNvPicPr>
            <a:picLocks noChangeAspect="1"/>
          </p:cNvPicPr>
          <p:nvPr/>
        </p:nvPicPr>
        <p:blipFill rotWithShape="1">
          <a:blip r:embed="rId4" cstate="print"/>
          <a:srcRect l="9279"/>
          <a:stretch/>
        </p:blipFill>
        <p:spPr>
          <a:xfrm>
            <a:off x="1842133" y="302148"/>
            <a:ext cx="2763834" cy="1640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81695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2317018"/>
            <a:ext cx="10515600" cy="1325563"/>
          </a:xfrm>
        </p:spPr>
        <p:txBody>
          <a:bodyPr/>
          <a:lstStyle/>
          <a:p>
            <a:pPr algn="ctr"/>
            <a:r>
              <a:rPr lang="es-MX" b="1" dirty="0"/>
              <a:t>2. Brechas de género: los datos</a:t>
            </a:r>
            <a:r>
              <a:rPr lang="es-MX" dirty="0"/>
              <a:t/>
            </a:r>
            <a:br>
              <a:rPr lang="es-MX" dirty="0"/>
            </a:b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4417849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Brechas de género: los datos</a:t>
            </a:r>
            <a:endParaRPr lang="es-CL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44% de los estudiantes de programas profesionales </a:t>
            </a:r>
            <a:r>
              <a:rPr lang="es-MX" dirty="0" smtClean="0"/>
              <a:t>vocacionales a </a:t>
            </a:r>
            <a:r>
              <a:rPr lang="es-MX" dirty="0"/>
              <a:t>nivel mundial son mujeres</a:t>
            </a:r>
          </a:p>
          <a:p>
            <a:r>
              <a:rPr lang="es-MX" dirty="0"/>
              <a:t>% aumenta en el nivel secundario superior a medida que el índice de paridad de género se acerca a 1</a:t>
            </a:r>
          </a:p>
          <a:p>
            <a:r>
              <a:rPr lang="es-MX" dirty="0"/>
              <a:t>Las disparidades de género impiden la expansión de la EFTP </a:t>
            </a:r>
          </a:p>
        </p:txBody>
      </p:sp>
    </p:spTree>
    <p:extLst>
      <p:ext uri="{BB962C8B-B14F-4D97-AF65-F5344CB8AC3E}">
        <p14:creationId xmlns:p14="http://schemas.microsoft.com/office/powerpoint/2010/main" val="1913951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447" y="1072662"/>
            <a:ext cx="10590338" cy="5785338"/>
          </a:xfrm>
          <a:prstGeom prst="rect">
            <a:avLst/>
          </a:prstGeom>
        </p:spPr>
      </p:pic>
      <p:sp>
        <p:nvSpPr>
          <p:cNvPr id="3" name="CuadroTexto 2"/>
          <p:cNvSpPr txBox="1"/>
          <p:nvPr/>
        </p:nvSpPr>
        <p:spPr>
          <a:xfrm>
            <a:off x="1600200" y="158262"/>
            <a:ext cx="1011115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err="1" smtClean="0"/>
              <a:t>Brecha</a:t>
            </a:r>
            <a:r>
              <a:rPr lang="en-US" sz="3600" dirty="0" smtClean="0"/>
              <a:t> de </a:t>
            </a:r>
            <a:r>
              <a:rPr lang="en-US" sz="3600" dirty="0" err="1" smtClean="0"/>
              <a:t>género</a:t>
            </a:r>
            <a:r>
              <a:rPr lang="en-US" sz="3600" dirty="0" smtClean="0"/>
              <a:t> </a:t>
            </a:r>
            <a:r>
              <a:rPr lang="en-US" sz="3600" dirty="0" err="1" smtClean="0"/>
              <a:t>en</a:t>
            </a:r>
            <a:r>
              <a:rPr lang="en-US" sz="3600" dirty="0" smtClean="0"/>
              <a:t> el campo de CTIM: las </a:t>
            </a:r>
            <a:r>
              <a:rPr lang="en-US" sz="3600" dirty="0" err="1" smtClean="0"/>
              <a:t>mujeres</a:t>
            </a:r>
            <a:r>
              <a:rPr lang="en-US" sz="3600" dirty="0" smtClean="0"/>
              <a:t> </a:t>
            </a:r>
            <a:r>
              <a:rPr lang="en-US" sz="3600" dirty="0" err="1" smtClean="0"/>
              <a:t>están</a:t>
            </a:r>
            <a:r>
              <a:rPr lang="en-US" sz="3600" dirty="0" smtClean="0"/>
              <a:t> </a:t>
            </a:r>
            <a:r>
              <a:rPr lang="en-US" sz="3600" dirty="0" err="1" smtClean="0"/>
              <a:t>significativamente</a:t>
            </a:r>
            <a:r>
              <a:rPr lang="en-US" sz="3600" dirty="0" smtClean="0"/>
              <a:t> </a:t>
            </a:r>
            <a:r>
              <a:rPr lang="en-US" sz="3600" dirty="0" err="1" smtClean="0"/>
              <a:t>superadas</a:t>
            </a:r>
            <a:r>
              <a:rPr lang="en-US" sz="3600" dirty="0" smtClean="0"/>
              <a:t> </a:t>
            </a:r>
            <a:r>
              <a:rPr lang="en-US" sz="3600" dirty="0" err="1" smtClean="0"/>
              <a:t>en</a:t>
            </a:r>
            <a:r>
              <a:rPr lang="en-US" sz="3600" dirty="0" smtClean="0"/>
              <a:t> </a:t>
            </a:r>
            <a:r>
              <a:rPr lang="en-US" sz="3600" dirty="0" err="1" smtClean="0"/>
              <a:t>número</a:t>
            </a:r>
            <a:r>
              <a:rPr lang="en-US" sz="3600" dirty="0" smtClean="0"/>
              <a:t> </a:t>
            </a:r>
            <a:r>
              <a:rPr lang="en-US" sz="3600" dirty="0" err="1" smtClean="0"/>
              <a:t>por</a:t>
            </a:r>
            <a:r>
              <a:rPr lang="en-US" sz="3600" dirty="0" smtClean="0"/>
              <a:t> los hombres </a:t>
            </a:r>
            <a:r>
              <a:rPr lang="en-US" sz="3600" dirty="0" err="1" smtClean="0"/>
              <a:t>en</a:t>
            </a:r>
            <a:r>
              <a:rPr lang="en-US" sz="3600" dirty="0" smtClean="0"/>
              <a:t> </a:t>
            </a:r>
            <a:r>
              <a:rPr lang="en-US" sz="3600" dirty="0" err="1" smtClean="0"/>
              <a:t>ingeniería</a:t>
            </a:r>
            <a:endParaRPr lang="en-US" sz="2800" dirty="0"/>
          </a:p>
        </p:txBody>
      </p:sp>
      <p:sp>
        <p:nvSpPr>
          <p:cNvPr id="4" name="CuadroTexto 3"/>
          <p:cNvSpPr txBox="1"/>
          <p:nvPr/>
        </p:nvSpPr>
        <p:spPr>
          <a:xfrm>
            <a:off x="9718431" y="5956610"/>
            <a:ext cx="247356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Fuente: </a:t>
            </a:r>
            <a:r>
              <a:rPr lang="en-US" sz="1400" dirty="0"/>
              <a:t>National Science Foundation, Science and Engineering Indicators, 2016.</a:t>
            </a:r>
          </a:p>
        </p:txBody>
      </p:sp>
    </p:spTree>
    <p:extLst>
      <p:ext uri="{BB962C8B-B14F-4D97-AF65-F5344CB8AC3E}">
        <p14:creationId xmlns:p14="http://schemas.microsoft.com/office/powerpoint/2010/main" val="4530202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Brechas de género: los datos – EFTP no formal</a:t>
            </a:r>
            <a:endParaRPr lang="es-CL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/>
              <a:t>Falta de datos sistemáticos</a:t>
            </a:r>
          </a:p>
          <a:p>
            <a:r>
              <a:rPr lang="es-MX" dirty="0"/>
              <a:t>La EFTP no formal por lo general apunta a mujeres u hombres, y puede verse afectada por estereotipos de género</a:t>
            </a:r>
          </a:p>
          <a:p>
            <a:r>
              <a:rPr lang="es-MX" dirty="0"/>
              <a:t>Enfoque en el género como estrategia</a:t>
            </a:r>
          </a:p>
          <a:p>
            <a:r>
              <a:rPr lang="es-MX" dirty="0"/>
              <a:t>¿Resultados?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006788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Brechas de género: los datos - pasantías</a:t>
            </a:r>
            <a:endParaRPr lang="es-CL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Por lo general, dominadas por hombres </a:t>
            </a:r>
          </a:p>
          <a:p>
            <a:r>
              <a:rPr lang="es-MX" dirty="0"/>
              <a:t>Concentradas en empleos tradicionales</a:t>
            </a:r>
          </a:p>
          <a:p>
            <a:r>
              <a:rPr lang="es-MX" dirty="0"/>
              <a:t>Considerar extender a otros sectores, por ejemplo, el sector de los servicios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4468881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Brechas de género: los datos - contexto social</a:t>
            </a:r>
            <a:endParaRPr lang="es-CL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/>
              <a:t>Actitudes </a:t>
            </a:r>
            <a:r>
              <a:rPr lang="es-MX" dirty="0" smtClean="0"/>
              <a:t>sociales y </a:t>
            </a:r>
            <a:r>
              <a:rPr lang="es-MX" dirty="0"/>
              <a:t>valores</a:t>
            </a:r>
          </a:p>
          <a:p>
            <a:r>
              <a:rPr lang="es-MX" dirty="0"/>
              <a:t>Responsabilidades del hogar y la familia</a:t>
            </a:r>
          </a:p>
          <a:p>
            <a:r>
              <a:rPr lang="es-MX" dirty="0" smtClean="0"/>
              <a:t>Percepción de los </a:t>
            </a:r>
            <a:r>
              <a:rPr lang="es-MX" dirty="0"/>
              <a:t>costos y beneficios </a:t>
            </a:r>
            <a:r>
              <a:rPr lang="es-MX" dirty="0" smtClean="0"/>
              <a:t>de </a:t>
            </a:r>
            <a:r>
              <a:rPr lang="es-MX" dirty="0"/>
              <a:t>la educación de niñas y mujeres</a:t>
            </a:r>
          </a:p>
          <a:p>
            <a:r>
              <a:rPr lang="es-MX" dirty="0"/>
              <a:t>Políticas de acceso discriminatorias</a:t>
            </a:r>
          </a:p>
          <a:p>
            <a:r>
              <a:rPr lang="es-MX" dirty="0"/>
              <a:t>Seguridad personal</a:t>
            </a:r>
          </a:p>
          <a:p>
            <a:r>
              <a:rPr lang="es-MX" dirty="0"/>
              <a:t>División rural/urbana</a:t>
            </a:r>
          </a:p>
          <a:p>
            <a:r>
              <a:rPr lang="es-MX" dirty="0"/>
              <a:t>Mundialmente, las mujeres son más proclives a </a:t>
            </a:r>
            <a:r>
              <a:rPr lang="es-MX" dirty="0" smtClean="0"/>
              <a:t>temer al fracaso de sus </a:t>
            </a:r>
            <a:r>
              <a:rPr lang="es-MX" dirty="0"/>
              <a:t>empresas </a:t>
            </a:r>
            <a:r>
              <a:rPr lang="es-MX" dirty="0" smtClean="0"/>
              <a:t>comerciales (</a:t>
            </a:r>
            <a:r>
              <a:rPr lang="es-MX" dirty="0"/>
              <a:t>Singer, 2014)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8570916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1292" y="1965325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s-MX" b="1" dirty="0"/>
              <a:t>3. Factores que promueven la igualdad de género en la EFTP: 'prácticas prometedoras'</a:t>
            </a:r>
            <a:br>
              <a:rPr lang="es-MX" b="1" dirty="0"/>
            </a:br>
            <a:endParaRPr lang="es-CL" b="1" dirty="0"/>
          </a:p>
        </p:txBody>
      </p:sp>
    </p:spTree>
    <p:extLst>
      <p:ext uri="{BB962C8B-B14F-4D97-AF65-F5344CB8AC3E}">
        <p14:creationId xmlns:p14="http://schemas.microsoft.com/office/powerpoint/2010/main" val="16865312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Factores para promover la igualdad de género en la EFTP: contexto social</a:t>
            </a:r>
            <a:endParaRPr lang="es-CL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/>
              <a:t>Aumentar el apoyo práctico de los miembros de la familia</a:t>
            </a:r>
          </a:p>
          <a:p>
            <a:r>
              <a:rPr lang="es-MX" dirty="0"/>
              <a:t>Sistemas de mentoría</a:t>
            </a:r>
          </a:p>
          <a:p>
            <a:r>
              <a:rPr lang="es-MX" dirty="0"/>
              <a:t>Sesiones comunitarias de </a:t>
            </a:r>
            <a:r>
              <a:rPr lang="es-MX" dirty="0" smtClean="0"/>
              <a:t>sensibilización </a:t>
            </a:r>
            <a:r>
              <a:rPr lang="es-MX" dirty="0"/>
              <a:t>de género</a:t>
            </a:r>
          </a:p>
          <a:p>
            <a:r>
              <a:rPr lang="es-MX" dirty="0"/>
              <a:t>Orientación profesional</a:t>
            </a:r>
          </a:p>
          <a:p>
            <a:r>
              <a:rPr lang="es-MX" dirty="0"/>
              <a:t>Visibilidad de mujeres y hombres en empleos no tradicionales</a:t>
            </a:r>
          </a:p>
          <a:p>
            <a:r>
              <a:rPr lang="es-MX" dirty="0"/>
              <a:t>Aumentar la confianza de las niñas</a:t>
            </a:r>
          </a:p>
        </p:txBody>
      </p:sp>
    </p:spTree>
    <p:extLst>
      <p:ext uri="{BB962C8B-B14F-4D97-AF65-F5344CB8AC3E}">
        <p14:creationId xmlns:p14="http://schemas.microsoft.com/office/powerpoint/2010/main" val="304585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Factores para promover la igualdad de género en la EFTP: contexto </a:t>
            </a:r>
            <a:r>
              <a:rPr lang="es-MX" b="1" dirty="0" smtClean="0"/>
              <a:t>económico</a:t>
            </a:r>
            <a:endParaRPr lang="es-CL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 smtClean="0"/>
          </a:p>
          <a:p>
            <a:r>
              <a:rPr lang="es-MX" dirty="0" smtClean="0"/>
              <a:t>Mejor </a:t>
            </a:r>
            <a:r>
              <a:rPr lang="es-MX" dirty="0"/>
              <a:t>información sobre el mercado laboral </a:t>
            </a:r>
          </a:p>
          <a:p>
            <a:r>
              <a:rPr lang="es-MX" dirty="0"/>
              <a:t>Becas, programas gratuitos de capacitación, cursos </a:t>
            </a:r>
            <a:r>
              <a:rPr lang="es-MX" dirty="0" smtClean="0"/>
              <a:t>dentro del empleo</a:t>
            </a:r>
            <a:endParaRPr lang="es-CL" dirty="0"/>
          </a:p>
          <a:p>
            <a:r>
              <a:rPr lang="es-CL" dirty="0" smtClean="0"/>
              <a:t>Transferencias </a:t>
            </a:r>
            <a:r>
              <a:rPr lang="es-CL" dirty="0"/>
              <a:t>en efectivo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874020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3. Factores para promover la igualdad de género en la EFTP: contexto institucional</a:t>
            </a:r>
            <a:endParaRPr lang="es-CL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5614" y="1825625"/>
            <a:ext cx="11238186" cy="4351338"/>
          </a:xfrm>
        </p:spPr>
        <p:txBody>
          <a:bodyPr>
            <a:normAutofit/>
          </a:bodyPr>
          <a:lstStyle/>
          <a:p>
            <a:pPr lvl="1"/>
            <a:endParaRPr lang="es-MX" dirty="0"/>
          </a:p>
          <a:p>
            <a:pPr lvl="1"/>
            <a:r>
              <a:rPr lang="es-MX" dirty="0"/>
              <a:t>Difusión </a:t>
            </a:r>
            <a:r>
              <a:rPr lang="es-MX" dirty="0" err="1"/>
              <a:t>abiertade</a:t>
            </a:r>
            <a:r>
              <a:rPr lang="es-MX" dirty="0"/>
              <a:t> cursos</a:t>
            </a:r>
          </a:p>
          <a:p>
            <a:pPr lvl="1"/>
            <a:r>
              <a:rPr lang="es-MX" dirty="0"/>
              <a:t>Capacitación en integración de género para profesores</a:t>
            </a:r>
          </a:p>
          <a:p>
            <a:pPr lvl="1"/>
            <a:r>
              <a:rPr lang="es-MX" dirty="0"/>
              <a:t>Plan enfocado en el género</a:t>
            </a:r>
          </a:p>
          <a:p>
            <a:pPr lvl="1"/>
            <a:r>
              <a:rPr lang="es-MX" dirty="0"/>
              <a:t>Vínculos relevantes con el sector privado, el gobierno y la sociedad civil</a:t>
            </a:r>
          </a:p>
          <a:p>
            <a:pPr lvl="1"/>
            <a:r>
              <a:rPr lang="es-MX" dirty="0"/>
              <a:t>Horarios flexibles</a:t>
            </a:r>
          </a:p>
          <a:p>
            <a:pPr lvl="1"/>
            <a:r>
              <a:rPr lang="es-MX" dirty="0"/>
              <a:t>¿Modalidad de entrega?</a:t>
            </a:r>
          </a:p>
          <a:p>
            <a:pPr lvl="1"/>
            <a:r>
              <a:rPr lang="es-MX" dirty="0"/>
              <a:t>Seguridad garantizada</a:t>
            </a:r>
          </a:p>
        </p:txBody>
      </p:sp>
    </p:spTree>
    <p:extLst>
      <p:ext uri="{BB962C8B-B14F-4D97-AF65-F5344CB8AC3E}">
        <p14:creationId xmlns:p14="http://schemas.microsoft.com/office/powerpoint/2010/main" val="25414412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Estructura</a:t>
            </a:r>
            <a:endParaRPr lang="es-CL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9229" y="1825625"/>
            <a:ext cx="11658599" cy="4351338"/>
          </a:xfrm>
        </p:spPr>
        <p:txBody>
          <a:bodyPr/>
          <a:lstStyle/>
          <a:p>
            <a:pPr marL="0" indent="0">
              <a:buNone/>
            </a:pPr>
            <a:r>
              <a:rPr lang="es-MX" dirty="0"/>
              <a:t>1. ¿Por qué la EFTP y la igualdad de género?</a:t>
            </a:r>
          </a:p>
          <a:p>
            <a:pPr marL="0" indent="0">
              <a:buNone/>
            </a:pPr>
            <a:r>
              <a:rPr lang="es-MX" dirty="0"/>
              <a:t>2. Brechas de género: los datos</a:t>
            </a:r>
          </a:p>
          <a:p>
            <a:pPr marL="0" indent="0">
              <a:buNone/>
            </a:pPr>
            <a:r>
              <a:rPr lang="es-MX" dirty="0"/>
              <a:t>3. Factores que promueven la igualdad de género en la EFTP: 'prácticas prometedoras'</a:t>
            </a:r>
          </a:p>
          <a:p>
            <a:pPr marL="0" indent="0">
              <a:buNone/>
            </a:pPr>
            <a:r>
              <a:rPr lang="es-MX" dirty="0"/>
              <a:t>4. Cursos de acción sugeridos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1857774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Factores para promover la igualdad de género en la EFTP: forma y contenido de los cursos</a:t>
            </a:r>
            <a:endParaRPr lang="es-CL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361653"/>
            <a:ext cx="10515600" cy="4351338"/>
          </a:xfrm>
        </p:spPr>
        <p:txBody>
          <a:bodyPr/>
          <a:lstStyle/>
          <a:p>
            <a:pPr marL="228600" lvl="1">
              <a:spcBef>
                <a:spcPts val="1000"/>
              </a:spcBef>
            </a:pPr>
            <a:r>
              <a:rPr lang="es-MX" dirty="0"/>
              <a:t>Conciencia de género como una competencia básica de la EFTP</a:t>
            </a:r>
          </a:p>
          <a:p>
            <a:pPr marL="228600" lvl="1">
              <a:spcBef>
                <a:spcPts val="1000"/>
              </a:spcBef>
            </a:pPr>
            <a:r>
              <a:rPr lang="es-MX" dirty="0"/>
              <a:t>Los </a:t>
            </a:r>
            <a:r>
              <a:rPr lang="es-MX" dirty="0" smtClean="0"/>
              <a:t>currículos, </a:t>
            </a:r>
            <a:r>
              <a:rPr lang="es-MX" dirty="0"/>
              <a:t>materiales de enseñanza y sesiones prácticas deben considerar el género y cambiar la forma en que se concibe el mismo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5153878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dirty="0"/>
              <a:t>3. Factores que promueven la igualdad de género en la EFTP: interacciones entre </a:t>
            </a:r>
            <a:r>
              <a:rPr lang="es-MX" b="1" dirty="0" smtClean="0"/>
              <a:t>profesor/ estudiante </a:t>
            </a:r>
            <a:r>
              <a:rPr lang="es-MX" b="1" dirty="0"/>
              <a:t>y </a:t>
            </a:r>
            <a:r>
              <a:rPr lang="es-MX" b="1" dirty="0" smtClean="0"/>
              <a:t>capacitador/persona en formación</a:t>
            </a:r>
            <a:endParaRPr lang="es-CL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 smtClean="0"/>
          </a:p>
          <a:p>
            <a:r>
              <a:rPr lang="es-MX" dirty="0" smtClean="0"/>
              <a:t>Más </a:t>
            </a:r>
            <a:r>
              <a:rPr lang="es-MX" dirty="0"/>
              <a:t>mujeres profesoras y capacitadores en trabajos no tradicionales</a:t>
            </a:r>
          </a:p>
          <a:p>
            <a:r>
              <a:rPr lang="es-MX" dirty="0"/>
              <a:t>Capacitación de orientación de género</a:t>
            </a:r>
          </a:p>
          <a:p>
            <a:r>
              <a:rPr lang="es-MX" dirty="0"/>
              <a:t>Participación del profesor/capacitador en la integración del género en actividades y materiales</a:t>
            </a:r>
          </a:p>
          <a:p>
            <a:r>
              <a:rPr lang="es-MX" dirty="0"/>
              <a:t>Identificar las conductas y las prácticas intimidatorias 'escondidas'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834244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Factores que promueven la igualdad de género en la EFTP: enseñanza no formal</a:t>
            </a:r>
            <a:endParaRPr lang="es-CL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/>
              <a:t>Combinar con educación </a:t>
            </a:r>
            <a:r>
              <a:rPr lang="es-MX" dirty="0" smtClean="0"/>
              <a:t>en </a:t>
            </a:r>
            <a:r>
              <a:rPr lang="es-MX" dirty="0"/>
              <a:t>habilidades para la vida </a:t>
            </a:r>
          </a:p>
          <a:p>
            <a:r>
              <a:rPr lang="es-MX" dirty="0"/>
              <a:t>Capacitación de habilidades sociales y de gestión</a:t>
            </a:r>
          </a:p>
          <a:p>
            <a:r>
              <a:rPr lang="es-MX" dirty="0"/>
              <a:t>Factores analizados que previenen o impiden que las mujeres hagan negocios</a:t>
            </a:r>
          </a:p>
          <a:p>
            <a:r>
              <a:rPr lang="es-MX" dirty="0"/>
              <a:t>Información actualizada sobre </a:t>
            </a:r>
            <a:r>
              <a:rPr lang="es-MX" dirty="0" smtClean="0"/>
              <a:t>emprendimientos</a:t>
            </a:r>
            <a:endParaRPr lang="es-MX" dirty="0"/>
          </a:p>
          <a:p>
            <a:r>
              <a:rPr lang="es-MX" dirty="0"/>
              <a:t>Redes de mujeres emprendedores movilizadas</a:t>
            </a:r>
          </a:p>
          <a:p>
            <a:r>
              <a:rPr lang="es-MX" dirty="0"/>
              <a:t>Mujeres graduadas con acceso a fuentes de crédito y financiamiento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636752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Factores para promover la igualdad de género en la EFTP: contexto del mercado laboral</a:t>
            </a:r>
            <a:endParaRPr lang="es-CL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78372" y="1825625"/>
            <a:ext cx="10975428" cy="4351338"/>
          </a:xfrm>
        </p:spPr>
        <p:txBody>
          <a:bodyPr/>
          <a:lstStyle/>
          <a:p>
            <a:r>
              <a:rPr lang="es-MX" dirty="0"/>
              <a:t>Leyes y políticas sociales con conciencia de género</a:t>
            </a:r>
            <a:endParaRPr lang="es-CL" dirty="0"/>
          </a:p>
          <a:p>
            <a:r>
              <a:rPr lang="es-MX" dirty="0"/>
              <a:t>Digitalización del trabajo y nuevas tecnologías abren nuevas oportunidades</a:t>
            </a:r>
          </a:p>
          <a:p>
            <a:r>
              <a:rPr lang="es-MX" dirty="0"/>
              <a:t>TIC como un sector de empleo en expansión</a:t>
            </a:r>
          </a:p>
          <a:p>
            <a:r>
              <a:rPr lang="es-MX" dirty="0"/>
              <a:t>Abordar los prejuicios del empleador y los estereotipos</a:t>
            </a:r>
          </a:p>
        </p:txBody>
      </p:sp>
    </p:spTree>
    <p:extLst>
      <p:ext uri="{BB962C8B-B14F-4D97-AF65-F5344CB8AC3E}">
        <p14:creationId xmlns:p14="http://schemas.microsoft.com/office/powerpoint/2010/main" val="1947483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Una práctica que promete: </a:t>
            </a:r>
            <a:r>
              <a:rPr lang="es-MX" b="1" i="1" dirty="0"/>
              <a:t>Laboratoria, Código Que Transforma </a:t>
            </a:r>
            <a:r>
              <a:rPr lang="es-MX" b="1" dirty="0"/>
              <a:t>(Chile, México, Perú)</a:t>
            </a:r>
            <a:endParaRPr lang="es-CL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/>
              <a:t>Capacitación &gt;500 mujeres jóvenes de contextos de bajos recursos en </a:t>
            </a:r>
            <a:r>
              <a:rPr lang="es-MX" dirty="0" smtClean="0"/>
              <a:t>capacidades </a:t>
            </a:r>
            <a:r>
              <a:rPr lang="es-MX" dirty="0"/>
              <a:t>de codificación y programación de softwares. </a:t>
            </a:r>
          </a:p>
          <a:p>
            <a:r>
              <a:rPr lang="es-MX" dirty="0"/>
              <a:t>Programa de 5 meses</a:t>
            </a:r>
          </a:p>
          <a:p>
            <a:r>
              <a:rPr lang="es-MX" dirty="0"/>
              <a:t>Apoyo pos-graduación entregado</a:t>
            </a:r>
          </a:p>
          <a:p>
            <a:r>
              <a:rPr lang="es-MX" dirty="0"/>
              <a:t>Colaboración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581234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Una práctica que promete: </a:t>
            </a:r>
            <a:r>
              <a:rPr lang="es-MX" b="1" i="1" dirty="0"/>
              <a:t>Laboratoria, Código Que Transforma </a:t>
            </a:r>
            <a:r>
              <a:rPr lang="es-MX" b="1" dirty="0"/>
              <a:t>- resultados</a:t>
            </a:r>
            <a:endParaRPr lang="es-CL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Gran probabilidad de encontrar empleo</a:t>
            </a:r>
          </a:p>
          <a:p>
            <a:r>
              <a:rPr lang="es-MX" dirty="0"/>
              <a:t>Una tienda virtual emplea graduados que esperan otras ofertas</a:t>
            </a:r>
          </a:p>
          <a:p>
            <a:r>
              <a:rPr lang="es-MX" dirty="0"/>
              <a:t>Desarrollo de carrera a largo plazo</a:t>
            </a:r>
          </a:p>
        </p:txBody>
      </p:sp>
    </p:spTree>
    <p:extLst>
      <p:ext uri="{BB962C8B-B14F-4D97-AF65-F5344CB8AC3E}">
        <p14:creationId xmlns:p14="http://schemas.microsoft.com/office/powerpoint/2010/main" val="18636205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Una práctica que promete: </a:t>
            </a:r>
            <a:r>
              <a:rPr lang="es-MX" b="1" i="1" dirty="0"/>
              <a:t>Laboratoria, Código Que Transforma </a:t>
            </a:r>
            <a:r>
              <a:rPr lang="es-MX" b="1" dirty="0"/>
              <a:t>– otras mejoras</a:t>
            </a:r>
            <a:endParaRPr lang="es-CL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Familia y relaciones maritales - ¿efectos en el curso de la </a:t>
            </a:r>
            <a:r>
              <a:rPr lang="es-MX" dirty="0" smtClean="0"/>
              <a:t>equidad </a:t>
            </a:r>
            <a:r>
              <a:rPr lang="es-MX" dirty="0"/>
              <a:t>de género?</a:t>
            </a:r>
          </a:p>
          <a:p>
            <a:r>
              <a:rPr lang="es-MX" dirty="0"/>
              <a:t>¿Actitudes de las codificadores mujeres ante el género?</a:t>
            </a:r>
          </a:p>
          <a:p>
            <a:r>
              <a:rPr lang="es-MX" dirty="0"/>
              <a:t>Sección de curso sobre conciencia de género y derechos de las mujeres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55710851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825625"/>
            <a:ext cx="10515600" cy="1325563"/>
          </a:xfrm>
        </p:spPr>
        <p:txBody>
          <a:bodyPr/>
          <a:lstStyle/>
          <a:p>
            <a:pPr algn="ctr"/>
            <a:r>
              <a:rPr lang="es-MX" b="1" dirty="0"/>
              <a:t>4. El camino a recorrer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399005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¿Cuáles son los pasos para el futuro?</a:t>
            </a:r>
            <a:endParaRPr lang="es-CL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/>
              <a:t>Aumentar la participación de las mujeres en los 'nuevos' sectores económicos</a:t>
            </a:r>
          </a:p>
          <a:p>
            <a:r>
              <a:rPr lang="es-MX" dirty="0"/>
              <a:t>Diseñar medidas regionales y internacionales de EFTP no formal</a:t>
            </a:r>
          </a:p>
          <a:p>
            <a:r>
              <a:rPr lang="es-MX" dirty="0"/>
              <a:t>Compartir y circular material de conocimiento que promueva la paridad de género en la EFTP</a:t>
            </a:r>
          </a:p>
          <a:p>
            <a:r>
              <a:rPr lang="es-MX" dirty="0"/>
              <a:t>Promover una comprensión más integrada de cómo el género, la EFTP y el contexto más amplios operan. 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5704306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3139" y="1917479"/>
            <a:ext cx="10515600" cy="1325563"/>
          </a:xfrm>
        </p:spPr>
        <p:txBody>
          <a:bodyPr/>
          <a:lstStyle/>
          <a:p>
            <a:pPr algn="ctr"/>
            <a:r>
              <a:rPr lang="es-MX" b="1" dirty="0" smtClean="0"/>
              <a:t>Muchas gracias</a:t>
            </a:r>
            <a:endParaRPr lang="es-CL" b="1" dirty="0"/>
          </a:p>
        </p:txBody>
      </p:sp>
      <p:pic>
        <p:nvPicPr>
          <p:cNvPr id="4" name="Picture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31185" y="3902166"/>
            <a:ext cx="1562222" cy="1562222"/>
          </a:xfrm>
          <a:prstGeom prst="rect">
            <a:avLst/>
          </a:prstGeom>
        </p:spPr>
      </p:pic>
      <p:pic>
        <p:nvPicPr>
          <p:cNvPr id="5" name="Picture 5"/>
          <p:cNvPicPr>
            <a:picLocks noChangeAspect="1"/>
          </p:cNvPicPr>
          <p:nvPr/>
        </p:nvPicPr>
        <p:blipFill rotWithShape="1">
          <a:blip r:embed="rId4" cstate="print"/>
          <a:srcRect l="9279"/>
          <a:stretch/>
        </p:blipFill>
        <p:spPr>
          <a:xfrm>
            <a:off x="5393407" y="3910616"/>
            <a:ext cx="2763834" cy="1640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5264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84385" y="1825625"/>
            <a:ext cx="10515600" cy="1325563"/>
          </a:xfrm>
        </p:spPr>
        <p:txBody>
          <a:bodyPr/>
          <a:lstStyle/>
          <a:p>
            <a:pPr algn="ctr"/>
            <a:r>
              <a:rPr lang="es-MX" b="1" dirty="0"/>
              <a:t>1. ¿Por qué la EFTP y la igualdad de género?</a:t>
            </a:r>
            <a:r>
              <a:rPr lang="es-MX" dirty="0"/>
              <a:t/>
            </a:r>
            <a:br>
              <a:rPr lang="es-MX" dirty="0"/>
            </a:b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746742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¿Por qué la EFTP y la igualdad de género?</a:t>
            </a:r>
            <a:endParaRPr lang="es-CL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2145323"/>
            <a:ext cx="10515600" cy="4031640"/>
          </a:xfrm>
        </p:spPr>
        <p:txBody>
          <a:bodyPr/>
          <a:lstStyle/>
          <a:p>
            <a:r>
              <a:rPr lang="es-MX" dirty="0"/>
              <a:t>Disparidades de género en el </a:t>
            </a:r>
            <a:r>
              <a:rPr lang="es-MX" b="1" dirty="0"/>
              <a:t>acceso</a:t>
            </a:r>
          </a:p>
          <a:p>
            <a:r>
              <a:rPr lang="es-MX" dirty="0"/>
              <a:t>Sin embargo, la EFTP contribuye a un desarrollo humano equitativo y sostenible, lo que facilita el acceso de la "</a:t>
            </a:r>
            <a:r>
              <a:rPr lang="es-MX" b="1" dirty="0"/>
              <a:t>estrategia redistributiva</a:t>
            </a:r>
            <a:r>
              <a:rPr lang="es-MX" dirty="0"/>
              <a:t>" (Marope </a:t>
            </a:r>
            <a:r>
              <a:rPr lang="es-MX" i="1" dirty="0"/>
              <a:t>et al</a:t>
            </a:r>
            <a:r>
              <a:rPr lang="es-MX" dirty="0"/>
              <a:t>, 2015)</a:t>
            </a:r>
          </a:p>
          <a:p>
            <a:r>
              <a:rPr lang="es-MX" dirty="0"/>
              <a:t>El </a:t>
            </a:r>
            <a:r>
              <a:rPr lang="es-MX" b="1" dirty="0"/>
              <a:t>contenido</a:t>
            </a:r>
            <a:r>
              <a:rPr lang="es-MX" dirty="0"/>
              <a:t> de los cursos de la EFTP puede promover la igualdad de género</a:t>
            </a:r>
          </a:p>
        </p:txBody>
      </p:sp>
    </p:spTree>
    <p:extLst>
      <p:ext uri="{BB962C8B-B14F-4D97-AF65-F5344CB8AC3E}">
        <p14:creationId xmlns:p14="http://schemas.microsoft.com/office/powerpoint/2010/main" val="1396628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73722" y="365125"/>
            <a:ext cx="11418277" cy="1325563"/>
          </a:xfrm>
        </p:spPr>
        <p:txBody>
          <a:bodyPr/>
          <a:lstStyle/>
          <a:p>
            <a:r>
              <a:rPr lang="es-MX" b="1" dirty="0"/>
              <a:t>Marco de políticas</a:t>
            </a:r>
            <a:endParaRPr lang="es-CL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09903" y="1690687"/>
            <a:ext cx="10943897" cy="4486275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s-MX" b="1" dirty="0" smtClean="0"/>
              <a:t>MUNDIAL</a:t>
            </a:r>
            <a:endParaRPr lang="es-MX" b="1" dirty="0"/>
          </a:p>
          <a:p>
            <a:r>
              <a:rPr lang="es-MX" dirty="0" smtClean="0"/>
              <a:t>ODS </a:t>
            </a:r>
            <a:r>
              <a:rPr lang="es-MX" dirty="0"/>
              <a:t>4</a:t>
            </a:r>
            <a:r>
              <a:rPr lang="es-MX" dirty="0" smtClean="0"/>
              <a:t>/ Agenda de Educación </a:t>
            </a:r>
            <a:r>
              <a:rPr lang="es-MX" dirty="0"/>
              <a:t>2030</a:t>
            </a:r>
          </a:p>
          <a:p>
            <a:r>
              <a:rPr lang="es-MX" dirty="0"/>
              <a:t>Consenso de Shanghái (Tercer congreso internacional sobre EFTP, 2012)</a:t>
            </a:r>
          </a:p>
          <a:p>
            <a:r>
              <a:rPr lang="es-MX" dirty="0"/>
              <a:t>Plataforma de acción de Beijing (1995): integración del género</a:t>
            </a:r>
          </a:p>
          <a:p>
            <a:r>
              <a:rPr lang="es-MX" dirty="0"/>
              <a:t>Convenciones de la OIT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b="1" dirty="0"/>
              <a:t>UNESCO</a:t>
            </a:r>
          </a:p>
          <a:p>
            <a:r>
              <a:rPr lang="es-MX" dirty="0"/>
              <a:t>Plan de acción de la UNESCO </a:t>
            </a:r>
            <a:r>
              <a:rPr lang="es-MX" dirty="0" smtClean="0"/>
              <a:t>de </a:t>
            </a:r>
            <a:r>
              <a:rPr lang="es-MX" dirty="0"/>
              <a:t>la prioridad “Igualdad de género” de la UNESCO para 2014-2021</a:t>
            </a:r>
          </a:p>
          <a:p>
            <a:r>
              <a:rPr lang="es-MX" dirty="0"/>
              <a:t>Estrategia EFTP de la UNESCO para 2016-2021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b="1" dirty="0"/>
              <a:t>INSTITUCIONAL</a:t>
            </a:r>
          </a:p>
          <a:p>
            <a:r>
              <a:rPr lang="es-MX" dirty="0"/>
              <a:t>¿Objetivo/misión de las instituciones de capacitación?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640200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Contexto regional</a:t>
            </a:r>
            <a:endParaRPr lang="es-CL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&gt;22 millones de personas jóvenes de América Latina y el Caribe no estudia ni trabaja. Casi el 70% son mujeres</a:t>
            </a:r>
            <a:r>
              <a:rPr lang="es-MX" dirty="0" smtClean="0"/>
              <a:t>.</a:t>
            </a:r>
          </a:p>
          <a:p>
            <a:r>
              <a:rPr lang="es-MX" u="sng" dirty="0"/>
              <a:t>Las mujeres ganan entre 60% y 90% del promedio de ingresos de los hombres, y el 54% de las mujeres en la región trabajan en el sector informal (OIT)</a:t>
            </a:r>
          </a:p>
          <a:p>
            <a:r>
              <a:rPr lang="es-MX" dirty="0" smtClean="0"/>
              <a:t>Las </a:t>
            </a:r>
            <a:r>
              <a:rPr lang="es-MX" dirty="0"/>
              <a:t>intervenciones han </a:t>
            </a:r>
            <a:r>
              <a:rPr lang="es-MX" dirty="0" smtClean="0"/>
              <a:t>tenido la tendencia </a:t>
            </a:r>
            <a:r>
              <a:rPr lang="es-MX" dirty="0"/>
              <a:t>a enfocarse en las capacidades de poca destreza, que no necesariamente garantizan un empleo sostenible</a:t>
            </a:r>
          </a:p>
        </p:txBody>
      </p:sp>
    </p:spTree>
    <p:extLst>
      <p:ext uri="{BB962C8B-B14F-4D97-AF65-F5344CB8AC3E}">
        <p14:creationId xmlns:p14="http://schemas.microsoft.com/office/powerpoint/2010/main" val="12624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Rectángulo 22"/>
          <p:cNvSpPr/>
          <p:nvPr/>
        </p:nvSpPr>
        <p:spPr>
          <a:xfrm>
            <a:off x="1524000" y="1448518"/>
            <a:ext cx="9144000" cy="55094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x-none" sz="900"/>
          </a:p>
        </p:txBody>
      </p:sp>
      <p:sp>
        <p:nvSpPr>
          <p:cNvPr id="39" name="TextBox 89"/>
          <p:cNvSpPr txBox="1">
            <a:spLocks noChangeArrowheads="1"/>
          </p:cNvSpPr>
          <p:nvPr/>
        </p:nvSpPr>
        <p:spPr bwMode="auto">
          <a:xfrm>
            <a:off x="1035844" y="759734"/>
            <a:ext cx="7377113" cy="542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4292" tIns="17146" rIns="34292" bIns="17146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5pPr>
            <a:lvl6pPr marL="25146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6pPr>
            <a:lvl7pPr marL="29718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7pPr>
            <a:lvl8pPr marL="34290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8pPr>
            <a:lvl9pPr marL="38862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defRPr/>
            </a:pPr>
            <a:r>
              <a:rPr lang="es-ES" altLang="en-US" sz="3301" b="1" dirty="0">
                <a:solidFill>
                  <a:schemeClr val="tx2"/>
                </a:solidFill>
                <a:latin typeface="Calibri" panose="020F0502020204030204" pitchFamily="34" charset="0"/>
              </a:rPr>
              <a:t>Tendencias del mercado laboral</a:t>
            </a:r>
          </a:p>
        </p:txBody>
      </p:sp>
      <p:grpSp>
        <p:nvGrpSpPr>
          <p:cNvPr id="21509" name="Grupo 51"/>
          <p:cNvGrpSpPr>
            <a:grpSpLocks/>
          </p:cNvGrpSpPr>
          <p:nvPr/>
        </p:nvGrpSpPr>
        <p:grpSpPr bwMode="auto">
          <a:xfrm>
            <a:off x="5594350" y="448469"/>
            <a:ext cx="1016000" cy="265588"/>
            <a:chOff x="16684709" y="3242559"/>
            <a:chExt cx="2710196" cy="709149"/>
          </a:xfrm>
        </p:grpSpPr>
        <p:sp>
          <p:nvSpPr>
            <p:cNvPr id="55" name="Rectangle 24"/>
            <p:cNvSpPr/>
            <p:nvPr/>
          </p:nvSpPr>
          <p:spPr bwMode="auto">
            <a:xfrm>
              <a:off x="16684709" y="3564708"/>
              <a:ext cx="2710196" cy="118686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34261" tIns="17132" rIns="34261" bIns="17132" anchor="ctr"/>
            <a:lstStyle/>
            <a:p>
              <a:pPr algn="ctr" defTabSz="685846">
                <a:defRPr/>
              </a:pPr>
              <a:endParaRPr lang="es" sz="1351" dirty="0">
                <a:solidFill>
                  <a:schemeClr val="accent2"/>
                </a:solidFill>
                <a:latin typeface="Open Sans Light"/>
              </a:endParaRPr>
            </a:p>
          </p:txBody>
        </p:sp>
        <p:sp>
          <p:nvSpPr>
            <p:cNvPr id="56" name="TextBox 23"/>
            <p:cNvSpPr txBox="1">
              <a:spLocks noChangeArrowheads="1"/>
            </p:cNvSpPr>
            <p:nvPr/>
          </p:nvSpPr>
          <p:spPr bwMode="auto">
            <a:xfrm>
              <a:off x="17637511" y="3242559"/>
              <a:ext cx="851172" cy="70914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lIns="34292" tIns="17146" rIns="34292" bIns="17146">
              <a:spAutoFit/>
            </a:bodyPr>
            <a:lstStyle>
              <a:lvl1pPr>
                <a:defRPr sz="3600">
                  <a:solidFill>
                    <a:schemeClr val="tx1"/>
                  </a:solidFill>
                  <a:latin typeface="Lato Light" charset="0"/>
                  <a:ea typeface="MS PGothic" panose="020B0600070205080204" pitchFamily="34" charset="-128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Lato Light" charset="0"/>
                  <a:ea typeface="MS PGothic" panose="020B0600070205080204" pitchFamily="34" charset="-128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Lato Light" charset="0"/>
                  <a:ea typeface="MS PGothic" panose="020B0600070205080204" pitchFamily="34" charset="-128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Lato Light" charset="0"/>
                  <a:ea typeface="MS PGothic" panose="020B0600070205080204" pitchFamily="34" charset="-128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Lato Light" charset="0"/>
                  <a:ea typeface="MS PGothic" panose="020B0600070205080204" pitchFamily="34" charset="-128"/>
                </a:defRPr>
              </a:lvl5pPr>
              <a:lvl6pPr marL="25146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Lato Light" charset="0"/>
                  <a:ea typeface="MS PGothic" panose="020B0600070205080204" pitchFamily="34" charset="-128"/>
                </a:defRPr>
              </a:lvl6pPr>
              <a:lvl7pPr marL="29718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Lato Light" charset="0"/>
                  <a:ea typeface="MS PGothic" panose="020B0600070205080204" pitchFamily="34" charset="-128"/>
                </a:defRPr>
              </a:lvl7pPr>
              <a:lvl8pPr marL="34290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Lato Light" charset="0"/>
                  <a:ea typeface="MS PGothic" panose="020B0600070205080204" pitchFamily="34" charset="-128"/>
                </a:defRPr>
              </a:lvl8pPr>
              <a:lvl9pPr marL="38862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Lato Light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>
                <a:defRPr/>
              </a:pPr>
              <a:r>
                <a:rPr lang="es-ES" altLang="en-US" sz="1501" b="1" dirty="0">
                  <a:solidFill>
                    <a:schemeClr val="tx2"/>
                  </a:solidFill>
                  <a:latin typeface="Calibri" panose="020F0502020204030204" pitchFamily="34" charset="0"/>
                </a:rPr>
                <a:t>8</a:t>
              </a:r>
              <a:endParaRPr lang="id-ID" altLang="en-US" sz="1501" b="1" dirty="0">
                <a:solidFill>
                  <a:schemeClr val="tx2"/>
                </a:solidFill>
                <a:latin typeface="Calibri" panose="020F0502020204030204" pitchFamily="34" charset="0"/>
              </a:endParaRPr>
            </a:p>
          </p:txBody>
        </p:sp>
      </p:grpSp>
      <p:sp>
        <p:nvSpPr>
          <p:cNvPr id="9" name="Rectángulo 8"/>
          <p:cNvSpPr/>
          <p:nvPr/>
        </p:nvSpPr>
        <p:spPr>
          <a:xfrm>
            <a:off x="1828503" y="5875268"/>
            <a:ext cx="641482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600" dirty="0"/>
              <a:t>Tasas de desempleo por grupo etario. América Latina y el Caribe (26 países, alrededor de 2012 o último año disponible) (CEPAL, 2015)</a:t>
            </a:r>
            <a:endParaRPr lang="es" sz="900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7438" y="2299713"/>
            <a:ext cx="7249629" cy="3502972"/>
          </a:xfrm>
          <a:prstGeom prst="rect">
            <a:avLst/>
          </a:prstGeom>
        </p:spPr>
      </p:pic>
      <p:grpSp>
        <p:nvGrpSpPr>
          <p:cNvPr id="10" name="Grupo 9"/>
          <p:cNvGrpSpPr/>
          <p:nvPr/>
        </p:nvGrpSpPr>
        <p:grpSpPr>
          <a:xfrm>
            <a:off x="1877438" y="1492869"/>
            <a:ext cx="492125" cy="492125"/>
            <a:chOff x="12541006" y="149226"/>
            <a:chExt cx="984250" cy="984250"/>
          </a:xfrm>
        </p:grpSpPr>
        <p:sp>
          <p:nvSpPr>
            <p:cNvPr id="12" name="Oval 23"/>
            <p:cNvSpPr/>
            <p:nvPr/>
          </p:nvSpPr>
          <p:spPr>
            <a:xfrm>
              <a:off x="12541006" y="149226"/>
              <a:ext cx="984250" cy="98425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43" tIns="45722" rIns="91443" bIns="45722" anchor="ctr"/>
            <a:lstStyle/>
            <a:p>
              <a:pPr algn="ctr" defTabSz="685846">
                <a:defRPr/>
              </a:pPr>
              <a:endParaRPr lang="es" sz="1351" dirty="0"/>
            </a:p>
          </p:txBody>
        </p:sp>
        <p:grpSp>
          <p:nvGrpSpPr>
            <p:cNvPr id="13" name="Group 39"/>
            <p:cNvGrpSpPr/>
            <p:nvPr/>
          </p:nvGrpSpPr>
          <p:grpSpPr>
            <a:xfrm>
              <a:off x="12845352" y="369626"/>
              <a:ext cx="384125" cy="561640"/>
              <a:chOff x="527333" y="1217552"/>
              <a:chExt cx="175409" cy="256405"/>
            </a:xfrm>
            <a:solidFill>
              <a:schemeClr val="bg1"/>
            </a:solidFill>
          </p:grpSpPr>
          <p:sp>
            <p:nvSpPr>
              <p:cNvPr id="14" name="Freeform 79"/>
              <p:cNvSpPr>
                <a:spLocks noEditPoints="1"/>
              </p:cNvSpPr>
              <p:nvPr/>
            </p:nvSpPr>
            <p:spPr bwMode="auto">
              <a:xfrm>
                <a:off x="527333" y="1217552"/>
                <a:ext cx="175409" cy="256405"/>
              </a:xfrm>
              <a:custGeom>
                <a:avLst/>
                <a:gdLst>
                  <a:gd name="T0" fmla="*/ 80 w 160"/>
                  <a:gd name="T1" fmla="*/ 0 h 234"/>
                  <a:gd name="T2" fmla="*/ 0 w 160"/>
                  <a:gd name="T3" fmla="*/ 81 h 234"/>
                  <a:gd name="T4" fmla="*/ 36 w 160"/>
                  <a:gd name="T5" fmla="*/ 169 h 234"/>
                  <a:gd name="T6" fmla="*/ 80 w 160"/>
                  <a:gd name="T7" fmla="*/ 234 h 234"/>
                  <a:gd name="T8" fmla="*/ 123 w 160"/>
                  <a:gd name="T9" fmla="*/ 169 h 234"/>
                  <a:gd name="T10" fmla="*/ 160 w 160"/>
                  <a:gd name="T11" fmla="*/ 81 h 234"/>
                  <a:gd name="T12" fmla="*/ 80 w 160"/>
                  <a:gd name="T13" fmla="*/ 0 h 234"/>
                  <a:gd name="T14" fmla="*/ 99 w 160"/>
                  <a:gd name="T15" fmla="*/ 199 h 234"/>
                  <a:gd name="T16" fmla="*/ 63 w 160"/>
                  <a:gd name="T17" fmla="*/ 203 h 234"/>
                  <a:gd name="T18" fmla="*/ 58 w 160"/>
                  <a:gd name="T19" fmla="*/ 190 h 234"/>
                  <a:gd name="T20" fmla="*/ 58 w 160"/>
                  <a:gd name="T21" fmla="*/ 189 h 234"/>
                  <a:gd name="T22" fmla="*/ 103 w 160"/>
                  <a:gd name="T23" fmla="*/ 184 h 234"/>
                  <a:gd name="T24" fmla="*/ 101 w 160"/>
                  <a:gd name="T25" fmla="*/ 190 h 234"/>
                  <a:gd name="T26" fmla="*/ 99 w 160"/>
                  <a:gd name="T27" fmla="*/ 199 h 234"/>
                  <a:gd name="T28" fmla="*/ 56 w 160"/>
                  <a:gd name="T29" fmla="*/ 182 h 234"/>
                  <a:gd name="T30" fmla="*/ 52 w 160"/>
                  <a:gd name="T31" fmla="*/ 168 h 234"/>
                  <a:gd name="T32" fmla="*/ 108 w 160"/>
                  <a:gd name="T33" fmla="*/ 168 h 234"/>
                  <a:gd name="T34" fmla="*/ 106 w 160"/>
                  <a:gd name="T35" fmla="*/ 176 h 234"/>
                  <a:gd name="T36" fmla="*/ 56 w 160"/>
                  <a:gd name="T37" fmla="*/ 182 h 234"/>
                  <a:gd name="T38" fmla="*/ 80 w 160"/>
                  <a:gd name="T39" fmla="*/ 220 h 234"/>
                  <a:gd name="T40" fmla="*/ 65 w 160"/>
                  <a:gd name="T41" fmla="*/ 210 h 234"/>
                  <a:gd name="T42" fmla="*/ 96 w 160"/>
                  <a:gd name="T43" fmla="*/ 207 h 234"/>
                  <a:gd name="T44" fmla="*/ 80 w 160"/>
                  <a:gd name="T45" fmla="*/ 220 h 234"/>
                  <a:gd name="T46" fmla="*/ 114 w 160"/>
                  <a:gd name="T47" fmla="*/ 154 h 234"/>
                  <a:gd name="T48" fmla="*/ 46 w 160"/>
                  <a:gd name="T49" fmla="*/ 154 h 234"/>
                  <a:gd name="T50" fmla="*/ 34 w 160"/>
                  <a:gd name="T51" fmla="*/ 130 h 234"/>
                  <a:gd name="T52" fmla="*/ 14 w 160"/>
                  <a:gd name="T53" fmla="*/ 81 h 234"/>
                  <a:gd name="T54" fmla="*/ 80 w 160"/>
                  <a:gd name="T55" fmla="*/ 15 h 234"/>
                  <a:gd name="T56" fmla="*/ 146 w 160"/>
                  <a:gd name="T57" fmla="*/ 81 h 234"/>
                  <a:gd name="T58" fmla="*/ 126 w 160"/>
                  <a:gd name="T59" fmla="*/ 130 h 234"/>
                  <a:gd name="T60" fmla="*/ 114 w 160"/>
                  <a:gd name="T61" fmla="*/ 15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160" h="234">
                    <a:moveTo>
                      <a:pt x="80" y="0"/>
                    </a:moveTo>
                    <a:cubicBezTo>
                      <a:pt x="35" y="0"/>
                      <a:pt x="0" y="36"/>
                      <a:pt x="0" y="81"/>
                    </a:cubicBezTo>
                    <a:cubicBezTo>
                      <a:pt x="0" y="110"/>
                      <a:pt x="26" y="141"/>
                      <a:pt x="36" y="169"/>
                    </a:cubicBezTo>
                    <a:cubicBezTo>
                      <a:pt x="51" y="210"/>
                      <a:pt x="49" y="234"/>
                      <a:pt x="80" y="234"/>
                    </a:cubicBezTo>
                    <a:cubicBezTo>
                      <a:pt x="111" y="234"/>
                      <a:pt x="109" y="210"/>
                      <a:pt x="123" y="169"/>
                    </a:cubicBezTo>
                    <a:cubicBezTo>
                      <a:pt x="133" y="142"/>
                      <a:pt x="160" y="110"/>
                      <a:pt x="160" y="81"/>
                    </a:cubicBezTo>
                    <a:cubicBezTo>
                      <a:pt x="160" y="36"/>
                      <a:pt x="124" y="0"/>
                      <a:pt x="80" y="0"/>
                    </a:cubicBezTo>
                    <a:close/>
                    <a:moveTo>
                      <a:pt x="99" y="199"/>
                    </a:moveTo>
                    <a:cubicBezTo>
                      <a:pt x="63" y="203"/>
                      <a:pt x="63" y="203"/>
                      <a:pt x="63" y="203"/>
                    </a:cubicBezTo>
                    <a:cubicBezTo>
                      <a:pt x="61" y="200"/>
                      <a:pt x="60" y="195"/>
                      <a:pt x="58" y="190"/>
                    </a:cubicBezTo>
                    <a:cubicBezTo>
                      <a:pt x="58" y="190"/>
                      <a:pt x="58" y="189"/>
                      <a:pt x="58" y="189"/>
                    </a:cubicBezTo>
                    <a:cubicBezTo>
                      <a:pt x="103" y="184"/>
                      <a:pt x="103" y="184"/>
                      <a:pt x="103" y="184"/>
                    </a:cubicBezTo>
                    <a:cubicBezTo>
                      <a:pt x="103" y="186"/>
                      <a:pt x="102" y="188"/>
                      <a:pt x="101" y="190"/>
                    </a:cubicBezTo>
                    <a:cubicBezTo>
                      <a:pt x="100" y="193"/>
                      <a:pt x="100" y="196"/>
                      <a:pt x="99" y="199"/>
                    </a:cubicBezTo>
                    <a:close/>
                    <a:moveTo>
                      <a:pt x="56" y="182"/>
                    </a:moveTo>
                    <a:cubicBezTo>
                      <a:pt x="55" y="178"/>
                      <a:pt x="53" y="173"/>
                      <a:pt x="52" y="168"/>
                    </a:cubicBezTo>
                    <a:cubicBezTo>
                      <a:pt x="108" y="168"/>
                      <a:pt x="108" y="168"/>
                      <a:pt x="108" y="168"/>
                    </a:cubicBezTo>
                    <a:cubicBezTo>
                      <a:pt x="107" y="171"/>
                      <a:pt x="106" y="174"/>
                      <a:pt x="106" y="176"/>
                    </a:cubicBezTo>
                    <a:lnTo>
                      <a:pt x="56" y="182"/>
                    </a:lnTo>
                    <a:close/>
                    <a:moveTo>
                      <a:pt x="80" y="220"/>
                    </a:moveTo>
                    <a:cubicBezTo>
                      <a:pt x="72" y="220"/>
                      <a:pt x="69" y="219"/>
                      <a:pt x="65" y="210"/>
                    </a:cubicBezTo>
                    <a:cubicBezTo>
                      <a:pt x="96" y="207"/>
                      <a:pt x="96" y="207"/>
                      <a:pt x="96" y="207"/>
                    </a:cubicBezTo>
                    <a:cubicBezTo>
                      <a:pt x="92" y="219"/>
                      <a:pt x="88" y="220"/>
                      <a:pt x="80" y="220"/>
                    </a:cubicBezTo>
                    <a:close/>
                    <a:moveTo>
                      <a:pt x="114" y="154"/>
                    </a:moveTo>
                    <a:cubicBezTo>
                      <a:pt x="46" y="154"/>
                      <a:pt x="46" y="154"/>
                      <a:pt x="46" y="154"/>
                    </a:cubicBezTo>
                    <a:cubicBezTo>
                      <a:pt x="42" y="146"/>
                      <a:pt x="38" y="138"/>
                      <a:pt x="34" y="130"/>
                    </a:cubicBezTo>
                    <a:cubicBezTo>
                      <a:pt x="24" y="113"/>
                      <a:pt x="14" y="96"/>
                      <a:pt x="14" y="81"/>
                    </a:cubicBezTo>
                    <a:cubicBezTo>
                      <a:pt x="14" y="45"/>
                      <a:pt x="44" y="15"/>
                      <a:pt x="80" y="15"/>
                    </a:cubicBezTo>
                    <a:cubicBezTo>
                      <a:pt x="116" y="15"/>
                      <a:pt x="146" y="45"/>
                      <a:pt x="146" y="81"/>
                    </a:cubicBezTo>
                    <a:cubicBezTo>
                      <a:pt x="146" y="96"/>
                      <a:pt x="136" y="113"/>
                      <a:pt x="126" y="130"/>
                    </a:cubicBezTo>
                    <a:cubicBezTo>
                      <a:pt x="122" y="138"/>
                      <a:pt x="118" y="146"/>
                      <a:pt x="114" y="154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 defTabSz="685846">
                  <a:defRPr/>
                </a:pPr>
                <a:endParaRPr lang="id-ID" sz="1351"/>
              </a:p>
            </p:txBody>
          </p:sp>
          <p:sp>
            <p:nvSpPr>
              <p:cNvPr id="15" name="Freeform 80"/>
              <p:cNvSpPr>
                <a:spLocks/>
              </p:cNvSpPr>
              <p:nvPr/>
            </p:nvSpPr>
            <p:spPr bwMode="auto">
              <a:xfrm>
                <a:off x="566675" y="1258276"/>
                <a:ext cx="52762" cy="51373"/>
              </a:xfrm>
              <a:custGeom>
                <a:avLst/>
                <a:gdLst>
                  <a:gd name="T0" fmla="*/ 44 w 48"/>
                  <a:gd name="T1" fmla="*/ 0 h 47"/>
                  <a:gd name="T2" fmla="*/ 0 w 48"/>
                  <a:gd name="T3" fmla="*/ 44 h 47"/>
                  <a:gd name="T4" fmla="*/ 4 w 48"/>
                  <a:gd name="T5" fmla="*/ 47 h 47"/>
                  <a:gd name="T6" fmla="*/ 7 w 48"/>
                  <a:gd name="T7" fmla="*/ 44 h 47"/>
                  <a:gd name="T8" fmla="*/ 44 w 48"/>
                  <a:gd name="T9" fmla="*/ 7 h 47"/>
                  <a:gd name="T10" fmla="*/ 48 w 48"/>
                  <a:gd name="T11" fmla="*/ 4 h 47"/>
                  <a:gd name="T12" fmla="*/ 44 w 48"/>
                  <a:gd name="T13" fmla="*/ 0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8" h="47">
                    <a:moveTo>
                      <a:pt x="44" y="0"/>
                    </a:moveTo>
                    <a:cubicBezTo>
                      <a:pt x="20" y="0"/>
                      <a:pt x="0" y="20"/>
                      <a:pt x="0" y="44"/>
                    </a:cubicBezTo>
                    <a:cubicBezTo>
                      <a:pt x="0" y="46"/>
                      <a:pt x="2" y="47"/>
                      <a:pt x="4" y="47"/>
                    </a:cubicBezTo>
                    <a:cubicBezTo>
                      <a:pt x="6" y="47"/>
                      <a:pt x="7" y="46"/>
                      <a:pt x="7" y="44"/>
                    </a:cubicBezTo>
                    <a:cubicBezTo>
                      <a:pt x="7" y="24"/>
                      <a:pt x="24" y="7"/>
                      <a:pt x="44" y="7"/>
                    </a:cubicBezTo>
                    <a:cubicBezTo>
                      <a:pt x="46" y="7"/>
                      <a:pt x="48" y="6"/>
                      <a:pt x="48" y="4"/>
                    </a:cubicBezTo>
                    <a:cubicBezTo>
                      <a:pt x="48" y="2"/>
                      <a:pt x="46" y="0"/>
                      <a:pt x="4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 defTabSz="685846">
                  <a:defRPr/>
                </a:pPr>
                <a:endParaRPr lang="id-ID" sz="1351"/>
              </a:p>
            </p:txBody>
          </p:sp>
        </p:grpSp>
      </p:grpSp>
      <p:sp>
        <p:nvSpPr>
          <p:cNvPr id="16" name="Rectángulo 15"/>
          <p:cNvSpPr/>
          <p:nvPr/>
        </p:nvSpPr>
        <p:spPr>
          <a:xfrm>
            <a:off x="2521736" y="1549535"/>
            <a:ext cx="814626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altLang="en-US" sz="2200" b="1" dirty="0">
                <a:latin typeface="Calibri" panose="020F0502020204030204" pitchFamily="34" charset="0"/>
              </a:rPr>
              <a:t>El desempleo ya es alto entre personas de 15 a 24 años</a:t>
            </a:r>
          </a:p>
        </p:txBody>
      </p:sp>
    </p:spTree>
    <p:extLst>
      <p:ext uri="{BB962C8B-B14F-4D97-AF65-F5344CB8AC3E}">
        <p14:creationId xmlns:p14="http://schemas.microsoft.com/office/powerpoint/2010/main" val="3785138326"/>
      </p:ext>
    </p:extLst>
  </p:cSld>
  <p:clrMapOvr>
    <a:masterClrMapping/>
  </p:clrMapOvr>
  <p:transition spd="slow">
    <p:pu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Rectángulo 22"/>
          <p:cNvSpPr/>
          <p:nvPr/>
        </p:nvSpPr>
        <p:spPr>
          <a:xfrm>
            <a:off x="1524000" y="1348506"/>
            <a:ext cx="9144000" cy="55094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x-none" sz="900"/>
          </a:p>
        </p:txBody>
      </p:sp>
      <p:sp>
        <p:nvSpPr>
          <p:cNvPr id="39" name="TextBox 89"/>
          <p:cNvSpPr txBox="1">
            <a:spLocks noChangeArrowheads="1"/>
          </p:cNvSpPr>
          <p:nvPr/>
        </p:nvSpPr>
        <p:spPr bwMode="auto">
          <a:xfrm>
            <a:off x="1642534" y="781706"/>
            <a:ext cx="9025466" cy="5425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34292" tIns="17146" rIns="34292" bIns="17146">
            <a:spAutoFit/>
          </a:bodyPr>
          <a:lstStyle>
            <a:lvl1pPr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5pPr>
            <a:lvl6pPr marL="25146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6pPr>
            <a:lvl7pPr marL="29718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7pPr>
            <a:lvl8pPr marL="34290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8pPr>
            <a:lvl9pPr marL="3886200" indent="-228600" defTabSz="1827213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Lato Light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s-ES" altLang="en-US" sz="3301" b="1" dirty="0">
                <a:solidFill>
                  <a:schemeClr val="tx2"/>
                </a:solidFill>
                <a:latin typeface="Calibri" panose="020F0502020204030204" pitchFamily="34" charset="0"/>
              </a:rPr>
              <a:t>El fenómeno "ninis" por sexo</a:t>
            </a:r>
          </a:p>
        </p:txBody>
      </p:sp>
      <p:grpSp>
        <p:nvGrpSpPr>
          <p:cNvPr id="21509" name="Grupo 51"/>
          <p:cNvGrpSpPr>
            <a:grpSpLocks/>
          </p:cNvGrpSpPr>
          <p:nvPr/>
        </p:nvGrpSpPr>
        <p:grpSpPr bwMode="auto">
          <a:xfrm>
            <a:off x="5443538" y="433285"/>
            <a:ext cx="1016000" cy="265588"/>
            <a:chOff x="16684709" y="3242559"/>
            <a:chExt cx="2710196" cy="709149"/>
          </a:xfrm>
        </p:grpSpPr>
        <p:sp>
          <p:nvSpPr>
            <p:cNvPr id="55" name="Rectangle 24"/>
            <p:cNvSpPr/>
            <p:nvPr/>
          </p:nvSpPr>
          <p:spPr bwMode="auto">
            <a:xfrm>
              <a:off x="16684709" y="3564708"/>
              <a:ext cx="2710196" cy="118686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34261" tIns="17132" rIns="34261" bIns="17132" anchor="ctr"/>
            <a:lstStyle/>
            <a:p>
              <a:pPr algn="ctr" defTabSz="685846">
                <a:defRPr/>
              </a:pPr>
              <a:endParaRPr lang="es" sz="1351" dirty="0">
                <a:solidFill>
                  <a:schemeClr val="accent2"/>
                </a:solidFill>
                <a:latin typeface="Open Sans Light"/>
              </a:endParaRPr>
            </a:p>
          </p:txBody>
        </p:sp>
        <p:sp>
          <p:nvSpPr>
            <p:cNvPr id="56" name="TextBox 23"/>
            <p:cNvSpPr txBox="1">
              <a:spLocks noChangeArrowheads="1"/>
            </p:cNvSpPr>
            <p:nvPr/>
          </p:nvSpPr>
          <p:spPr bwMode="auto">
            <a:xfrm>
              <a:off x="17637511" y="3242559"/>
              <a:ext cx="851172" cy="70914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lIns="34292" tIns="17146" rIns="34292" bIns="17146">
              <a:spAutoFit/>
            </a:bodyPr>
            <a:lstStyle>
              <a:lvl1pPr>
                <a:defRPr sz="3600">
                  <a:solidFill>
                    <a:schemeClr val="tx1"/>
                  </a:solidFill>
                  <a:latin typeface="Lato Light" charset="0"/>
                  <a:ea typeface="MS PGothic" panose="020B0600070205080204" pitchFamily="34" charset="-128"/>
                </a:defRPr>
              </a:lvl1pPr>
              <a:lvl2pPr marL="742950" indent="-285750">
                <a:defRPr sz="3600">
                  <a:solidFill>
                    <a:schemeClr val="tx1"/>
                  </a:solidFill>
                  <a:latin typeface="Lato Light" charset="0"/>
                  <a:ea typeface="MS PGothic" panose="020B0600070205080204" pitchFamily="34" charset="-128"/>
                </a:defRPr>
              </a:lvl2pPr>
              <a:lvl3pPr marL="1143000" indent="-228600">
                <a:defRPr sz="3600">
                  <a:solidFill>
                    <a:schemeClr val="tx1"/>
                  </a:solidFill>
                  <a:latin typeface="Lato Light" charset="0"/>
                  <a:ea typeface="MS PGothic" panose="020B0600070205080204" pitchFamily="34" charset="-128"/>
                </a:defRPr>
              </a:lvl3pPr>
              <a:lvl4pPr marL="1600200" indent="-228600">
                <a:defRPr sz="3600">
                  <a:solidFill>
                    <a:schemeClr val="tx1"/>
                  </a:solidFill>
                  <a:latin typeface="Lato Light" charset="0"/>
                  <a:ea typeface="MS PGothic" panose="020B0600070205080204" pitchFamily="34" charset="-128"/>
                </a:defRPr>
              </a:lvl4pPr>
              <a:lvl5pPr marL="2057400" indent="-228600">
                <a:defRPr sz="3600">
                  <a:solidFill>
                    <a:schemeClr val="tx1"/>
                  </a:solidFill>
                  <a:latin typeface="Lato Light" charset="0"/>
                  <a:ea typeface="MS PGothic" panose="020B0600070205080204" pitchFamily="34" charset="-128"/>
                </a:defRPr>
              </a:lvl5pPr>
              <a:lvl6pPr marL="25146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Lato Light" charset="0"/>
                  <a:ea typeface="MS PGothic" panose="020B0600070205080204" pitchFamily="34" charset="-128"/>
                </a:defRPr>
              </a:lvl6pPr>
              <a:lvl7pPr marL="29718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Lato Light" charset="0"/>
                  <a:ea typeface="MS PGothic" panose="020B0600070205080204" pitchFamily="34" charset="-128"/>
                </a:defRPr>
              </a:lvl7pPr>
              <a:lvl8pPr marL="34290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Lato Light" charset="0"/>
                  <a:ea typeface="MS PGothic" panose="020B0600070205080204" pitchFamily="34" charset="-128"/>
                </a:defRPr>
              </a:lvl8pPr>
              <a:lvl9pPr marL="3886200" indent="-228600" defTabSz="1827213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1"/>
                  </a:solidFill>
                  <a:latin typeface="Lato Light" charset="0"/>
                  <a:ea typeface="MS PGothic" panose="020B0600070205080204" pitchFamily="34" charset="-128"/>
                </a:defRPr>
              </a:lvl9pPr>
            </a:lstStyle>
            <a:p>
              <a:pPr algn="ctr" eaLnBrk="1" hangingPunct="1">
                <a:defRPr/>
              </a:pPr>
              <a:r>
                <a:rPr lang="es-ES" altLang="en-US" sz="1501" b="1" dirty="0">
                  <a:solidFill>
                    <a:schemeClr val="tx2"/>
                  </a:solidFill>
                  <a:latin typeface="Calibri" panose="020F0502020204030204" pitchFamily="34" charset="0"/>
                </a:rPr>
                <a:t>11</a:t>
              </a:r>
              <a:endParaRPr lang="id-ID" altLang="en-US" sz="1501" b="1" dirty="0">
                <a:solidFill>
                  <a:schemeClr val="tx2"/>
                </a:solidFill>
                <a:latin typeface="Calibri" panose="020F0502020204030204" pitchFamily="34" charset="0"/>
              </a:endParaRPr>
            </a:p>
          </p:txBody>
        </p:sp>
      </p:grpSp>
      <p:grpSp>
        <p:nvGrpSpPr>
          <p:cNvPr id="12" name="Grupo 11"/>
          <p:cNvGrpSpPr/>
          <p:nvPr/>
        </p:nvGrpSpPr>
        <p:grpSpPr>
          <a:xfrm>
            <a:off x="1877438" y="1492869"/>
            <a:ext cx="492125" cy="492125"/>
            <a:chOff x="12541006" y="149226"/>
            <a:chExt cx="984250" cy="984250"/>
          </a:xfrm>
        </p:grpSpPr>
        <p:sp>
          <p:nvSpPr>
            <p:cNvPr id="13" name="Oval 23"/>
            <p:cNvSpPr/>
            <p:nvPr/>
          </p:nvSpPr>
          <p:spPr>
            <a:xfrm>
              <a:off x="12541006" y="149226"/>
              <a:ext cx="984250" cy="98425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43" tIns="45722" rIns="91443" bIns="45722" anchor="ctr"/>
            <a:lstStyle/>
            <a:p>
              <a:pPr algn="ctr" defTabSz="685846">
                <a:defRPr/>
              </a:pPr>
              <a:endParaRPr lang="es" sz="1351" dirty="0"/>
            </a:p>
          </p:txBody>
        </p:sp>
        <p:grpSp>
          <p:nvGrpSpPr>
            <p:cNvPr id="14" name="Group 39"/>
            <p:cNvGrpSpPr/>
            <p:nvPr/>
          </p:nvGrpSpPr>
          <p:grpSpPr>
            <a:xfrm>
              <a:off x="12845352" y="369626"/>
              <a:ext cx="384125" cy="561640"/>
              <a:chOff x="527333" y="1217552"/>
              <a:chExt cx="175409" cy="256405"/>
            </a:xfrm>
            <a:solidFill>
              <a:schemeClr val="bg1"/>
            </a:solidFill>
          </p:grpSpPr>
          <p:sp>
            <p:nvSpPr>
              <p:cNvPr id="15" name="Freeform 79"/>
              <p:cNvSpPr>
                <a:spLocks noEditPoints="1"/>
              </p:cNvSpPr>
              <p:nvPr/>
            </p:nvSpPr>
            <p:spPr bwMode="auto">
              <a:xfrm>
                <a:off x="527333" y="1217552"/>
                <a:ext cx="175409" cy="256405"/>
              </a:xfrm>
              <a:custGeom>
                <a:avLst/>
                <a:gdLst>
                  <a:gd name="T0" fmla="*/ 80 w 160"/>
                  <a:gd name="T1" fmla="*/ 0 h 234"/>
                  <a:gd name="T2" fmla="*/ 0 w 160"/>
                  <a:gd name="T3" fmla="*/ 81 h 234"/>
                  <a:gd name="T4" fmla="*/ 36 w 160"/>
                  <a:gd name="T5" fmla="*/ 169 h 234"/>
                  <a:gd name="T6" fmla="*/ 80 w 160"/>
                  <a:gd name="T7" fmla="*/ 234 h 234"/>
                  <a:gd name="T8" fmla="*/ 123 w 160"/>
                  <a:gd name="T9" fmla="*/ 169 h 234"/>
                  <a:gd name="T10" fmla="*/ 160 w 160"/>
                  <a:gd name="T11" fmla="*/ 81 h 234"/>
                  <a:gd name="T12" fmla="*/ 80 w 160"/>
                  <a:gd name="T13" fmla="*/ 0 h 234"/>
                  <a:gd name="T14" fmla="*/ 99 w 160"/>
                  <a:gd name="T15" fmla="*/ 199 h 234"/>
                  <a:gd name="T16" fmla="*/ 63 w 160"/>
                  <a:gd name="T17" fmla="*/ 203 h 234"/>
                  <a:gd name="T18" fmla="*/ 58 w 160"/>
                  <a:gd name="T19" fmla="*/ 190 h 234"/>
                  <a:gd name="T20" fmla="*/ 58 w 160"/>
                  <a:gd name="T21" fmla="*/ 189 h 234"/>
                  <a:gd name="T22" fmla="*/ 103 w 160"/>
                  <a:gd name="T23" fmla="*/ 184 h 234"/>
                  <a:gd name="T24" fmla="*/ 101 w 160"/>
                  <a:gd name="T25" fmla="*/ 190 h 234"/>
                  <a:gd name="T26" fmla="*/ 99 w 160"/>
                  <a:gd name="T27" fmla="*/ 199 h 234"/>
                  <a:gd name="T28" fmla="*/ 56 w 160"/>
                  <a:gd name="T29" fmla="*/ 182 h 234"/>
                  <a:gd name="T30" fmla="*/ 52 w 160"/>
                  <a:gd name="T31" fmla="*/ 168 h 234"/>
                  <a:gd name="T32" fmla="*/ 108 w 160"/>
                  <a:gd name="T33" fmla="*/ 168 h 234"/>
                  <a:gd name="T34" fmla="*/ 106 w 160"/>
                  <a:gd name="T35" fmla="*/ 176 h 234"/>
                  <a:gd name="T36" fmla="*/ 56 w 160"/>
                  <a:gd name="T37" fmla="*/ 182 h 234"/>
                  <a:gd name="T38" fmla="*/ 80 w 160"/>
                  <a:gd name="T39" fmla="*/ 220 h 234"/>
                  <a:gd name="T40" fmla="*/ 65 w 160"/>
                  <a:gd name="T41" fmla="*/ 210 h 234"/>
                  <a:gd name="T42" fmla="*/ 96 w 160"/>
                  <a:gd name="T43" fmla="*/ 207 h 234"/>
                  <a:gd name="T44" fmla="*/ 80 w 160"/>
                  <a:gd name="T45" fmla="*/ 220 h 234"/>
                  <a:gd name="T46" fmla="*/ 114 w 160"/>
                  <a:gd name="T47" fmla="*/ 154 h 234"/>
                  <a:gd name="T48" fmla="*/ 46 w 160"/>
                  <a:gd name="T49" fmla="*/ 154 h 234"/>
                  <a:gd name="T50" fmla="*/ 34 w 160"/>
                  <a:gd name="T51" fmla="*/ 130 h 234"/>
                  <a:gd name="T52" fmla="*/ 14 w 160"/>
                  <a:gd name="T53" fmla="*/ 81 h 234"/>
                  <a:gd name="T54" fmla="*/ 80 w 160"/>
                  <a:gd name="T55" fmla="*/ 15 h 234"/>
                  <a:gd name="T56" fmla="*/ 146 w 160"/>
                  <a:gd name="T57" fmla="*/ 81 h 234"/>
                  <a:gd name="T58" fmla="*/ 126 w 160"/>
                  <a:gd name="T59" fmla="*/ 130 h 234"/>
                  <a:gd name="T60" fmla="*/ 114 w 160"/>
                  <a:gd name="T61" fmla="*/ 15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160" h="234">
                    <a:moveTo>
                      <a:pt x="80" y="0"/>
                    </a:moveTo>
                    <a:cubicBezTo>
                      <a:pt x="35" y="0"/>
                      <a:pt x="0" y="36"/>
                      <a:pt x="0" y="81"/>
                    </a:cubicBezTo>
                    <a:cubicBezTo>
                      <a:pt x="0" y="110"/>
                      <a:pt x="26" y="141"/>
                      <a:pt x="36" y="169"/>
                    </a:cubicBezTo>
                    <a:cubicBezTo>
                      <a:pt x="51" y="210"/>
                      <a:pt x="49" y="234"/>
                      <a:pt x="80" y="234"/>
                    </a:cubicBezTo>
                    <a:cubicBezTo>
                      <a:pt x="111" y="234"/>
                      <a:pt x="109" y="210"/>
                      <a:pt x="123" y="169"/>
                    </a:cubicBezTo>
                    <a:cubicBezTo>
                      <a:pt x="133" y="142"/>
                      <a:pt x="160" y="110"/>
                      <a:pt x="160" y="81"/>
                    </a:cubicBezTo>
                    <a:cubicBezTo>
                      <a:pt x="160" y="36"/>
                      <a:pt x="124" y="0"/>
                      <a:pt x="80" y="0"/>
                    </a:cubicBezTo>
                    <a:close/>
                    <a:moveTo>
                      <a:pt x="99" y="199"/>
                    </a:moveTo>
                    <a:cubicBezTo>
                      <a:pt x="63" y="203"/>
                      <a:pt x="63" y="203"/>
                      <a:pt x="63" y="203"/>
                    </a:cubicBezTo>
                    <a:cubicBezTo>
                      <a:pt x="61" y="200"/>
                      <a:pt x="60" y="195"/>
                      <a:pt x="58" y="190"/>
                    </a:cubicBezTo>
                    <a:cubicBezTo>
                      <a:pt x="58" y="190"/>
                      <a:pt x="58" y="189"/>
                      <a:pt x="58" y="189"/>
                    </a:cubicBezTo>
                    <a:cubicBezTo>
                      <a:pt x="103" y="184"/>
                      <a:pt x="103" y="184"/>
                      <a:pt x="103" y="184"/>
                    </a:cubicBezTo>
                    <a:cubicBezTo>
                      <a:pt x="103" y="186"/>
                      <a:pt x="102" y="188"/>
                      <a:pt x="101" y="190"/>
                    </a:cubicBezTo>
                    <a:cubicBezTo>
                      <a:pt x="100" y="193"/>
                      <a:pt x="100" y="196"/>
                      <a:pt x="99" y="199"/>
                    </a:cubicBezTo>
                    <a:close/>
                    <a:moveTo>
                      <a:pt x="56" y="182"/>
                    </a:moveTo>
                    <a:cubicBezTo>
                      <a:pt x="55" y="178"/>
                      <a:pt x="53" y="173"/>
                      <a:pt x="52" y="168"/>
                    </a:cubicBezTo>
                    <a:cubicBezTo>
                      <a:pt x="108" y="168"/>
                      <a:pt x="108" y="168"/>
                      <a:pt x="108" y="168"/>
                    </a:cubicBezTo>
                    <a:cubicBezTo>
                      <a:pt x="107" y="171"/>
                      <a:pt x="106" y="174"/>
                      <a:pt x="106" y="176"/>
                    </a:cubicBezTo>
                    <a:lnTo>
                      <a:pt x="56" y="182"/>
                    </a:lnTo>
                    <a:close/>
                    <a:moveTo>
                      <a:pt x="80" y="220"/>
                    </a:moveTo>
                    <a:cubicBezTo>
                      <a:pt x="72" y="220"/>
                      <a:pt x="69" y="219"/>
                      <a:pt x="65" y="210"/>
                    </a:cubicBezTo>
                    <a:cubicBezTo>
                      <a:pt x="96" y="207"/>
                      <a:pt x="96" y="207"/>
                      <a:pt x="96" y="207"/>
                    </a:cubicBezTo>
                    <a:cubicBezTo>
                      <a:pt x="92" y="219"/>
                      <a:pt x="88" y="220"/>
                      <a:pt x="80" y="220"/>
                    </a:cubicBezTo>
                    <a:close/>
                    <a:moveTo>
                      <a:pt x="114" y="154"/>
                    </a:moveTo>
                    <a:cubicBezTo>
                      <a:pt x="46" y="154"/>
                      <a:pt x="46" y="154"/>
                      <a:pt x="46" y="154"/>
                    </a:cubicBezTo>
                    <a:cubicBezTo>
                      <a:pt x="42" y="146"/>
                      <a:pt x="38" y="138"/>
                      <a:pt x="34" y="130"/>
                    </a:cubicBezTo>
                    <a:cubicBezTo>
                      <a:pt x="24" y="113"/>
                      <a:pt x="14" y="96"/>
                      <a:pt x="14" y="81"/>
                    </a:cubicBezTo>
                    <a:cubicBezTo>
                      <a:pt x="14" y="45"/>
                      <a:pt x="44" y="15"/>
                      <a:pt x="80" y="15"/>
                    </a:cubicBezTo>
                    <a:cubicBezTo>
                      <a:pt x="116" y="15"/>
                      <a:pt x="146" y="45"/>
                      <a:pt x="146" y="81"/>
                    </a:cubicBezTo>
                    <a:cubicBezTo>
                      <a:pt x="146" y="96"/>
                      <a:pt x="136" y="113"/>
                      <a:pt x="126" y="130"/>
                    </a:cubicBezTo>
                    <a:cubicBezTo>
                      <a:pt x="122" y="138"/>
                      <a:pt x="118" y="146"/>
                      <a:pt x="114" y="154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 defTabSz="685846">
                  <a:defRPr/>
                </a:pPr>
                <a:endParaRPr lang="id-ID" sz="1351"/>
              </a:p>
            </p:txBody>
          </p:sp>
          <p:sp>
            <p:nvSpPr>
              <p:cNvPr id="16" name="Freeform 80"/>
              <p:cNvSpPr>
                <a:spLocks/>
              </p:cNvSpPr>
              <p:nvPr/>
            </p:nvSpPr>
            <p:spPr bwMode="auto">
              <a:xfrm>
                <a:off x="566675" y="1258276"/>
                <a:ext cx="52762" cy="51373"/>
              </a:xfrm>
              <a:custGeom>
                <a:avLst/>
                <a:gdLst>
                  <a:gd name="T0" fmla="*/ 44 w 48"/>
                  <a:gd name="T1" fmla="*/ 0 h 47"/>
                  <a:gd name="T2" fmla="*/ 0 w 48"/>
                  <a:gd name="T3" fmla="*/ 44 h 47"/>
                  <a:gd name="T4" fmla="*/ 4 w 48"/>
                  <a:gd name="T5" fmla="*/ 47 h 47"/>
                  <a:gd name="T6" fmla="*/ 7 w 48"/>
                  <a:gd name="T7" fmla="*/ 44 h 47"/>
                  <a:gd name="T8" fmla="*/ 44 w 48"/>
                  <a:gd name="T9" fmla="*/ 7 h 47"/>
                  <a:gd name="T10" fmla="*/ 48 w 48"/>
                  <a:gd name="T11" fmla="*/ 4 h 47"/>
                  <a:gd name="T12" fmla="*/ 44 w 48"/>
                  <a:gd name="T13" fmla="*/ 0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8" h="47">
                    <a:moveTo>
                      <a:pt x="44" y="0"/>
                    </a:moveTo>
                    <a:cubicBezTo>
                      <a:pt x="20" y="0"/>
                      <a:pt x="0" y="20"/>
                      <a:pt x="0" y="44"/>
                    </a:cubicBezTo>
                    <a:cubicBezTo>
                      <a:pt x="0" y="46"/>
                      <a:pt x="2" y="47"/>
                      <a:pt x="4" y="47"/>
                    </a:cubicBezTo>
                    <a:cubicBezTo>
                      <a:pt x="6" y="47"/>
                      <a:pt x="7" y="46"/>
                      <a:pt x="7" y="44"/>
                    </a:cubicBezTo>
                    <a:cubicBezTo>
                      <a:pt x="7" y="24"/>
                      <a:pt x="24" y="7"/>
                      <a:pt x="44" y="7"/>
                    </a:cubicBezTo>
                    <a:cubicBezTo>
                      <a:pt x="46" y="7"/>
                      <a:pt x="48" y="6"/>
                      <a:pt x="48" y="4"/>
                    </a:cubicBezTo>
                    <a:cubicBezTo>
                      <a:pt x="48" y="2"/>
                      <a:pt x="46" y="0"/>
                      <a:pt x="4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/>
              <a:p>
                <a:pPr defTabSz="685846">
                  <a:defRPr/>
                </a:pPr>
                <a:endParaRPr lang="id-ID" sz="1351"/>
              </a:p>
            </p:txBody>
          </p:sp>
        </p:grpSp>
      </p:grpSp>
      <p:sp>
        <p:nvSpPr>
          <p:cNvPr id="17" name="Rectángulo 16"/>
          <p:cNvSpPr/>
          <p:nvPr/>
        </p:nvSpPr>
        <p:spPr>
          <a:xfrm>
            <a:off x="2521736" y="1549535"/>
            <a:ext cx="814626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altLang="en-US" sz="2200" b="1" dirty="0">
                <a:latin typeface="Calibri" panose="020F0502020204030204" pitchFamily="34" charset="0"/>
              </a:rPr>
              <a:t>Diferencia importantes que aumentan en las personas entre 19 y 24 años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1573" y="2547580"/>
            <a:ext cx="5182293" cy="3747835"/>
          </a:xfrm>
          <a:prstGeom prst="rect">
            <a:avLst/>
          </a:prstGeom>
        </p:spPr>
      </p:pic>
      <p:sp>
        <p:nvSpPr>
          <p:cNvPr id="20" name="Rectángulo 19"/>
          <p:cNvSpPr/>
          <p:nvPr/>
        </p:nvSpPr>
        <p:spPr>
          <a:xfrm>
            <a:off x="7487977" y="5264363"/>
            <a:ext cx="318002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600" dirty="0"/>
              <a:t>% de Ninis según sexo por tramo de edad, años 1992 y 2010</a:t>
            </a:r>
            <a:endParaRPr lang="es-CL" sz="1600" b="1" dirty="0"/>
          </a:p>
          <a:p>
            <a:r>
              <a:rPr lang="es-CL" sz="1600" dirty="0"/>
              <a:t>(Banco Mundial, 2016)</a:t>
            </a:r>
            <a:endParaRPr lang="es" sz="900" dirty="0"/>
          </a:p>
        </p:txBody>
      </p:sp>
    </p:spTree>
    <p:extLst>
      <p:ext uri="{BB962C8B-B14F-4D97-AF65-F5344CB8AC3E}">
        <p14:creationId xmlns:p14="http://schemas.microsoft.com/office/powerpoint/2010/main" val="2617724926"/>
      </p:ext>
    </p:extLst>
  </p:cSld>
  <p:clrMapOvr>
    <a:masterClrMapping/>
  </p:clrMapOvr>
  <p:transition spd="slow">
    <p:push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/>
              <a:t>Se tiene que promover la igualdad de género</a:t>
            </a:r>
            <a:endParaRPr lang="es-CL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en la </a:t>
            </a:r>
            <a:r>
              <a:rPr lang="es-MX" b="1" i="1" dirty="0"/>
              <a:t>participación </a:t>
            </a:r>
            <a:r>
              <a:rPr lang="es-MX" dirty="0"/>
              <a:t>en</a:t>
            </a:r>
            <a:r>
              <a:rPr lang="es-MX" b="1" i="1" dirty="0"/>
              <a:t> </a:t>
            </a:r>
            <a:r>
              <a:rPr lang="es-MX" dirty="0"/>
              <a:t>la </a:t>
            </a:r>
            <a:r>
              <a:rPr lang="es-MX" b="1" i="1" dirty="0"/>
              <a:t> </a:t>
            </a:r>
            <a:r>
              <a:rPr lang="es-MX" dirty="0"/>
              <a:t>EFTP (acceso/entornos de aprendizaje seguros)...</a:t>
            </a:r>
          </a:p>
          <a:p>
            <a:r>
              <a:rPr lang="es-MX" b="1" i="1" dirty="0"/>
              <a:t>dentro </a:t>
            </a:r>
            <a:r>
              <a:rPr lang="es-MX" dirty="0"/>
              <a:t>de la  EFTP (contenido, contextos y prácticas, modos de entrega y evaluaciones)...</a:t>
            </a:r>
          </a:p>
          <a:p>
            <a:r>
              <a:rPr lang="es-MX" dirty="0"/>
              <a:t>y </a:t>
            </a:r>
            <a:r>
              <a:rPr lang="es-MX" b="1" i="1" dirty="0"/>
              <a:t>a través</a:t>
            </a:r>
            <a:r>
              <a:rPr lang="es-MX" dirty="0"/>
              <a:t> de la EFTP (objetivos de aprendizaje, vida y oportunidades laborales)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8883082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726</TotalTime>
  <Words>1263</Words>
  <Application>Microsoft Office PowerPoint</Application>
  <PresentationFormat>Panorámica</PresentationFormat>
  <Paragraphs>164</Paragraphs>
  <Slides>29</Slides>
  <Notes>29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29</vt:i4>
      </vt:variant>
    </vt:vector>
  </HeadingPairs>
  <TitlesOfParts>
    <vt:vector size="37" baseType="lpstr">
      <vt:lpstr>ＭＳ Ｐゴシック</vt:lpstr>
      <vt:lpstr>ＭＳ Ｐゴシック</vt:lpstr>
      <vt:lpstr>Arial</vt:lpstr>
      <vt:lpstr>Calibri</vt:lpstr>
      <vt:lpstr>Calibri Light</vt:lpstr>
      <vt:lpstr>Open Sans Light</vt:lpstr>
      <vt:lpstr>Raleway Light</vt:lpstr>
      <vt:lpstr>Tema de Office</vt:lpstr>
      <vt:lpstr>"EFTP y género"</vt:lpstr>
      <vt:lpstr>Estructura</vt:lpstr>
      <vt:lpstr>1. ¿Por qué la EFTP y la igualdad de género? </vt:lpstr>
      <vt:lpstr>¿Por qué la EFTP y la igualdad de género?</vt:lpstr>
      <vt:lpstr>Marco de políticas</vt:lpstr>
      <vt:lpstr>Contexto regional</vt:lpstr>
      <vt:lpstr>Presentación de PowerPoint</vt:lpstr>
      <vt:lpstr>Presentación de PowerPoint</vt:lpstr>
      <vt:lpstr>Se tiene que promover la igualdad de género</vt:lpstr>
      <vt:lpstr>2. Brechas de género: los datos </vt:lpstr>
      <vt:lpstr>Brechas de género: los datos</vt:lpstr>
      <vt:lpstr>Presentación de PowerPoint</vt:lpstr>
      <vt:lpstr>Brechas de género: los datos – EFTP no formal</vt:lpstr>
      <vt:lpstr>Brechas de género: los datos - pasantías</vt:lpstr>
      <vt:lpstr>Brechas de género: los datos - contexto social</vt:lpstr>
      <vt:lpstr>3. Factores que promueven la igualdad de género en la EFTP: 'prácticas prometedoras' </vt:lpstr>
      <vt:lpstr>Factores para promover la igualdad de género en la EFTP: contexto social</vt:lpstr>
      <vt:lpstr>Factores para promover la igualdad de género en la EFTP: contexto económico</vt:lpstr>
      <vt:lpstr>3. Factores para promover la igualdad de género en la EFTP: contexto institucional</vt:lpstr>
      <vt:lpstr>Factores para promover la igualdad de género en la EFTP: forma y contenido de los cursos</vt:lpstr>
      <vt:lpstr>3. Factores que promueven la igualdad de género en la EFTP: interacciones entre profesor/ estudiante y capacitador/persona en formación</vt:lpstr>
      <vt:lpstr>Factores que promueven la igualdad de género en la EFTP: enseñanza no formal</vt:lpstr>
      <vt:lpstr>Factores para promover la igualdad de género en la EFTP: contexto del mercado laboral</vt:lpstr>
      <vt:lpstr>Una práctica que promete: Laboratoria, Código Que Transforma (Chile, México, Perú)</vt:lpstr>
      <vt:lpstr>Una práctica que promete: Laboratoria, Código Que Transforma - resultados</vt:lpstr>
      <vt:lpstr>Una práctica que promete: Laboratoria, Código Que Transforma – otras mejoras</vt:lpstr>
      <vt:lpstr>4. El camino a recorrer</vt:lpstr>
      <vt:lpstr>¿Cuáles son los pasos para el futuro?</vt:lpstr>
      <vt:lpstr>Muchas gracias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EFTP y género</dc:title>
  <dc:creator>emcomish</dc:creator>
  <cp:lastModifiedBy>apascoe</cp:lastModifiedBy>
  <cp:revision>58</cp:revision>
  <dcterms:created xsi:type="dcterms:W3CDTF">2016-09-14T14:30:06Z</dcterms:created>
  <dcterms:modified xsi:type="dcterms:W3CDTF">2016-09-22T20:20:45Z</dcterms:modified>
</cp:coreProperties>
</file>