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76" r:id="rId1"/>
    <p:sldMasterId id="2147483698" r:id="rId2"/>
    <p:sldMasterId id="2147483678" r:id="rId3"/>
  </p:sldMasterIdLst>
  <p:notesMasterIdLst>
    <p:notesMasterId r:id="rId73"/>
  </p:notesMasterIdLst>
  <p:handoutMasterIdLst>
    <p:handoutMasterId r:id="rId74"/>
  </p:handoutMasterIdLst>
  <p:sldIdLst>
    <p:sldId id="256" r:id="rId4"/>
    <p:sldId id="494" r:id="rId5"/>
    <p:sldId id="628" r:id="rId6"/>
    <p:sldId id="549" r:id="rId7"/>
    <p:sldId id="590" r:id="rId8"/>
    <p:sldId id="495" r:id="rId9"/>
    <p:sldId id="630" r:id="rId10"/>
    <p:sldId id="576" r:id="rId11"/>
    <p:sldId id="575" r:id="rId12"/>
    <p:sldId id="331" r:id="rId13"/>
    <p:sldId id="332" r:id="rId14"/>
    <p:sldId id="558" r:id="rId15"/>
    <p:sldId id="565" r:id="rId16"/>
    <p:sldId id="569" r:id="rId17"/>
    <p:sldId id="570" r:id="rId18"/>
    <p:sldId id="571" r:id="rId19"/>
    <p:sldId id="572" r:id="rId20"/>
    <p:sldId id="574" r:id="rId21"/>
    <p:sldId id="554" r:id="rId22"/>
    <p:sldId id="555" r:id="rId23"/>
    <p:sldId id="556" r:id="rId24"/>
    <p:sldId id="553" r:id="rId25"/>
    <p:sldId id="419" r:id="rId26"/>
    <p:sldId id="604" r:id="rId27"/>
    <p:sldId id="605" r:id="rId28"/>
    <p:sldId id="600" r:id="rId29"/>
    <p:sldId id="606" r:id="rId30"/>
    <p:sldId id="607" r:id="rId31"/>
    <p:sldId id="611" r:id="rId32"/>
    <p:sldId id="612" r:id="rId33"/>
    <p:sldId id="341" r:id="rId34"/>
    <p:sldId id="346" r:id="rId35"/>
    <p:sldId id="343" r:id="rId36"/>
    <p:sldId id="585" r:id="rId37"/>
    <p:sldId id="617" r:id="rId38"/>
    <p:sldId id="619" r:id="rId39"/>
    <p:sldId id="620" r:id="rId40"/>
    <p:sldId id="392" r:id="rId41"/>
    <p:sldId id="391" r:id="rId42"/>
    <p:sldId id="420" r:id="rId43"/>
    <p:sldId id="359" r:id="rId44"/>
    <p:sldId id="349" r:id="rId45"/>
    <p:sldId id="360" r:id="rId46"/>
    <p:sldId id="421" r:id="rId47"/>
    <p:sldId id="350" r:id="rId48"/>
    <p:sldId id="358" r:id="rId49"/>
    <p:sldId id="422" r:id="rId50"/>
    <p:sldId id="589" r:id="rId51"/>
    <p:sldId id="318" r:id="rId52"/>
    <p:sldId id="417" r:id="rId53"/>
    <p:sldId id="415" r:id="rId54"/>
    <p:sldId id="501" r:id="rId55"/>
    <p:sldId id="424" r:id="rId56"/>
    <p:sldId id="426" r:id="rId57"/>
    <p:sldId id="513" r:id="rId58"/>
    <p:sldId id="621" r:id="rId59"/>
    <p:sldId id="622" r:id="rId60"/>
    <p:sldId id="623" r:id="rId61"/>
    <p:sldId id="624" r:id="rId62"/>
    <p:sldId id="625" r:id="rId63"/>
    <p:sldId id="626" r:id="rId64"/>
    <p:sldId id="627" r:id="rId65"/>
    <p:sldId id="517" r:id="rId66"/>
    <p:sldId id="518" r:id="rId67"/>
    <p:sldId id="519" r:id="rId68"/>
    <p:sldId id="521" r:id="rId69"/>
    <p:sldId id="525" r:id="rId70"/>
    <p:sldId id="527" r:id="rId71"/>
    <p:sldId id="629" r:id="rId72"/>
  </p:sldIdLst>
  <p:sldSz cx="9144000" cy="5715000" type="screen16x1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42EBE3-2639-4B90-8B04-57E2596A3A46}">
          <p14:sldIdLst>
            <p14:sldId id="256"/>
            <p14:sldId id="494"/>
            <p14:sldId id="628"/>
            <p14:sldId id="549"/>
            <p14:sldId id="590"/>
            <p14:sldId id="495"/>
            <p14:sldId id="630"/>
            <p14:sldId id="576"/>
            <p14:sldId id="575"/>
            <p14:sldId id="331"/>
            <p14:sldId id="332"/>
            <p14:sldId id="558"/>
            <p14:sldId id="565"/>
            <p14:sldId id="569"/>
            <p14:sldId id="570"/>
            <p14:sldId id="571"/>
            <p14:sldId id="572"/>
            <p14:sldId id="574"/>
            <p14:sldId id="554"/>
            <p14:sldId id="555"/>
            <p14:sldId id="556"/>
            <p14:sldId id="553"/>
            <p14:sldId id="419"/>
            <p14:sldId id="604"/>
            <p14:sldId id="605"/>
            <p14:sldId id="600"/>
            <p14:sldId id="606"/>
            <p14:sldId id="607"/>
            <p14:sldId id="611"/>
            <p14:sldId id="612"/>
          </p14:sldIdLst>
        </p14:section>
        <p14:section name="Sección sin título" id="{2A56E5A8-38C3-48E2-8927-F0EB8EDA77DE}">
          <p14:sldIdLst>
            <p14:sldId id="341"/>
            <p14:sldId id="346"/>
            <p14:sldId id="343"/>
            <p14:sldId id="585"/>
            <p14:sldId id="617"/>
            <p14:sldId id="619"/>
            <p14:sldId id="620"/>
            <p14:sldId id="392"/>
            <p14:sldId id="391"/>
            <p14:sldId id="420"/>
            <p14:sldId id="359"/>
            <p14:sldId id="349"/>
            <p14:sldId id="360"/>
            <p14:sldId id="421"/>
            <p14:sldId id="350"/>
            <p14:sldId id="358"/>
            <p14:sldId id="422"/>
            <p14:sldId id="589"/>
            <p14:sldId id="318"/>
            <p14:sldId id="417"/>
            <p14:sldId id="415"/>
            <p14:sldId id="501"/>
            <p14:sldId id="424"/>
            <p14:sldId id="426"/>
            <p14:sldId id="513"/>
            <p14:sldId id="621"/>
            <p14:sldId id="622"/>
            <p14:sldId id="623"/>
            <p14:sldId id="624"/>
            <p14:sldId id="625"/>
            <p14:sldId id="626"/>
            <p14:sldId id="627"/>
            <p14:sldId id="517"/>
            <p14:sldId id="518"/>
            <p14:sldId id="519"/>
            <p14:sldId id="521"/>
            <p14:sldId id="525"/>
            <p14:sldId id="527"/>
            <p14:sldId id="629"/>
          </p14:sldIdLst>
        </p14:section>
      </p14:sectionLst>
    </p:ex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Usuario Matosas" initials="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F173"/>
    <a:srgbClr val="381DD9"/>
    <a:srgbClr val="CC33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5" autoAdjust="0"/>
    <p:restoredTop sz="85996" autoAdjust="0"/>
  </p:normalViewPr>
  <p:slideViewPr>
    <p:cSldViewPr>
      <p:cViewPr varScale="1">
        <p:scale>
          <a:sx n="75" d="100"/>
          <a:sy n="75" d="100"/>
        </p:scale>
        <p:origin x="-996" y="-96"/>
      </p:cViewPr>
      <p:guideLst>
        <p:guide orient="horz" pos="1800"/>
        <p:guide pos="2880"/>
      </p:guideLst>
    </p:cSldViewPr>
  </p:slideViewPr>
  <p:outlineViewPr>
    <p:cViewPr>
      <p:scale>
        <a:sx n="33" d="100"/>
        <a:sy n="33" d="100"/>
      </p:scale>
      <p:origin x="0" y="-1260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1" d="100"/>
          <a:sy n="41" d="100"/>
        </p:scale>
        <p:origin x="-2395"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AFA95-2011-4636-B215-975E1A84FF4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AR"/>
        </a:p>
      </dgm:t>
    </dgm:pt>
    <dgm:pt modelId="{FEF6A912-F604-41AF-99CD-56C0C3C34E78}">
      <dgm:prSet custT="1"/>
      <dgm:spPr>
        <a:solidFill>
          <a:srgbClr val="00B050"/>
        </a:solidFill>
      </dgm:spPr>
      <dgm:t>
        <a:bodyPr/>
        <a:lstStyle/>
        <a:p>
          <a:pPr rtl="0"/>
          <a:r>
            <a:rPr lang="es-ES_tradnl" sz="1400" b="1" dirty="0" smtClean="0">
              <a:solidFill>
                <a:schemeClr val="tx1"/>
              </a:solidFill>
            </a:rPr>
            <a:t>T</a:t>
          </a:r>
          <a:r>
            <a:rPr lang="es-UY" sz="1400" b="1" dirty="0" smtClean="0">
              <a:solidFill>
                <a:schemeClr val="tx1"/>
              </a:solidFill>
            </a:rPr>
            <a:t>rabajo  e ingreso: fuente de protec-ción e inclusión social y </a:t>
          </a:r>
          <a:r>
            <a:rPr lang="es-UY" sz="1400" b="1" u="sng" dirty="0" smtClean="0">
              <a:solidFill>
                <a:schemeClr val="tx1"/>
              </a:solidFill>
              <a:effectLst>
                <a:outerShdw blurRad="38100" dist="38100" dir="2700000" algn="tl">
                  <a:srgbClr val="000000">
                    <a:alpha val="43137"/>
                  </a:srgbClr>
                </a:outerShdw>
              </a:effectLst>
            </a:rPr>
            <a:t>compo-nente- primor-dial del proyecto de vida de varones y  mujeres</a:t>
          </a:r>
          <a:r>
            <a:rPr lang="es-UY" sz="1400" b="1" u="sng" dirty="0" smtClean="0">
              <a:effectLst>
                <a:outerShdw blurRad="38100" dist="38100" dir="2700000" algn="tl">
                  <a:srgbClr val="000000">
                    <a:alpha val="43137"/>
                  </a:srgbClr>
                </a:outerShdw>
              </a:effectLst>
            </a:rPr>
            <a:t>  </a:t>
          </a:r>
          <a:r>
            <a:rPr lang="es-ES_tradnl" sz="1400" b="1" u="sng" dirty="0" smtClean="0">
              <a:effectLst>
                <a:outerShdw blurRad="38100" dist="38100" dir="2700000" algn="tl">
                  <a:srgbClr val="000000">
                    <a:alpha val="43137"/>
                  </a:srgbClr>
                </a:outerShdw>
              </a:effectLst>
            </a:rPr>
            <a:t> </a:t>
          </a:r>
          <a:endParaRPr lang="es-ES_tradnl" sz="1400" b="1" u="sng" dirty="0">
            <a:effectLst>
              <a:outerShdw blurRad="38100" dist="38100" dir="2700000" algn="tl">
                <a:srgbClr val="000000">
                  <a:alpha val="43137"/>
                </a:srgbClr>
              </a:outerShdw>
            </a:effectLst>
          </a:endParaRPr>
        </a:p>
      </dgm:t>
    </dgm:pt>
    <dgm:pt modelId="{D387494F-0002-452A-B6E4-842143ADA791}" type="parTrans" cxnId="{885EEDD0-79FA-4F89-903C-18DF221BDD0E}">
      <dgm:prSet/>
      <dgm:spPr/>
      <dgm:t>
        <a:bodyPr/>
        <a:lstStyle/>
        <a:p>
          <a:endParaRPr lang="es-AR"/>
        </a:p>
      </dgm:t>
    </dgm:pt>
    <dgm:pt modelId="{3667DE99-2541-4008-A6A8-D383FA2E27A3}" type="sibTrans" cxnId="{885EEDD0-79FA-4F89-903C-18DF221BDD0E}">
      <dgm:prSet/>
      <dgm:spPr/>
      <dgm:t>
        <a:bodyPr/>
        <a:lstStyle/>
        <a:p>
          <a:endParaRPr lang="es-AR"/>
        </a:p>
      </dgm:t>
    </dgm:pt>
    <dgm:pt modelId="{BFDF001C-E3AC-4871-8DF6-B4DE66857391}">
      <dgm:prSet custT="1"/>
      <dgm:sp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dgm:spPr>
      <dgm:t>
        <a:bodyPr/>
        <a:lstStyle/>
        <a:p>
          <a:pPr rtl="0"/>
          <a:r>
            <a:rPr lang="es-ES_tradnl" sz="1400" b="1" dirty="0" smtClean="0"/>
            <a:t>Globali-zación, rev. Tecnoló-gica: sociedad  y econo-mía del conoci-miento</a:t>
          </a:r>
          <a:endParaRPr lang="es-AR" sz="1400" b="1" dirty="0"/>
        </a:p>
      </dgm:t>
    </dgm:pt>
    <dgm:pt modelId="{D0CF2D3A-FD6A-4B13-9316-D1D8BED0A872}" type="parTrans" cxnId="{DAD8C8C5-CEB9-4DAE-B05A-406EDF1890CB}">
      <dgm:prSet/>
      <dgm:spPr/>
      <dgm:t>
        <a:bodyPr/>
        <a:lstStyle/>
        <a:p>
          <a:endParaRPr lang="es-AR"/>
        </a:p>
      </dgm:t>
    </dgm:pt>
    <dgm:pt modelId="{13610931-89D4-4FC4-9AA5-9E2A4C7C0C58}" type="sibTrans" cxnId="{DAD8C8C5-CEB9-4DAE-B05A-406EDF1890CB}">
      <dgm:prSet/>
      <dgm:spPr/>
      <dgm:t>
        <a:bodyPr/>
        <a:lstStyle/>
        <a:p>
          <a:endParaRPr lang="es-AR"/>
        </a:p>
      </dgm:t>
    </dgm:pt>
    <dgm:pt modelId="{8EDE8712-C6D1-4BBF-B78F-119B4CD5255F}">
      <dgm:prSet custT="1"/>
      <dgm:spPr>
        <a:solidFill>
          <a:srgbClr val="00B050"/>
        </a:solidFill>
      </dgm:spPr>
      <dgm:t>
        <a:bodyPr/>
        <a:lstStyle/>
        <a:p>
          <a:pPr rtl="0"/>
          <a:r>
            <a:rPr lang="es-ES_tradnl" sz="1400" b="1" dirty="0" smtClean="0">
              <a:solidFill>
                <a:schemeClr val="tx1"/>
              </a:solidFill>
            </a:rPr>
            <a:t>Cambia la naturaleza la organización, los conteni-dos  y la división sexual del trabajo: las mujeres no son más fuerza </a:t>
          </a:r>
          <a:r>
            <a:rPr lang="es-ES_tradnl" sz="1400" b="1" dirty="0" err="1" smtClean="0">
              <a:solidFill>
                <a:schemeClr val="tx1"/>
              </a:solidFill>
            </a:rPr>
            <a:t>secun-daria</a:t>
          </a:r>
          <a:endParaRPr lang="es-AR" sz="1400" b="1" dirty="0">
            <a:solidFill>
              <a:schemeClr val="tx1"/>
            </a:solidFill>
          </a:endParaRPr>
        </a:p>
      </dgm:t>
    </dgm:pt>
    <dgm:pt modelId="{64706C8F-A9ED-4988-9200-9D707DE49783}" type="parTrans" cxnId="{3443E317-4804-4A0B-9CC7-5A5608C03476}">
      <dgm:prSet/>
      <dgm:spPr/>
      <dgm:t>
        <a:bodyPr/>
        <a:lstStyle/>
        <a:p>
          <a:endParaRPr lang="es-AR"/>
        </a:p>
      </dgm:t>
    </dgm:pt>
    <dgm:pt modelId="{BCA2345A-EA60-4736-B4B3-A3B8C8334334}" type="sibTrans" cxnId="{3443E317-4804-4A0B-9CC7-5A5608C03476}">
      <dgm:prSet/>
      <dgm:spPr/>
      <dgm:t>
        <a:bodyPr/>
        <a:lstStyle/>
        <a:p>
          <a:endParaRPr lang="es-AR"/>
        </a:p>
      </dgm:t>
    </dgm:pt>
    <dgm:pt modelId="{634964A2-BB04-4BC9-9EDD-E125E646FE28}">
      <dgm:prSet custT="1"/>
      <dgm:spPr>
        <a:solidFill>
          <a:srgbClr val="00B050"/>
        </a:solidFill>
      </dgm:spPr>
      <dgm:t>
        <a:bodyPr/>
        <a:lstStyle/>
        <a:p>
          <a:pPr rtl="0"/>
          <a:r>
            <a:rPr lang="es-ES_tradnl" sz="1400" b="1" dirty="0" smtClean="0">
              <a:solidFill>
                <a:schemeClr val="tx1"/>
              </a:solidFill>
            </a:rPr>
            <a:t>Crisis del modelo conocido de empleo permanen-te, estable, ascenden-te, previsible  y de masas – INEQUIDADES entre regiones, países, zonas geográficas grupos poblacionales  y predominio del EMPLEO INFORMAL </a:t>
          </a:r>
          <a:endParaRPr lang="es-ES_tradnl" sz="1400" b="1" dirty="0">
            <a:solidFill>
              <a:schemeClr val="tx1"/>
            </a:solidFill>
          </a:endParaRPr>
        </a:p>
      </dgm:t>
    </dgm:pt>
    <dgm:pt modelId="{3BF12274-D6AB-4455-893F-07FF2194F35B}" type="parTrans" cxnId="{271EBFC6-07E1-431F-8C36-8905BC55ED76}">
      <dgm:prSet/>
      <dgm:spPr/>
      <dgm:t>
        <a:bodyPr/>
        <a:lstStyle/>
        <a:p>
          <a:endParaRPr lang="es-AR"/>
        </a:p>
      </dgm:t>
    </dgm:pt>
    <dgm:pt modelId="{0CB9BB16-20FE-4D8F-A06C-8B1F8D7419E2}" type="sibTrans" cxnId="{271EBFC6-07E1-431F-8C36-8905BC55ED76}">
      <dgm:prSet/>
      <dgm:spPr/>
      <dgm:t>
        <a:bodyPr/>
        <a:lstStyle/>
        <a:p>
          <a:endParaRPr lang="es-AR"/>
        </a:p>
      </dgm:t>
    </dgm:pt>
    <dgm:pt modelId="{7E9F7588-FFB0-49CB-82E9-6B35F5ACCE02}">
      <dgm:prSet custT="1"/>
      <dgm:sp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dgm:spPr>
      <dgm:t>
        <a:bodyPr/>
        <a:lstStyle/>
        <a:p>
          <a:pPr rtl="0"/>
          <a:r>
            <a:rPr lang="es-ES_tradnl" sz="1400" b="1" dirty="0" smtClean="0"/>
            <a:t>Hetero-ge-neidad:  se convive con la diversi-dad la flexibili-dad, la transito-riedad y los proyec-tos a corto plazo. </a:t>
          </a:r>
          <a:endParaRPr lang="es-AR" sz="1400" b="1" dirty="0"/>
        </a:p>
      </dgm:t>
    </dgm:pt>
    <dgm:pt modelId="{41B4FDF3-8A90-4547-9B91-C0E9B769CB38}" type="parTrans" cxnId="{79E4BB78-AA7B-4632-9B74-F1C28D7210EF}">
      <dgm:prSet/>
      <dgm:spPr/>
      <dgm:t>
        <a:bodyPr/>
        <a:lstStyle/>
        <a:p>
          <a:endParaRPr lang="es-AR"/>
        </a:p>
      </dgm:t>
    </dgm:pt>
    <dgm:pt modelId="{95005BC4-2498-433B-B442-68AC5418E52E}" type="sibTrans" cxnId="{79E4BB78-AA7B-4632-9B74-F1C28D7210EF}">
      <dgm:prSet/>
      <dgm:spPr/>
      <dgm:t>
        <a:bodyPr/>
        <a:lstStyle/>
        <a:p>
          <a:endParaRPr lang="es-AR"/>
        </a:p>
      </dgm:t>
    </dgm:pt>
    <dgm:pt modelId="{B8630583-EA76-42A8-9950-F8F16875072C}">
      <dgm:prSet custT="1"/>
      <dgm:sp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dgm:spPr>
      <dgm:t>
        <a:bodyPr/>
        <a:lstStyle/>
        <a:p>
          <a:pPr rtl="0"/>
          <a:r>
            <a:rPr lang="es-ES_tradnl" sz="1400" b="1" dirty="0" smtClean="0">
              <a:solidFill>
                <a:schemeClr val="tx1"/>
              </a:solidFill>
            </a:rPr>
            <a:t>El trabajo se crea en peque-ñas cantida-des , protago-nismo de las MYPE , vincula-do a lo local y a los nuevos nichos de empleo </a:t>
          </a:r>
          <a:endParaRPr lang="es-AR" sz="1400" dirty="0">
            <a:solidFill>
              <a:schemeClr val="tx1"/>
            </a:solidFill>
          </a:endParaRPr>
        </a:p>
      </dgm:t>
    </dgm:pt>
    <dgm:pt modelId="{68C4A958-91A2-429C-B1EB-0BF9720541AF}" type="parTrans" cxnId="{846F614E-B98C-4E23-B1B5-333CE167A400}">
      <dgm:prSet/>
      <dgm:spPr/>
      <dgm:t>
        <a:bodyPr/>
        <a:lstStyle/>
        <a:p>
          <a:endParaRPr lang="es-AR"/>
        </a:p>
      </dgm:t>
    </dgm:pt>
    <dgm:pt modelId="{C8F94D46-BC79-4861-8A4C-6EBA7A8D03E5}" type="sibTrans" cxnId="{846F614E-B98C-4E23-B1B5-333CE167A400}">
      <dgm:prSet/>
      <dgm:spPr/>
      <dgm:t>
        <a:bodyPr/>
        <a:lstStyle/>
        <a:p>
          <a:endParaRPr lang="es-AR"/>
        </a:p>
      </dgm:t>
    </dgm:pt>
    <dgm:pt modelId="{1B4A33C5-30CF-4808-890F-22719A1AB4C1}">
      <dgm:prSet custT="1"/>
      <dgm:spPr>
        <a:solidFill>
          <a:srgbClr val="00B050"/>
        </a:solidFill>
      </dgm:spPr>
      <dgm:t>
        <a:bodyPr/>
        <a:lstStyle/>
        <a:p>
          <a:pPr rtl="0"/>
          <a:r>
            <a:rPr lang="es-ES_tradnl" sz="1200" b="1" dirty="0" smtClean="0">
              <a:solidFill>
                <a:schemeClr val="tx1"/>
              </a:solidFill>
            </a:rPr>
            <a:t>Movilidad  entre empleo formal e informal,  períodos de ocupación y desocupación y  nuevas  formas alternati-vas de relacionamiento  laboral (trabajo a tiempo parcial, en domicilio, por tarea, teletra-bajo</a:t>
          </a:r>
          <a:r>
            <a:rPr lang="es-ES_tradnl" sz="1200" dirty="0" smtClean="0"/>
            <a:t>)</a:t>
          </a:r>
          <a:endParaRPr lang="es-AR" sz="1200" dirty="0"/>
        </a:p>
      </dgm:t>
    </dgm:pt>
    <dgm:pt modelId="{7067B8E8-D288-4A94-8166-BB19D6E69EF2}" type="parTrans" cxnId="{2ECCCFAB-7D36-43C9-94AE-89F337CBF9C8}">
      <dgm:prSet/>
      <dgm:spPr/>
      <dgm:t>
        <a:bodyPr/>
        <a:lstStyle/>
        <a:p>
          <a:endParaRPr lang="es-AR"/>
        </a:p>
      </dgm:t>
    </dgm:pt>
    <dgm:pt modelId="{7D1D3D57-71ED-4135-9462-E32A921FE68F}" type="sibTrans" cxnId="{2ECCCFAB-7D36-43C9-94AE-89F337CBF9C8}">
      <dgm:prSet/>
      <dgm:spPr/>
      <dgm:t>
        <a:bodyPr/>
        <a:lstStyle/>
        <a:p>
          <a:endParaRPr lang="es-AR"/>
        </a:p>
      </dgm:t>
    </dgm:pt>
    <dgm:pt modelId="{BF1D08BD-9E8A-4228-B268-67E4DCB7070E}">
      <dgm:prSet custT="1"/>
      <dgm:sp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dgm:spPr>
      <dgm:t>
        <a:bodyPr/>
        <a:lstStyle/>
        <a:p>
          <a:pPr rtl="0"/>
          <a:r>
            <a:rPr lang="es-ES_tradnl" sz="1400" b="1" dirty="0" smtClean="0"/>
            <a:t>Rápida obsoles-cencia del conoci-miento y las ocupaciones.</a:t>
          </a:r>
          <a:endParaRPr lang="es-AR" sz="1400" b="1" dirty="0"/>
        </a:p>
      </dgm:t>
    </dgm:pt>
    <dgm:pt modelId="{BBC0EFF2-82B1-4922-A658-AD33504C159F}" type="parTrans" cxnId="{0501307E-6C96-4D18-9F4D-5B7E8B0FA952}">
      <dgm:prSet/>
      <dgm:spPr/>
      <dgm:t>
        <a:bodyPr/>
        <a:lstStyle/>
        <a:p>
          <a:endParaRPr lang="es-AR"/>
        </a:p>
      </dgm:t>
    </dgm:pt>
    <dgm:pt modelId="{1D28FDA3-3E82-45B8-AFF9-40F4D8BEAA45}" type="sibTrans" cxnId="{0501307E-6C96-4D18-9F4D-5B7E8B0FA952}">
      <dgm:prSet/>
      <dgm:spPr/>
      <dgm:t>
        <a:bodyPr/>
        <a:lstStyle/>
        <a:p>
          <a:endParaRPr lang="es-AR"/>
        </a:p>
      </dgm:t>
    </dgm:pt>
    <dgm:pt modelId="{05E9A92F-434F-4B12-B200-D84B4BBCD7E2}" type="pres">
      <dgm:prSet presAssocID="{57BAFA95-2011-4636-B215-975E1A84FF47}" presName="Name0" presStyleCnt="0">
        <dgm:presLayoutVars>
          <dgm:dir/>
          <dgm:resizeHandles val="exact"/>
        </dgm:presLayoutVars>
      </dgm:prSet>
      <dgm:spPr/>
      <dgm:t>
        <a:bodyPr/>
        <a:lstStyle/>
        <a:p>
          <a:endParaRPr lang="es-AR"/>
        </a:p>
      </dgm:t>
    </dgm:pt>
    <dgm:pt modelId="{B5715D9B-223D-4E8E-A566-0294135B02B1}" type="pres">
      <dgm:prSet presAssocID="{FEF6A912-F604-41AF-99CD-56C0C3C34E78}" presName="node" presStyleLbl="node1" presStyleIdx="0" presStyleCnt="8" custScaleX="118995">
        <dgm:presLayoutVars>
          <dgm:bulletEnabled val="1"/>
        </dgm:presLayoutVars>
      </dgm:prSet>
      <dgm:spPr/>
      <dgm:t>
        <a:bodyPr/>
        <a:lstStyle/>
        <a:p>
          <a:endParaRPr lang="es-AR"/>
        </a:p>
      </dgm:t>
    </dgm:pt>
    <dgm:pt modelId="{A3CBA88E-DF61-4698-8544-7B54F760D93E}" type="pres">
      <dgm:prSet presAssocID="{3667DE99-2541-4008-A6A8-D383FA2E27A3}" presName="sibTrans" presStyleCnt="0"/>
      <dgm:spPr/>
    </dgm:pt>
    <dgm:pt modelId="{F17BB3DF-5380-4A98-A6A1-16207F5015D9}" type="pres">
      <dgm:prSet presAssocID="{BFDF001C-E3AC-4871-8DF6-B4DE66857391}" presName="node" presStyleLbl="node1" presStyleIdx="1" presStyleCnt="8" custLinFactNeighborX="14043" custLinFactNeighborY="1483">
        <dgm:presLayoutVars>
          <dgm:bulletEnabled val="1"/>
        </dgm:presLayoutVars>
      </dgm:prSet>
      <dgm:spPr/>
      <dgm:t>
        <a:bodyPr/>
        <a:lstStyle/>
        <a:p>
          <a:endParaRPr lang="es-AR"/>
        </a:p>
      </dgm:t>
    </dgm:pt>
    <dgm:pt modelId="{E9046A36-5B92-4347-A90C-A605FB8535C1}" type="pres">
      <dgm:prSet presAssocID="{13610931-89D4-4FC4-9AA5-9E2A4C7C0C58}" presName="sibTrans" presStyleCnt="0"/>
      <dgm:spPr/>
    </dgm:pt>
    <dgm:pt modelId="{F4B718DC-5065-4C64-91B6-80375CCEB890}" type="pres">
      <dgm:prSet presAssocID="{BF1D08BD-9E8A-4228-B268-67E4DCB7070E}" presName="node" presStyleLbl="node1" presStyleIdx="2" presStyleCnt="8">
        <dgm:presLayoutVars>
          <dgm:bulletEnabled val="1"/>
        </dgm:presLayoutVars>
      </dgm:prSet>
      <dgm:spPr/>
      <dgm:t>
        <a:bodyPr/>
        <a:lstStyle/>
        <a:p>
          <a:endParaRPr lang="es-AR"/>
        </a:p>
      </dgm:t>
    </dgm:pt>
    <dgm:pt modelId="{BFC7869C-2970-4A7E-BF9E-FDFCD87770C8}" type="pres">
      <dgm:prSet presAssocID="{1D28FDA3-3E82-45B8-AFF9-40F4D8BEAA45}" presName="sibTrans" presStyleCnt="0"/>
      <dgm:spPr/>
    </dgm:pt>
    <dgm:pt modelId="{03FF0596-AA7C-4155-AE1E-1D60D31FFDF0}" type="pres">
      <dgm:prSet presAssocID="{8EDE8712-C6D1-4BBF-B78F-119B4CD5255F}" presName="node" presStyleLbl="node1" presStyleIdx="3" presStyleCnt="8">
        <dgm:presLayoutVars>
          <dgm:bulletEnabled val="1"/>
        </dgm:presLayoutVars>
      </dgm:prSet>
      <dgm:spPr/>
      <dgm:t>
        <a:bodyPr/>
        <a:lstStyle/>
        <a:p>
          <a:endParaRPr lang="es-AR"/>
        </a:p>
      </dgm:t>
    </dgm:pt>
    <dgm:pt modelId="{A491C139-CCD6-428F-85A7-0E06A469AC2A}" type="pres">
      <dgm:prSet presAssocID="{BCA2345A-EA60-4736-B4B3-A3B8C8334334}" presName="sibTrans" presStyleCnt="0"/>
      <dgm:spPr/>
    </dgm:pt>
    <dgm:pt modelId="{DEE1D751-58E8-49B2-9AA2-E3B8722C419B}" type="pres">
      <dgm:prSet presAssocID="{634964A2-BB04-4BC9-9EDD-E125E646FE28}" presName="node" presStyleLbl="node1" presStyleIdx="4" presStyleCnt="8" custScaleX="158545">
        <dgm:presLayoutVars>
          <dgm:bulletEnabled val="1"/>
        </dgm:presLayoutVars>
      </dgm:prSet>
      <dgm:spPr/>
      <dgm:t>
        <a:bodyPr/>
        <a:lstStyle/>
        <a:p>
          <a:endParaRPr lang="es-AR"/>
        </a:p>
      </dgm:t>
    </dgm:pt>
    <dgm:pt modelId="{56125E54-1AD4-4E4D-8F7B-8AE8A569E257}" type="pres">
      <dgm:prSet presAssocID="{0CB9BB16-20FE-4D8F-A06C-8B1F8D7419E2}" presName="sibTrans" presStyleCnt="0"/>
      <dgm:spPr/>
    </dgm:pt>
    <dgm:pt modelId="{11DE063A-EA78-4FF1-8FCC-E3F7B59E214F}" type="pres">
      <dgm:prSet presAssocID="{7E9F7588-FFB0-49CB-82E9-6B35F5ACCE02}" presName="node" presStyleLbl="node1" presStyleIdx="5" presStyleCnt="8" custLinFactNeighborX="65195">
        <dgm:presLayoutVars>
          <dgm:bulletEnabled val="1"/>
        </dgm:presLayoutVars>
      </dgm:prSet>
      <dgm:spPr/>
      <dgm:t>
        <a:bodyPr/>
        <a:lstStyle/>
        <a:p>
          <a:endParaRPr lang="es-AR"/>
        </a:p>
      </dgm:t>
    </dgm:pt>
    <dgm:pt modelId="{0F2B04D2-1681-425B-A3A2-AC8B4018D4F3}" type="pres">
      <dgm:prSet presAssocID="{95005BC4-2498-433B-B442-68AC5418E52E}" presName="sibTrans" presStyleCnt="0"/>
      <dgm:spPr/>
    </dgm:pt>
    <dgm:pt modelId="{B33297B7-F0DC-4AEB-A4D9-5A0BE30D75A1}" type="pres">
      <dgm:prSet presAssocID="{B8630583-EA76-42A8-9950-F8F16875072C}" presName="node" presStyleLbl="node1" presStyleIdx="6" presStyleCnt="8" custLinFactNeighborX="35376">
        <dgm:presLayoutVars>
          <dgm:bulletEnabled val="1"/>
        </dgm:presLayoutVars>
      </dgm:prSet>
      <dgm:spPr/>
      <dgm:t>
        <a:bodyPr/>
        <a:lstStyle/>
        <a:p>
          <a:endParaRPr lang="es-AR"/>
        </a:p>
      </dgm:t>
    </dgm:pt>
    <dgm:pt modelId="{7D4DE4D6-7261-490C-ADBF-1280939BCE1F}" type="pres">
      <dgm:prSet presAssocID="{C8F94D46-BC79-4861-8A4C-6EBA7A8D03E5}" presName="sibTrans" presStyleCnt="0"/>
      <dgm:spPr/>
    </dgm:pt>
    <dgm:pt modelId="{389CDBF9-FB32-479A-96EB-B64A721126A9}" type="pres">
      <dgm:prSet presAssocID="{1B4A33C5-30CF-4808-890F-22719A1AB4C1}" presName="node" presStyleLbl="node1" presStyleIdx="7" presStyleCnt="8">
        <dgm:presLayoutVars>
          <dgm:bulletEnabled val="1"/>
        </dgm:presLayoutVars>
      </dgm:prSet>
      <dgm:spPr/>
      <dgm:t>
        <a:bodyPr/>
        <a:lstStyle/>
        <a:p>
          <a:endParaRPr lang="es-AR"/>
        </a:p>
      </dgm:t>
    </dgm:pt>
  </dgm:ptLst>
  <dgm:cxnLst>
    <dgm:cxn modelId="{752D8019-739C-4991-9A2D-CDD1D5122CCB}" type="presOf" srcId="{57BAFA95-2011-4636-B215-975E1A84FF47}" destId="{05E9A92F-434F-4B12-B200-D84B4BBCD7E2}" srcOrd="0" destOrd="0" presId="urn:microsoft.com/office/officeart/2005/8/layout/hList6"/>
    <dgm:cxn modelId="{846F614E-B98C-4E23-B1B5-333CE167A400}" srcId="{57BAFA95-2011-4636-B215-975E1A84FF47}" destId="{B8630583-EA76-42A8-9950-F8F16875072C}" srcOrd="6" destOrd="0" parTransId="{68C4A958-91A2-429C-B1EB-0BF9720541AF}" sibTransId="{C8F94D46-BC79-4861-8A4C-6EBA7A8D03E5}"/>
    <dgm:cxn modelId="{885EEDD0-79FA-4F89-903C-18DF221BDD0E}" srcId="{57BAFA95-2011-4636-B215-975E1A84FF47}" destId="{FEF6A912-F604-41AF-99CD-56C0C3C34E78}" srcOrd="0" destOrd="0" parTransId="{D387494F-0002-452A-B6E4-842143ADA791}" sibTransId="{3667DE99-2541-4008-A6A8-D383FA2E27A3}"/>
    <dgm:cxn modelId="{271EBFC6-07E1-431F-8C36-8905BC55ED76}" srcId="{57BAFA95-2011-4636-B215-975E1A84FF47}" destId="{634964A2-BB04-4BC9-9EDD-E125E646FE28}" srcOrd="4" destOrd="0" parTransId="{3BF12274-D6AB-4455-893F-07FF2194F35B}" sibTransId="{0CB9BB16-20FE-4D8F-A06C-8B1F8D7419E2}"/>
    <dgm:cxn modelId="{CBEEBC74-D563-4161-86C9-77172D7C2790}" type="presOf" srcId="{B8630583-EA76-42A8-9950-F8F16875072C}" destId="{B33297B7-F0DC-4AEB-A4D9-5A0BE30D75A1}" srcOrd="0" destOrd="0" presId="urn:microsoft.com/office/officeart/2005/8/layout/hList6"/>
    <dgm:cxn modelId="{3443E317-4804-4A0B-9CC7-5A5608C03476}" srcId="{57BAFA95-2011-4636-B215-975E1A84FF47}" destId="{8EDE8712-C6D1-4BBF-B78F-119B4CD5255F}" srcOrd="3" destOrd="0" parTransId="{64706C8F-A9ED-4988-9200-9D707DE49783}" sibTransId="{BCA2345A-EA60-4736-B4B3-A3B8C8334334}"/>
    <dgm:cxn modelId="{0F87BE70-F6CB-4D6E-ADE2-E8CA49E0BDFF}" type="presOf" srcId="{1B4A33C5-30CF-4808-890F-22719A1AB4C1}" destId="{389CDBF9-FB32-479A-96EB-B64A721126A9}" srcOrd="0" destOrd="0" presId="urn:microsoft.com/office/officeart/2005/8/layout/hList6"/>
    <dgm:cxn modelId="{6217DB26-9361-4A2B-B62C-649C19D21F0D}" type="presOf" srcId="{634964A2-BB04-4BC9-9EDD-E125E646FE28}" destId="{DEE1D751-58E8-49B2-9AA2-E3B8722C419B}" srcOrd="0" destOrd="0" presId="urn:microsoft.com/office/officeart/2005/8/layout/hList6"/>
    <dgm:cxn modelId="{EDC2A28D-D25B-4919-B966-3B5DB97D8E01}" type="presOf" srcId="{FEF6A912-F604-41AF-99CD-56C0C3C34E78}" destId="{B5715D9B-223D-4E8E-A566-0294135B02B1}" srcOrd="0" destOrd="0" presId="urn:microsoft.com/office/officeart/2005/8/layout/hList6"/>
    <dgm:cxn modelId="{30786F47-9BD6-45BA-B1DD-21EF985628B9}" type="presOf" srcId="{8EDE8712-C6D1-4BBF-B78F-119B4CD5255F}" destId="{03FF0596-AA7C-4155-AE1E-1D60D31FFDF0}" srcOrd="0" destOrd="0" presId="urn:microsoft.com/office/officeart/2005/8/layout/hList6"/>
    <dgm:cxn modelId="{2ECCCFAB-7D36-43C9-94AE-89F337CBF9C8}" srcId="{57BAFA95-2011-4636-B215-975E1A84FF47}" destId="{1B4A33C5-30CF-4808-890F-22719A1AB4C1}" srcOrd="7" destOrd="0" parTransId="{7067B8E8-D288-4A94-8166-BB19D6E69EF2}" sibTransId="{7D1D3D57-71ED-4135-9462-E32A921FE68F}"/>
    <dgm:cxn modelId="{79E4BB78-AA7B-4632-9B74-F1C28D7210EF}" srcId="{57BAFA95-2011-4636-B215-975E1A84FF47}" destId="{7E9F7588-FFB0-49CB-82E9-6B35F5ACCE02}" srcOrd="5" destOrd="0" parTransId="{41B4FDF3-8A90-4547-9B91-C0E9B769CB38}" sibTransId="{95005BC4-2498-433B-B442-68AC5418E52E}"/>
    <dgm:cxn modelId="{2AD6D94E-DF88-4B76-A127-091E04DD5F39}" type="presOf" srcId="{7E9F7588-FFB0-49CB-82E9-6B35F5ACCE02}" destId="{11DE063A-EA78-4FF1-8FCC-E3F7B59E214F}" srcOrd="0" destOrd="0" presId="urn:microsoft.com/office/officeart/2005/8/layout/hList6"/>
    <dgm:cxn modelId="{DAD8C8C5-CEB9-4DAE-B05A-406EDF1890CB}" srcId="{57BAFA95-2011-4636-B215-975E1A84FF47}" destId="{BFDF001C-E3AC-4871-8DF6-B4DE66857391}" srcOrd="1" destOrd="0" parTransId="{D0CF2D3A-FD6A-4B13-9316-D1D8BED0A872}" sibTransId="{13610931-89D4-4FC4-9AA5-9E2A4C7C0C58}"/>
    <dgm:cxn modelId="{0501307E-6C96-4D18-9F4D-5B7E8B0FA952}" srcId="{57BAFA95-2011-4636-B215-975E1A84FF47}" destId="{BF1D08BD-9E8A-4228-B268-67E4DCB7070E}" srcOrd="2" destOrd="0" parTransId="{BBC0EFF2-82B1-4922-A658-AD33504C159F}" sibTransId="{1D28FDA3-3E82-45B8-AFF9-40F4D8BEAA45}"/>
    <dgm:cxn modelId="{76EEB6B4-4190-4CBC-9464-BC2D8BAC36BA}" type="presOf" srcId="{BF1D08BD-9E8A-4228-B268-67E4DCB7070E}" destId="{F4B718DC-5065-4C64-91B6-80375CCEB890}" srcOrd="0" destOrd="0" presId="urn:microsoft.com/office/officeart/2005/8/layout/hList6"/>
    <dgm:cxn modelId="{A5D3A06B-C12C-419F-84B9-30135FB1E098}" type="presOf" srcId="{BFDF001C-E3AC-4871-8DF6-B4DE66857391}" destId="{F17BB3DF-5380-4A98-A6A1-16207F5015D9}" srcOrd="0" destOrd="0" presId="urn:microsoft.com/office/officeart/2005/8/layout/hList6"/>
    <dgm:cxn modelId="{3C5E8654-2663-4787-92C4-A1B54C74AF80}" type="presParOf" srcId="{05E9A92F-434F-4B12-B200-D84B4BBCD7E2}" destId="{B5715D9B-223D-4E8E-A566-0294135B02B1}" srcOrd="0" destOrd="0" presId="urn:microsoft.com/office/officeart/2005/8/layout/hList6"/>
    <dgm:cxn modelId="{D47CDBB9-13D8-4037-B8FB-D8CF362A45DD}" type="presParOf" srcId="{05E9A92F-434F-4B12-B200-D84B4BBCD7E2}" destId="{A3CBA88E-DF61-4698-8544-7B54F760D93E}" srcOrd="1" destOrd="0" presId="urn:microsoft.com/office/officeart/2005/8/layout/hList6"/>
    <dgm:cxn modelId="{76B64FC2-F111-41FB-9EBB-90A7C40AD93B}" type="presParOf" srcId="{05E9A92F-434F-4B12-B200-D84B4BBCD7E2}" destId="{F17BB3DF-5380-4A98-A6A1-16207F5015D9}" srcOrd="2" destOrd="0" presId="urn:microsoft.com/office/officeart/2005/8/layout/hList6"/>
    <dgm:cxn modelId="{BB9A0A06-1573-4CED-9208-2A97C4C32875}" type="presParOf" srcId="{05E9A92F-434F-4B12-B200-D84B4BBCD7E2}" destId="{E9046A36-5B92-4347-A90C-A605FB8535C1}" srcOrd="3" destOrd="0" presId="urn:microsoft.com/office/officeart/2005/8/layout/hList6"/>
    <dgm:cxn modelId="{889DF8B1-462C-4DD4-8849-6249158F49A2}" type="presParOf" srcId="{05E9A92F-434F-4B12-B200-D84B4BBCD7E2}" destId="{F4B718DC-5065-4C64-91B6-80375CCEB890}" srcOrd="4" destOrd="0" presId="urn:microsoft.com/office/officeart/2005/8/layout/hList6"/>
    <dgm:cxn modelId="{EC992BC0-71E4-4F96-B32E-92280D22D1FA}" type="presParOf" srcId="{05E9A92F-434F-4B12-B200-D84B4BBCD7E2}" destId="{BFC7869C-2970-4A7E-BF9E-FDFCD87770C8}" srcOrd="5" destOrd="0" presId="urn:microsoft.com/office/officeart/2005/8/layout/hList6"/>
    <dgm:cxn modelId="{4436F068-9564-40D7-A878-C9CFAEA7109B}" type="presParOf" srcId="{05E9A92F-434F-4B12-B200-D84B4BBCD7E2}" destId="{03FF0596-AA7C-4155-AE1E-1D60D31FFDF0}" srcOrd="6" destOrd="0" presId="urn:microsoft.com/office/officeart/2005/8/layout/hList6"/>
    <dgm:cxn modelId="{4512A80B-6E41-4439-B9F1-20F4D9ADCF4C}" type="presParOf" srcId="{05E9A92F-434F-4B12-B200-D84B4BBCD7E2}" destId="{A491C139-CCD6-428F-85A7-0E06A469AC2A}" srcOrd="7" destOrd="0" presId="urn:microsoft.com/office/officeart/2005/8/layout/hList6"/>
    <dgm:cxn modelId="{AF3999DA-233F-4E12-9E46-D042511F817F}" type="presParOf" srcId="{05E9A92F-434F-4B12-B200-D84B4BBCD7E2}" destId="{DEE1D751-58E8-49B2-9AA2-E3B8722C419B}" srcOrd="8" destOrd="0" presId="urn:microsoft.com/office/officeart/2005/8/layout/hList6"/>
    <dgm:cxn modelId="{F8C6FE1F-68A8-463A-B393-F5F0B0E28EB0}" type="presParOf" srcId="{05E9A92F-434F-4B12-B200-D84B4BBCD7E2}" destId="{56125E54-1AD4-4E4D-8F7B-8AE8A569E257}" srcOrd="9" destOrd="0" presId="urn:microsoft.com/office/officeart/2005/8/layout/hList6"/>
    <dgm:cxn modelId="{32281AD6-EBCB-437E-8F30-8B00C5A0130A}" type="presParOf" srcId="{05E9A92F-434F-4B12-B200-D84B4BBCD7E2}" destId="{11DE063A-EA78-4FF1-8FCC-E3F7B59E214F}" srcOrd="10" destOrd="0" presId="urn:microsoft.com/office/officeart/2005/8/layout/hList6"/>
    <dgm:cxn modelId="{F35B1BAE-091C-489C-97B7-CF193E6F3E0D}" type="presParOf" srcId="{05E9A92F-434F-4B12-B200-D84B4BBCD7E2}" destId="{0F2B04D2-1681-425B-A3A2-AC8B4018D4F3}" srcOrd="11" destOrd="0" presId="urn:microsoft.com/office/officeart/2005/8/layout/hList6"/>
    <dgm:cxn modelId="{FEADEB06-B7DA-43FB-A9CF-BEE7F6BF4EF5}" type="presParOf" srcId="{05E9A92F-434F-4B12-B200-D84B4BBCD7E2}" destId="{B33297B7-F0DC-4AEB-A4D9-5A0BE30D75A1}" srcOrd="12" destOrd="0" presId="urn:microsoft.com/office/officeart/2005/8/layout/hList6"/>
    <dgm:cxn modelId="{26BB9F40-8E9C-4D25-8CD0-1FC5CE65734E}" type="presParOf" srcId="{05E9A92F-434F-4B12-B200-D84B4BBCD7E2}" destId="{7D4DE4D6-7261-490C-ADBF-1280939BCE1F}" srcOrd="13" destOrd="0" presId="urn:microsoft.com/office/officeart/2005/8/layout/hList6"/>
    <dgm:cxn modelId="{49A95D1B-7F64-40F7-85E6-F2BD2063AC02}" type="presParOf" srcId="{05E9A92F-434F-4B12-B200-D84B4BBCD7E2}" destId="{389CDBF9-FB32-479A-96EB-B64A721126A9}" srcOrd="1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61ABD-2A9C-47ED-87F6-C0A3DE2CCF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97241F6B-9531-4AD4-B5E5-81A295E256A7}">
      <dgm:prSet phldrT="[Texto]" custT="1"/>
      <dgm:spPr>
        <a:solidFill>
          <a:srgbClr val="88F173">
            <a:alpha val="90000"/>
          </a:srgbClr>
        </a:solidFill>
      </dgm:spPr>
      <dgm:t>
        <a:bodyPr/>
        <a:lstStyle/>
        <a:p>
          <a:r>
            <a:rPr lang="es-MX" sz="1200" b="1" dirty="0" smtClean="0"/>
            <a:t> Mecanismos de reconocimiento de competencias</a:t>
          </a:r>
          <a:endParaRPr lang="es-AR" sz="1200" b="1" dirty="0"/>
        </a:p>
      </dgm:t>
    </dgm:pt>
    <dgm:pt modelId="{CA2AA679-A054-42C3-8BD0-D107FBB38C6C}" type="parTrans" cxnId="{E0F2B3B5-0AC0-45C1-9E39-45E30CDD5421}">
      <dgm:prSet/>
      <dgm:spPr/>
      <dgm:t>
        <a:bodyPr/>
        <a:lstStyle/>
        <a:p>
          <a:endParaRPr lang="es-AR"/>
        </a:p>
      </dgm:t>
    </dgm:pt>
    <dgm:pt modelId="{649C6F38-728A-47CD-9827-8215CB58A842}" type="sibTrans" cxnId="{E0F2B3B5-0AC0-45C1-9E39-45E30CDD5421}">
      <dgm:prSet/>
      <dgm:spPr/>
      <dgm:t>
        <a:bodyPr/>
        <a:lstStyle/>
        <a:p>
          <a:endParaRPr lang="es-AR"/>
        </a:p>
      </dgm:t>
    </dgm:pt>
    <dgm:pt modelId="{7C91AB68-900B-4E79-B829-5135A5F2C041}">
      <dgm:prSet phldrT="[Texto]"/>
      <dgm:spPr>
        <a:solidFill>
          <a:schemeClr val="accent6">
            <a:alpha val="90000"/>
          </a:schemeClr>
        </a:solidFill>
      </dgm:spPr>
      <dgm:t>
        <a:bodyPr/>
        <a:lstStyle/>
        <a:p>
          <a:r>
            <a:rPr lang="es-MX" dirty="0" smtClean="0"/>
            <a:t> </a:t>
          </a:r>
          <a:r>
            <a:rPr lang="es-MX" b="1" dirty="0" smtClean="0"/>
            <a:t>APRENDIZAJE PERMANENTE</a:t>
          </a:r>
          <a:endParaRPr lang="es-AR" b="1" dirty="0"/>
        </a:p>
      </dgm:t>
    </dgm:pt>
    <dgm:pt modelId="{7921C38B-F17E-4201-9684-6FD6F8797E37}" type="parTrans" cxnId="{54C7CEB8-1AA6-4EFF-9721-771857A71DEC}">
      <dgm:prSet/>
      <dgm:spPr/>
      <dgm:t>
        <a:bodyPr/>
        <a:lstStyle/>
        <a:p>
          <a:endParaRPr lang="es-AR"/>
        </a:p>
      </dgm:t>
    </dgm:pt>
    <dgm:pt modelId="{FA5DC591-CA15-40C7-81AB-CDEEACC24BEB}" type="sibTrans" cxnId="{54C7CEB8-1AA6-4EFF-9721-771857A71DEC}">
      <dgm:prSet/>
      <dgm:spPr/>
      <dgm:t>
        <a:bodyPr/>
        <a:lstStyle/>
        <a:p>
          <a:endParaRPr lang="es-AR"/>
        </a:p>
      </dgm:t>
    </dgm:pt>
    <dgm:pt modelId="{F648ED30-10AC-44C0-BD34-55B2259E8CA0}">
      <dgm:prSet phldrT="[Texto]" custT="1"/>
      <dgm:spPr>
        <a:solidFill>
          <a:schemeClr val="accent6">
            <a:lumMod val="40000"/>
            <a:lumOff val="60000"/>
            <a:alpha val="90000"/>
          </a:schemeClr>
        </a:solidFill>
      </dgm:spPr>
      <dgm:t>
        <a:bodyPr/>
        <a:lstStyle/>
        <a:p>
          <a:r>
            <a:rPr lang="es-MX" sz="1200" b="1" dirty="0" smtClean="0"/>
            <a:t>Se vuelven educativos todos los espacios y se aprende a lo largo de la vida.</a:t>
          </a:r>
          <a:endParaRPr lang="es-AR" sz="1200" b="1" dirty="0"/>
        </a:p>
      </dgm:t>
    </dgm:pt>
    <dgm:pt modelId="{CED33AF9-5625-4A5D-9C69-2CBD36264A84}" type="parTrans" cxnId="{F4D5FD2C-30D7-4D78-9D17-FC513AB1C18C}">
      <dgm:prSet/>
      <dgm:spPr/>
      <dgm:t>
        <a:bodyPr/>
        <a:lstStyle/>
        <a:p>
          <a:endParaRPr lang="es-AR"/>
        </a:p>
      </dgm:t>
    </dgm:pt>
    <dgm:pt modelId="{281618D7-1093-4749-81AD-49E025560EB9}" type="sibTrans" cxnId="{F4D5FD2C-30D7-4D78-9D17-FC513AB1C18C}">
      <dgm:prSet/>
      <dgm:spPr/>
      <dgm:t>
        <a:bodyPr/>
        <a:lstStyle/>
        <a:p>
          <a:endParaRPr lang="es-AR"/>
        </a:p>
      </dgm:t>
    </dgm:pt>
    <dgm:pt modelId="{A8D134C7-7573-4E92-81C9-4EE29E949438}">
      <dgm:prSet phldrT="[Texto]" custT="1"/>
      <dgm:spPr>
        <a:solidFill>
          <a:srgbClr val="00B050"/>
        </a:solidFill>
      </dgm:spPr>
      <dgm:t>
        <a:bodyPr/>
        <a:lstStyle/>
        <a:p>
          <a:r>
            <a:rPr lang="es-MX" sz="2400" b="1" dirty="0" smtClean="0"/>
            <a:t>COMPETENCIAS</a:t>
          </a:r>
          <a:endParaRPr lang="es-AR" sz="2400" b="1" dirty="0"/>
        </a:p>
      </dgm:t>
    </dgm:pt>
    <dgm:pt modelId="{B1693E62-8D45-44E5-9816-1C800A49AB2E}" type="sibTrans" cxnId="{A74F0A9F-F86D-4AC8-8A5A-BD79F89726C7}">
      <dgm:prSet/>
      <dgm:spPr/>
      <dgm:t>
        <a:bodyPr/>
        <a:lstStyle/>
        <a:p>
          <a:endParaRPr lang="es-AR"/>
        </a:p>
      </dgm:t>
    </dgm:pt>
    <dgm:pt modelId="{F888BE5B-B3D7-4DB5-888E-B6FBB8817257}" type="parTrans" cxnId="{A74F0A9F-F86D-4AC8-8A5A-BD79F89726C7}">
      <dgm:prSet/>
      <dgm:spPr/>
      <dgm:t>
        <a:bodyPr/>
        <a:lstStyle/>
        <a:p>
          <a:endParaRPr lang="es-AR"/>
        </a:p>
      </dgm:t>
    </dgm:pt>
    <dgm:pt modelId="{FB92DBEC-93D4-48FE-8DAD-541FF1D52E74}">
      <dgm:prSet phldrT="[Texto]" custT="1"/>
      <dgm:spPr>
        <a:solidFill>
          <a:srgbClr val="88F173">
            <a:alpha val="90000"/>
          </a:srgbClr>
        </a:solidFill>
      </dgm:spPr>
      <dgm:t>
        <a:bodyPr/>
        <a:lstStyle/>
        <a:p>
          <a:r>
            <a:rPr lang="es-MX" sz="1200" b="1" dirty="0" smtClean="0"/>
            <a:t> Empleabilidad</a:t>
          </a:r>
          <a:endParaRPr lang="es-AR" sz="1200" b="1" dirty="0"/>
        </a:p>
      </dgm:t>
    </dgm:pt>
    <dgm:pt modelId="{6FA4ACF7-B127-4D41-8FE5-696DDDA9AE2E}" type="parTrans" cxnId="{88768C8D-1DBA-43DD-98A6-B4990C56989C}">
      <dgm:prSet/>
      <dgm:spPr/>
    </dgm:pt>
    <dgm:pt modelId="{AA415503-5806-406F-A7EA-0E11BDD31920}" type="sibTrans" cxnId="{88768C8D-1DBA-43DD-98A6-B4990C56989C}">
      <dgm:prSet/>
      <dgm:spPr/>
    </dgm:pt>
    <dgm:pt modelId="{0B2660D5-1004-462A-AACA-48F2023EDD75}">
      <dgm:prSet phldrT="[Texto]"/>
      <dgm:spPr>
        <a:solidFill>
          <a:schemeClr val="accent6">
            <a:lumMod val="40000"/>
            <a:lumOff val="60000"/>
            <a:alpha val="90000"/>
          </a:schemeClr>
        </a:solidFill>
      </dgm:spPr>
      <dgm:t>
        <a:bodyPr/>
        <a:lstStyle/>
        <a:p>
          <a:endParaRPr lang="es-AR" sz="1000" b="1" dirty="0"/>
        </a:p>
      </dgm:t>
    </dgm:pt>
    <dgm:pt modelId="{8E12A559-110A-4232-8C00-8CFEBB4F2D36}" type="parTrans" cxnId="{1BD41BFB-92DD-4A6E-B9C5-F0C54B5CF8E9}">
      <dgm:prSet/>
      <dgm:spPr/>
    </dgm:pt>
    <dgm:pt modelId="{F7ECA8A0-4EBF-49DF-ABE0-F6E78BA36DD2}" type="sibTrans" cxnId="{1BD41BFB-92DD-4A6E-B9C5-F0C54B5CF8E9}">
      <dgm:prSet/>
      <dgm:spPr/>
    </dgm:pt>
    <dgm:pt modelId="{88F017A9-AE48-4B4C-AC3F-E4241873701C}">
      <dgm:prSet phldrT="[Texto]" custT="1"/>
      <dgm:spPr>
        <a:solidFill>
          <a:schemeClr val="accent6">
            <a:lumMod val="40000"/>
            <a:lumOff val="60000"/>
            <a:alpha val="90000"/>
          </a:schemeClr>
        </a:solidFill>
      </dgm:spPr>
      <dgm:t>
        <a:bodyPr/>
        <a:lstStyle/>
        <a:p>
          <a:r>
            <a:rPr lang="es-MX" sz="1200" b="1" dirty="0" smtClean="0"/>
            <a:t>Foco en el sujeto que aprende: protagonista</a:t>
          </a:r>
          <a:endParaRPr lang="es-AR" sz="1200" b="1" dirty="0"/>
        </a:p>
      </dgm:t>
    </dgm:pt>
    <dgm:pt modelId="{099146CC-4E7C-4B06-A3E8-6BAD0AEE854E}" type="parTrans" cxnId="{CD28B114-A3ED-463F-97DE-FDAAE76DC889}">
      <dgm:prSet/>
      <dgm:spPr/>
    </dgm:pt>
    <dgm:pt modelId="{47A11453-EF35-4635-8367-63838F92651F}" type="sibTrans" cxnId="{CD28B114-A3ED-463F-97DE-FDAAE76DC889}">
      <dgm:prSet/>
      <dgm:spPr/>
    </dgm:pt>
    <dgm:pt modelId="{36D05FDE-EE91-4F34-BB1A-1A9EC0C199FE}" type="pres">
      <dgm:prSet presAssocID="{EC561ABD-2A9C-47ED-87F6-C0A3DE2CCF26}" presName="Name0" presStyleCnt="0">
        <dgm:presLayoutVars>
          <dgm:dir/>
          <dgm:animLvl val="lvl"/>
          <dgm:resizeHandles/>
        </dgm:presLayoutVars>
      </dgm:prSet>
      <dgm:spPr/>
      <dgm:t>
        <a:bodyPr/>
        <a:lstStyle/>
        <a:p>
          <a:endParaRPr lang="es-AR"/>
        </a:p>
      </dgm:t>
    </dgm:pt>
    <dgm:pt modelId="{9DA6B3DD-5935-488B-B525-062D8E1EA27B}" type="pres">
      <dgm:prSet presAssocID="{A8D134C7-7573-4E92-81C9-4EE29E949438}" presName="linNode" presStyleCnt="0"/>
      <dgm:spPr/>
    </dgm:pt>
    <dgm:pt modelId="{C1B2EF6B-A6D7-4D25-B269-64AA46B5B5D0}" type="pres">
      <dgm:prSet presAssocID="{A8D134C7-7573-4E92-81C9-4EE29E949438}" presName="parentShp" presStyleLbl="node1" presStyleIdx="0" presStyleCnt="2">
        <dgm:presLayoutVars>
          <dgm:bulletEnabled val="1"/>
        </dgm:presLayoutVars>
      </dgm:prSet>
      <dgm:spPr/>
      <dgm:t>
        <a:bodyPr/>
        <a:lstStyle/>
        <a:p>
          <a:endParaRPr lang="es-AR"/>
        </a:p>
      </dgm:t>
    </dgm:pt>
    <dgm:pt modelId="{30070CF2-1FD0-4C00-AC04-F6B53006BE36}" type="pres">
      <dgm:prSet presAssocID="{A8D134C7-7573-4E92-81C9-4EE29E949438}" presName="childShp" presStyleLbl="bgAccFollowNode1" presStyleIdx="0" presStyleCnt="2">
        <dgm:presLayoutVars>
          <dgm:bulletEnabled val="1"/>
        </dgm:presLayoutVars>
      </dgm:prSet>
      <dgm:spPr/>
      <dgm:t>
        <a:bodyPr/>
        <a:lstStyle/>
        <a:p>
          <a:endParaRPr lang="es-AR"/>
        </a:p>
      </dgm:t>
    </dgm:pt>
    <dgm:pt modelId="{5ECCA9E3-3C6F-4117-9D72-A370D42D36C0}" type="pres">
      <dgm:prSet presAssocID="{B1693E62-8D45-44E5-9816-1C800A49AB2E}" presName="spacing" presStyleCnt="0"/>
      <dgm:spPr/>
    </dgm:pt>
    <dgm:pt modelId="{F404DB24-F9FF-4B62-9535-78C1935679C3}" type="pres">
      <dgm:prSet presAssocID="{7C91AB68-900B-4E79-B829-5135A5F2C041}" presName="linNode" presStyleCnt="0"/>
      <dgm:spPr/>
    </dgm:pt>
    <dgm:pt modelId="{66C50EC1-76B2-4DB7-A7CC-B4E438C2B78D}" type="pres">
      <dgm:prSet presAssocID="{7C91AB68-900B-4E79-B829-5135A5F2C041}" presName="parentShp" presStyleLbl="node1" presStyleIdx="1" presStyleCnt="2">
        <dgm:presLayoutVars>
          <dgm:bulletEnabled val="1"/>
        </dgm:presLayoutVars>
      </dgm:prSet>
      <dgm:spPr/>
      <dgm:t>
        <a:bodyPr/>
        <a:lstStyle/>
        <a:p>
          <a:endParaRPr lang="es-AR"/>
        </a:p>
      </dgm:t>
    </dgm:pt>
    <dgm:pt modelId="{A2D71FF4-5E89-4EB3-BAC8-D908E0A9E746}" type="pres">
      <dgm:prSet presAssocID="{7C91AB68-900B-4E79-B829-5135A5F2C041}" presName="childShp" presStyleLbl="bgAccFollowNode1" presStyleIdx="1" presStyleCnt="2">
        <dgm:presLayoutVars>
          <dgm:bulletEnabled val="1"/>
        </dgm:presLayoutVars>
      </dgm:prSet>
      <dgm:spPr/>
      <dgm:t>
        <a:bodyPr/>
        <a:lstStyle/>
        <a:p>
          <a:endParaRPr lang="es-AR"/>
        </a:p>
      </dgm:t>
    </dgm:pt>
  </dgm:ptLst>
  <dgm:cxnLst>
    <dgm:cxn modelId="{A74F0A9F-F86D-4AC8-8A5A-BD79F89726C7}" srcId="{EC561ABD-2A9C-47ED-87F6-C0A3DE2CCF26}" destId="{A8D134C7-7573-4E92-81C9-4EE29E949438}" srcOrd="0" destOrd="0" parTransId="{F888BE5B-B3D7-4DB5-888E-B6FBB8817257}" sibTransId="{B1693E62-8D45-44E5-9816-1C800A49AB2E}"/>
    <dgm:cxn modelId="{54C7CEB8-1AA6-4EFF-9721-771857A71DEC}" srcId="{EC561ABD-2A9C-47ED-87F6-C0A3DE2CCF26}" destId="{7C91AB68-900B-4E79-B829-5135A5F2C041}" srcOrd="1" destOrd="0" parTransId="{7921C38B-F17E-4201-9684-6FD6F8797E37}" sibTransId="{FA5DC591-CA15-40C7-81AB-CDEEACC24BEB}"/>
    <dgm:cxn modelId="{F4D5FD2C-30D7-4D78-9D17-FC513AB1C18C}" srcId="{7C91AB68-900B-4E79-B829-5135A5F2C041}" destId="{F648ED30-10AC-44C0-BD34-55B2259E8CA0}" srcOrd="1" destOrd="0" parTransId="{CED33AF9-5625-4A5D-9C69-2CBD36264A84}" sibTransId="{281618D7-1093-4749-81AD-49E025560EB9}"/>
    <dgm:cxn modelId="{B80C080F-9DE9-417C-B43B-8DE180927E7D}" type="presOf" srcId="{7C91AB68-900B-4E79-B829-5135A5F2C041}" destId="{66C50EC1-76B2-4DB7-A7CC-B4E438C2B78D}" srcOrd="0" destOrd="0" presId="urn:microsoft.com/office/officeart/2005/8/layout/vList6"/>
    <dgm:cxn modelId="{7322E182-0933-472D-830F-CE20F4D2CC64}" type="presOf" srcId="{FB92DBEC-93D4-48FE-8DAD-541FF1D52E74}" destId="{30070CF2-1FD0-4C00-AC04-F6B53006BE36}" srcOrd="0" destOrd="1" presId="urn:microsoft.com/office/officeart/2005/8/layout/vList6"/>
    <dgm:cxn modelId="{45DAF8EB-6ABC-456F-A58B-5EFD40AD5D90}" type="presOf" srcId="{EC561ABD-2A9C-47ED-87F6-C0A3DE2CCF26}" destId="{36D05FDE-EE91-4F34-BB1A-1A9EC0C199FE}" srcOrd="0" destOrd="0" presId="urn:microsoft.com/office/officeart/2005/8/layout/vList6"/>
    <dgm:cxn modelId="{85A2C16D-76BD-4ABC-BA73-0603967AB956}" type="presOf" srcId="{88F017A9-AE48-4B4C-AC3F-E4241873701C}" destId="{A2D71FF4-5E89-4EB3-BAC8-D908E0A9E746}" srcOrd="0" destOrd="0" presId="urn:microsoft.com/office/officeart/2005/8/layout/vList6"/>
    <dgm:cxn modelId="{88768C8D-1DBA-43DD-98A6-B4990C56989C}" srcId="{A8D134C7-7573-4E92-81C9-4EE29E949438}" destId="{FB92DBEC-93D4-48FE-8DAD-541FF1D52E74}" srcOrd="1" destOrd="0" parTransId="{6FA4ACF7-B127-4D41-8FE5-696DDDA9AE2E}" sibTransId="{AA415503-5806-406F-A7EA-0E11BDD31920}"/>
    <dgm:cxn modelId="{9B7D5CA9-5648-458D-ADAF-A956C8FA7DAA}" type="presOf" srcId="{0B2660D5-1004-462A-AACA-48F2023EDD75}" destId="{A2D71FF4-5E89-4EB3-BAC8-D908E0A9E746}" srcOrd="0" destOrd="2" presId="urn:microsoft.com/office/officeart/2005/8/layout/vList6"/>
    <dgm:cxn modelId="{11E5CB9D-CE50-4C20-A05B-C127019C8CB9}" type="presOf" srcId="{97241F6B-9531-4AD4-B5E5-81A295E256A7}" destId="{30070CF2-1FD0-4C00-AC04-F6B53006BE36}" srcOrd="0" destOrd="0" presId="urn:microsoft.com/office/officeart/2005/8/layout/vList6"/>
    <dgm:cxn modelId="{CD28B114-A3ED-463F-97DE-FDAAE76DC889}" srcId="{7C91AB68-900B-4E79-B829-5135A5F2C041}" destId="{88F017A9-AE48-4B4C-AC3F-E4241873701C}" srcOrd="0" destOrd="0" parTransId="{099146CC-4E7C-4B06-A3E8-6BAD0AEE854E}" sibTransId="{47A11453-EF35-4635-8367-63838F92651F}"/>
    <dgm:cxn modelId="{1BD41BFB-92DD-4A6E-B9C5-F0C54B5CF8E9}" srcId="{7C91AB68-900B-4E79-B829-5135A5F2C041}" destId="{0B2660D5-1004-462A-AACA-48F2023EDD75}" srcOrd="2" destOrd="0" parTransId="{8E12A559-110A-4232-8C00-8CFEBB4F2D36}" sibTransId="{F7ECA8A0-4EBF-49DF-ABE0-F6E78BA36DD2}"/>
    <dgm:cxn modelId="{E0F2B3B5-0AC0-45C1-9E39-45E30CDD5421}" srcId="{A8D134C7-7573-4E92-81C9-4EE29E949438}" destId="{97241F6B-9531-4AD4-B5E5-81A295E256A7}" srcOrd="0" destOrd="0" parTransId="{CA2AA679-A054-42C3-8BD0-D107FBB38C6C}" sibTransId="{649C6F38-728A-47CD-9827-8215CB58A842}"/>
    <dgm:cxn modelId="{0FEA5537-1CC3-4781-A4BC-C85E5E76472C}" type="presOf" srcId="{F648ED30-10AC-44C0-BD34-55B2259E8CA0}" destId="{A2D71FF4-5E89-4EB3-BAC8-D908E0A9E746}" srcOrd="0" destOrd="1" presId="urn:microsoft.com/office/officeart/2005/8/layout/vList6"/>
    <dgm:cxn modelId="{C7F82AAA-B4C2-47E1-B92C-CC25AF276E11}" type="presOf" srcId="{A8D134C7-7573-4E92-81C9-4EE29E949438}" destId="{C1B2EF6B-A6D7-4D25-B269-64AA46B5B5D0}" srcOrd="0" destOrd="0" presId="urn:microsoft.com/office/officeart/2005/8/layout/vList6"/>
    <dgm:cxn modelId="{55507C43-961B-4EB5-B7AE-B008FCD59096}" type="presParOf" srcId="{36D05FDE-EE91-4F34-BB1A-1A9EC0C199FE}" destId="{9DA6B3DD-5935-488B-B525-062D8E1EA27B}" srcOrd="0" destOrd="0" presId="urn:microsoft.com/office/officeart/2005/8/layout/vList6"/>
    <dgm:cxn modelId="{B1C431DA-053F-40D9-9281-B1D25208ADA1}" type="presParOf" srcId="{9DA6B3DD-5935-488B-B525-062D8E1EA27B}" destId="{C1B2EF6B-A6D7-4D25-B269-64AA46B5B5D0}" srcOrd="0" destOrd="0" presId="urn:microsoft.com/office/officeart/2005/8/layout/vList6"/>
    <dgm:cxn modelId="{426F36C8-CE73-42C1-90E6-F40775E567C1}" type="presParOf" srcId="{9DA6B3DD-5935-488B-B525-062D8E1EA27B}" destId="{30070CF2-1FD0-4C00-AC04-F6B53006BE36}" srcOrd="1" destOrd="0" presId="urn:microsoft.com/office/officeart/2005/8/layout/vList6"/>
    <dgm:cxn modelId="{17AD1535-5555-430E-8A57-0568F691C6C1}" type="presParOf" srcId="{36D05FDE-EE91-4F34-BB1A-1A9EC0C199FE}" destId="{5ECCA9E3-3C6F-4117-9D72-A370D42D36C0}" srcOrd="1" destOrd="0" presId="urn:microsoft.com/office/officeart/2005/8/layout/vList6"/>
    <dgm:cxn modelId="{6772EFD1-F74B-4711-8223-051ED89C3879}" type="presParOf" srcId="{36D05FDE-EE91-4F34-BB1A-1A9EC0C199FE}" destId="{F404DB24-F9FF-4B62-9535-78C1935679C3}" srcOrd="2" destOrd="0" presId="urn:microsoft.com/office/officeart/2005/8/layout/vList6"/>
    <dgm:cxn modelId="{11F6216A-728C-414B-90DA-6DECFD1B7760}" type="presParOf" srcId="{F404DB24-F9FF-4B62-9535-78C1935679C3}" destId="{66C50EC1-76B2-4DB7-A7CC-B4E438C2B78D}" srcOrd="0" destOrd="0" presId="urn:microsoft.com/office/officeart/2005/8/layout/vList6"/>
    <dgm:cxn modelId="{1172BDEA-8AED-4D41-B7B4-98843A79BFB9}" type="presParOf" srcId="{F404DB24-F9FF-4B62-9535-78C1935679C3}" destId="{A2D71FF4-5E89-4EB3-BAC8-D908E0A9E7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AF5D9C-D587-41C1-944D-D8E327680315}" type="doc">
      <dgm:prSet loTypeId="urn:microsoft.com/office/officeart/2005/8/layout/venn1" loCatId="relationship" qsTypeId="urn:microsoft.com/office/officeart/2005/8/quickstyle/simple1" qsCatId="simple" csTypeId="urn:microsoft.com/office/officeart/2005/8/colors/accent1_2" csCatId="accent1" phldr="1"/>
      <dgm:spPr/>
    </dgm:pt>
    <dgm:pt modelId="{A09590C5-E229-4765-980B-A9C862555C7B}">
      <dgm:prSet phldrT="[Texto]" custT="1"/>
      <dgm:spPr>
        <a:solidFill>
          <a:schemeClr val="accent5">
            <a:lumMod val="50000"/>
          </a:schemeClr>
        </a:solidFill>
      </dgm:spPr>
      <dgm:t>
        <a:bodyPr/>
        <a:lstStyle/>
        <a:p>
          <a:r>
            <a:rPr lang="es-MX" sz="3200" b="1" dirty="0" smtClean="0">
              <a:solidFill>
                <a:schemeClr val="bg1"/>
              </a:solidFill>
            </a:rPr>
            <a:t>Justicia de </a:t>
          </a:r>
          <a:r>
            <a:rPr lang="es-MX" sz="2000" b="1" dirty="0" smtClean="0">
              <a:solidFill>
                <a:schemeClr val="bg1"/>
              </a:solidFill>
              <a:latin typeface="Arial" panose="020B0604020202020204" pitchFamily="34" charset="0"/>
              <a:cs typeface="Arial" panose="020B0604020202020204" pitchFamily="34" charset="0"/>
            </a:rPr>
            <a:t>género</a:t>
          </a:r>
        </a:p>
        <a:p>
          <a:r>
            <a:rPr lang="es-MX" sz="2000" b="1" dirty="0" smtClean="0">
              <a:solidFill>
                <a:schemeClr val="bg1"/>
              </a:solidFill>
              <a:latin typeface="Arial" panose="020B0604020202020204" pitchFamily="34" charset="0"/>
              <a:cs typeface="Arial" panose="020B0604020202020204" pitchFamily="34" charset="0"/>
            </a:rPr>
            <a:t>Reconocimiento y valoración de la diversidad inter e intragénero</a:t>
          </a:r>
          <a:endParaRPr lang="es-AR" sz="2000" b="1" dirty="0">
            <a:solidFill>
              <a:schemeClr val="bg1"/>
            </a:solidFill>
            <a:latin typeface="Arial" panose="020B0604020202020204" pitchFamily="34" charset="0"/>
            <a:cs typeface="Arial" panose="020B0604020202020204" pitchFamily="34" charset="0"/>
          </a:endParaRPr>
        </a:p>
      </dgm:t>
    </dgm:pt>
    <dgm:pt modelId="{9F86BD6A-4A54-4CB8-932F-8E0BFE7BC184}" type="parTrans" cxnId="{F8CDE010-3310-4D9D-8AC6-92B9B284F2A3}">
      <dgm:prSet/>
      <dgm:spPr/>
      <dgm:t>
        <a:bodyPr/>
        <a:lstStyle/>
        <a:p>
          <a:endParaRPr lang="es-AR"/>
        </a:p>
      </dgm:t>
    </dgm:pt>
    <dgm:pt modelId="{1564BA46-7E6B-4D7F-8907-C033787E0D55}" type="sibTrans" cxnId="{F8CDE010-3310-4D9D-8AC6-92B9B284F2A3}">
      <dgm:prSet/>
      <dgm:spPr/>
      <dgm:t>
        <a:bodyPr/>
        <a:lstStyle/>
        <a:p>
          <a:endParaRPr lang="es-AR"/>
        </a:p>
      </dgm:t>
    </dgm:pt>
    <dgm:pt modelId="{7912878D-0973-4042-9735-C821D4F73254}">
      <dgm:prSet phldrT="[Texto]" custT="1"/>
      <dgm:spPr>
        <a:solidFill>
          <a:schemeClr val="bg2"/>
        </a:solidFill>
      </dgm:spPr>
      <dgm:t>
        <a:bodyPr/>
        <a:lstStyle/>
        <a:p>
          <a:r>
            <a:rPr lang="es-MX" sz="1800" dirty="0" smtClean="0">
              <a:latin typeface="Arial" panose="020B0604020202020204" pitchFamily="34" charset="0"/>
              <a:cs typeface="Arial" panose="020B0604020202020204" pitchFamily="34" charset="0"/>
            </a:rPr>
            <a:t>Redistribución de bienes, recursos y servicios</a:t>
          </a:r>
        </a:p>
        <a:p>
          <a:r>
            <a:rPr lang="es-MX" sz="1800" dirty="0" smtClean="0">
              <a:latin typeface="Arial" panose="020B0604020202020204" pitchFamily="34" charset="0"/>
              <a:cs typeface="Arial" panose="020B0604020202020204" pitchFamily="34" charset="0"/>
            </a:rPr>
            <a:t>Reconocimiento de las necesidades, saberes y demandas de cada género</a:t>
          </a:r>
        </a:p>
        <a:p>
          <a:r>
            <a:rPr lang="es-MX" sz="1800" dirty="0" smtClean="0">
              <a:latin typeface="Arial" panose="020B0604020202020204" pitchFamily="34" charset="0"/>
              <a:cs typeface="Arial" panose="020B0604020202020204" pitchFamily="34" charset="0"/>
            </a:rPr>
            <a:t>Igualdad en la representación social y política</a:t>
          </a:r>
          <a:endParaRPr lang="es-AR" sz="1800" dirty="0">
            <a:latin typeface="Arial" panose="020B0604020202020204" pitchFamily="34" charset="0"/>
            <a:cs typeface="Arial" panose="020B0604020202020204" pitchFamily="34" charset="0"/>
          </a:endParaRPr>
        </a:p>
      </dgm:t>
    </dgm:pt>
    <dgm:pt modelId="{70A30A76-736C-43CF-8C12-E714EDC294DF}" type="parTrans" cxnId="{98E4CC87-24C7-4590-9472-95703D3CF1B7}">
      <dgm:prSet/>
      <dgm:spPr/>
      <dgm:t>
        <a:bodyPr/>
        <a:lstStyle/>
        <a:p>
          <a:endParaRPr lang="es-AR"/>
        </a:p>
      </dgm:t>
    </dgm:pt>
    <dgm:pt modelId="{AD423425-7CAE-4353-9198-250DE823E637}" type="sibTrans" cxnId="{98E4CC87-24C7-4590-9472-95703D3CF1B7}">
      <dgm:prSet/>
      <dgm:spPr/>
      <dgm:t>
        <a:bodyPr/>
        <a:lstStyle/>
        <a:p>
          <a:endParaRPr lang="es-AR"/>
        </a:p>
      </dgm:t>
    </dgm:pt>
    <dgm:pt modelId="{A728965F-7CB6-4539-BB62-AAAC41A0DEF3}">
      <dgm:prSet phldrT="[Texto]" custT="1"/>
      <dgm:spPr/>
      <dgm:t>
        <a:bodyPr/>
        <a:lstStyle/>
        <a:p>
          <a:r>
            <a:rPr lang="es-MX" sz="2400" dirty="0" smtClean="0">
              <a:latin typeface="Arial" panose="020B0604020202020204" pitchFamily="34" charset="0"/>
              <a:cs typeface="Arial" panose="020B0604020202020204" pitchFamily="34" charset="0"/>
            </a:rPr>
            <a:t>Derechos Humanos</a:t>
          </a:r>
        </a:p>
        <a:p>
          <a:r>
            <a:rPr lang="es-MX" sz="2400" dirty="0" smtClean="0">
              <a:latin typeface="Arial" panose="020B0604020202020204" pitchFamily="34" charset="0"/>
              <a:cs typeface="Arial" panose="020B0604020202020204" pitchFamily="34" charset="0"/>
            </a:rPr>
            <a:t>Derechos de las Mujeres</a:t>
          </a:r>
          <a:endParaRPr lang="es-AR" sz="2400" dirty="0">
            <a:latin typeface="Arial" panose="020B0604020202020204" pitchFamily="34" charset="0"/>
            <a:cs typeface="Arial" panose="020B0604020202020204" pitchFamily="34" charset="0"/>
          </a:endParaRPr>
        </a:p>
      </dgm:t>
    </dgm:pt>
    <dgm:pt modelId="{B50E1A48-4AFC-40B7-965D-E9885E462808}" type="parTrans" cxnId="{5F49FBB1-AE77-4866-AC50-9C6A0C5B093B}">
      <dgm:prSet/>
      <dgm:spPr/>
      <dgm:t>
        <a:bodyPr/>
        <a:lstStyle/>
        <a:p>
          <a:endParaRPr lang="es-AR"/>
        </a:p>
      </dgm:t>
    </dgm:pt>
    <dgm:pt modelId="{882DD01D-2A28-40A1-A390-4C2E49F2136F}" type="sibTrans" cxnId="{5F49FBB1-AE77-4866-AC50-9C6A0C5B093B}">
      <dgm:prSet/>
      <dgm:spPr/>
      <dgm:t>
        <a:bodyPr/>
        <a:lstStyle/>
        <a:p>
          <a:endParaRPr lang="es-AR"/>
        </a:p>
      </dgm:t>
    </dgm:pt>
    <dgm:pt modelId="{F0CD25F7-9EA8-4854-82BB-0269484407F7}" type="pres">
      <dgm:prSet presAssocID="{83AF5D9C-D587-41C1-944D-D8E327680315}" presName="compositeShape" presStyleCnt="0">
        <dgm:presLayoutVars>
          <dgm:chMax val="7"/>
          <dgm:dir/>
          <dgm:resizeHandles val="exact"/>
        </dgm:presLayoutVars>
      </dgm:prSet>
      <dgm:spPr/>
    </dgm:pt>
    <dgm:pt modelId="{EED215BD-153D-457E-99DE-AA02FECD2CD8}" type="pres">
      <dgm:prSet presAssocID="{A09590C5-E229-4765-980B-A9C862555C7B}" presName="circ1" presStyleLbl="vennNode1" presStyleIdx="0" presStyleCnt="3"/>
      <dgm:spPr/>
      <dgm:t>
        <a:bodyPr/>
        <a:lstStyle/>
        <a:p>
          <a:endParaRPr lang="es-AR"/>
        </a:p>
      </dgm:t>
    </dgm:pt>
    <dgm:pt modelId="{A7C2FAD5-4A54-4AD7-953A-61A61D8EC7D6}" type="pres">
      <dgm:prSet presAssocID="{A09590C5-E229-4765-980B-A9C862555C7B}" presName="circ1Tx" presStyleLbl="revTx" presStyleIdx="0" presStyleCnt="0">
        <dgm:presLayoutVars>
          <dgm:chMax val="0"/>
          <dgm:chPref val="0"/>
          <dgm:bulletEnabled val="1"/>
        </dgm:presLayoutVars>
      </dgm:prSet>
      <dgm:spPr/>
      <dgm:t>
        <a:bodyPr/>
        <a:lstStyle/>
        <a:p>
          <a:endParaRPr lang="es-AR"/>
        </a:p>
      </dgm:t>
    </dgm:pt>
    <dgm:pt modelId="{565A2B29-C065-4FC1-BCEF-067B7B060F9C}" type="pres">
      <dgm:prSet presAssocID="{7912878D-0973-4042-9735-C821D4F73254}" presName="circ2" presStyleLbl="vennNode1" presStyleIdx="1" presStyleCnt="3"/>
      <dgm:spPr/>
      <dgm:t>
        <a:bodyPr/>
        <a:lstStyle/>
        <a:p>
          <a:endParaRPr lang="es-AR"/>
        </a:p>
      </dgm:t>
    </dgm:pt>
    <dgm:pt modelId="{F461D107-17F7-4A1E-A81E-7390B21C1C35}" type="pres">
      <dgm:prSet presAssocID="{7912878D-0973-4042-9735-C821D4F73254}" presName="circ2Tx" presStyleLbl="revTx" presStyleIdx="0" presStyleCnt="0">
        <dgm:presLayoutVars>
          <dgm:chMax val="0"/>
          <dgm:chPref val="0"/>
          <dgm:bulletEnabled val="1"/>
        </dgm:presLayoutVars>
      </dgm:prSet>
      <dgm:spPr/>
      <dgm:t>
        <a:bodyPr/>
        <a:lstStyle/>
        <a:p>
          <a:endParaRPr lang="es-AR"/>
        </a:p>
      </dgm:t>
    </dgm:pt>
    <dgm:pt modelId="{0170CA5C-5ED1-4441-816B-589531608974}" type="pres">
      <dgm:prSet presAssocID="{A728965F-7CB6-4539-BB62-AAAC41A0DEF3}" presName="circ3" presStyleLbl="vennNode1" presStyleIdx="2" presStyleCnt="3"/>
      <dgm:spPr/>
      <dgm:t>
        <a:bodyPr/>
        <a:lstStyle/>
        <a:p>
          <a:endParaRPr lang="es-AR"/>
        </a:p>
      </dgm:t>
    </dgm:pt>
    <dgm:pt modelId="{919D09B7-7BAE-4F1C-A7A7-9F17C673F3C7}" type="pres">
      <dgm:prSet presAssocID="{A728965F-7CB6-4539-BB62-AAAC41A0DEF3}" presName="circ3Tx" presStyleLbl="revTx" presStyleIdx="0" presStyleCnt="0">
        <dgm:presLayoutVars>
          <dgm:chMax val="0"/>
          <dgm:chPref val="0"/>
          <dgm:bulletEnabled val="1"/>
        </dgm:presLayoutVars>
      </dgm:prSet>
      <dgm:spPr/>
      <dgm:t>
        <a:bodyPr/>
        <a:lstStyle/>
        <a:p>
          <a:endParaRPr lang="es-AR"/>
        </a:p>
      </dgm:t>
    </dgm:pt>
  </dgm:ptLst>
  <dgm:cxnLst>
    <dgm:cxn modelId="{33517A74-D050-45D2-8AD3-C120433D420D}" type="presOf" srcId="{7912878D-0973-4042-9735-C821D4F73254}" destId="{F461D107-17F7-4A1E-A81E-7390B21C1C35}" srcOrd="1" destOrd="0" presId="urn:microsoft.com/office/officeart/2005/8/layout/venn1"/>
    <dgm:cxn modelId="{C7B8FF7C-3C43-41A1-AD46-FA819813B383}" type="presOf" srcId="{A728965F-7CB6-4539-BB62-AAAC41A0DEF3}" destId="{919D09B7-7BAE-4F1C-A7A7-9F17C673F3C7}" srcOrd="1" destOrd="0" presId="urn:microsoft.com/office/officeart/2005/8/layout/venn1"/>
    <dgm:cxn modelId="{D2CF3FAD-0D95-48B9-80A2-27E1A5F2B599}" type="presOf" srcId="{7912878D-0973-4042-9735-C821D4F73254}" destId="{565A2B29-C065-4FC1-BCEF-067B7B060F9C}" srcOrd="0" destOrd="0" presId="urn:microsoft.com/office/officeart/2005/8/layout/venn1"/>
    <dgm:cxn modelId="{D32BCD0E-5D20-40E6-96DC-17BDE5C2198A}" type="presOf" srcId="{A09590C5-E229-4765-980B-A9C862555C7B}" destId="{A7C2FAD5-4A54-4AD7-953A-61A61D8EC7D6}" srcOrd="1" destOrd="0" presId="urn:microsoft.com/office/officeart/2005/8/layout/venn1"/>
    <dgm:cxn modelId="{5F49FBB1-AE77-4866-AC50-9C6A0C5B093B}" srcId="{83AF5D9C-D587-41C1-944D-D8E327680315}" destId="{A728965F-7CB6-4539-BB62-AAAC41A0DEF3}" srcOrd="2" destOrd="0" parTransId="{B50E1A48-4AFC-40B7-965D-E9885E462808}" sibTransId="{882DD01D-2A28-40A1-A390-4C2E49F2136F}"/>
    <dgm:cxn modelId="{98E4CC87-24C7-4590-9472-95703D3CF1B7}" srcId="{83AF5D9C-D587-41C1-944D-D8E327680315}" destId="{7912878D-0973-4042-9735-C821D4F73254}" srcOrd="1" destOrd="0" parTransId="{70A30A76-736C-43CF-8C12-E714EDC294DF}" sibTransId="{AD423425-7CAE-4353-9198-250DE823E637}"/>
    <dgm:cxn modelId="{688A62F5-216D-46D4-88DF-016FFD622E90}" type="presOf" srcId="{83AF5D9C-D587-41C1-944D-D8E327680315}" destId="{F0CD25F7-9EA8-4854-82BB-0269484407F7}" srcOrd="0" destOrd="0" presId="urn:microsoft.com/office/officeart/2005/8/layout/venn1"/>
    <dgm:cxn modelId="{10F4226E-60BD-4953-8FE1-81DDCFAAEC7F}" type="presOf" srcId="{A09590C5-E229-4765-980B-A9C862555C7B}" destId="{EED215BD-153D-457E-99DE-AA02FECD2CD8}" srcOrd="0" destOrd="0" presId="urn:microsoft.com/office/officeart/2005/8/layout/venn1"/>
    <dgm:cxn modelId="{30019011-FFA6-4451-8FB7-421454108554}" type="presOf" srcId="{A728965F-7CB6-4539-BB62-AAAC41A0DEF3}" destId="{0170CA5C-5ED1-4441-816B-589531608974}" srcOrd="0" destOrd="0" presId="urn:microsoft.com/office/officeart/2005/8/layout/venn1"/>
    <dgm:cxn modelId="{F8CDE010-3310-4D9D-8AC6-92B9B284F2A3}" srcId="{83AF5D9C-D587-41C1-944D-D8E327680315}" destId="{A09590C5-E229-4765-980B-A9C862555C7B}" srcOrd="0" destOrd="0" parTransId="{9F86BD6A-4A54-4CB8-932F-8E0BFE7BC184}" sibTransId="{1564BA46-7E6B-4D7F-8907-C033787E0D55}"/>
    <dgm:cxn modelId="{900B0A4C-F404-4A12-8EEE-57E0424877C6}" type="presParOf" srcId="{F0CD25F7-9EA8-4854-82BB-0269484407F7}" destId="{EED215BD-153D-457E-99DE-AA02FECD2CD8}" srcOrd="0" destOrd="0" presId="urn:microsoft.com/office/officeart/2005/8/layout/venn1"/>
    <dgm:cxn modelId="{06C1B187-E326-4A50-A417-B621F0E27BF1}" type="presParOf" srcId="{F0CD25F7-9EA8-4854-82BB-0269484407F7}" destId="{A7C2FAD5-4A54-4AD7-953A-61A61D8EC7D6}" srcOrd="1" destOrd="0" presId="urn:microsoft.com/office/officeart/2005/8/layout/venn1"/>
    <dgm:cxn modelId="{889B65D2-EB6A-4910-81A1-661983182D71}" type="presParOf" srcId="{F0CD25F7-9EA8-4854-82BB-0269484407F7}" destId="{565A2B29-C065-4FC1-BCEF-067B7B060F9C}" srcOrd="2" destOrd="0" presId="urn:microsoft.com/office/officeart/2005/8/layout/venn1"/>
    <dgm:cxn modelId="{13A91DF1-8F4B-4A0B-9BF0-9A444DEFDB09}" type="presParOf" srcId="{F0CD25F7-9EA8-4854-82BB-0269484407F7}" destId="{F461D107-17F7-4A1E-A81E-7390B21C1C35}" srcOrd="3" destOrd="0" presId="urn:microsoft.com/office/officeart/2005/8/layout/venn1"/>
    <dgm:cxn modelId="{75BBDD29-1812-493A-97C2-7F12F51EF5C5}" type="presParOf" srcId="{F0CD25F7-9EA8-4854-82BB-0269484407F7}" destId="{0170CA5C-5ED1-4441-816B-589531608974}" srcOrd="4" destOrd="0" presId="urn:microsoft.com/office/officeart/2005/8/layout/venn1"/>
    <dgm:cxn modelId="{90E105E4-7996-4713-AB52-1A4FF483C666}" type="presParOf" srcId="{F0CD25F7-9EA8-4854-82BB-0269484407F7}" destId="{919D09B7-7BAE-4F1C-A7A7-9F17C673F3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7B57B-9990-4468-8E01-82BAA936000E}"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s-AR"/>
        </a:p>
      </dgm:t>
    </dgm:pt>
    <dgm:pt modelId="{CB4C4AB9-8A97-4647-81AE-95DEE8EC7039}">
      <dgm:prSet custT="1"/>
      <dgm:spPr/>
      <dgm:t>
        <a:bodyPr/>
        <a:lstStyle/>
        <a:p>
          <a:pPr rtl="0"/>
          <a:r>
            <a:rPr lang="es-ES_tradnl" sz="1200" b="1" dirty="0" smtClean="0"/>
            <a:t>Enfoque sistémico del mundo del trabajo y las PET: cómo se genera hoy el empleo</a:t>
          </a:r>
          <a:endParaRPr lang="es-AR" sz="1200" b="1" dirty="0"/>
        </a:p>
      </dgm:t>
    </dgm:pt>
    <dgm:pt modelId="{E7879FE9-EFC2-49C9-BAAB-5FDF17B7DE16}" type="parTrans" cxnId="{153BCE0B-4337-44C9-9ABA-FB94879F10BD}">
      <dgm:prSet/>
      <dgm:spPr/>
      <dgm:t>
        <a:bodyPr/>
        <a:lstStyle/>
        <a:p>
          <a:endParaRPr lang="es-AR"/>
        </a:p>
      </dgm:t>
    </dgm:pt>
    <dgm:pt modelId="{54ABF61B-8FFE-4337-9CC2-03C1527F51C2}" type="sibTrans" cxnId="{153BCE0B-4337-44C9-9ABA-FB94879F10BD}">
      <dgm:prSet/>
      <dgm:spPr/>
      <dgm:t>
        <a:bodyPr/>
        <a:lstStyle/>
        <a:p>
          <a:endParaRPr lang="es-AR"/>
        </a:p>
      </dgm:t>
    </dgm:pt>
    <dgm:pt modelId="{EB2E3625-4560-4D85-84C5-D5FEBEF6FE2A}">
      <dgm:prSet custT="1"/>
      <dgm:spPr/>
      <dgm:t>
        <a:bodyPr/>
        <a:lstStyle/>
        <a:p>
          <a:pPr rtl="0"/>
          <a:r>
            <a:rPr lang="es-ES_tradnl" sz="1200" b="1" dirty="0" smtClean="0"/>
            <a:t>Doble y simultánea pertinencia con el entorno productivo y social y los sujetos de atención individuales y colectivos.   </a:t>
          </a:r>
          <a:endParaRPr lang="es-AR" sz="1200" dirty="0"/>
        </a:p>
      </dgm:t>
    </dgm:pt>
    <dgm:pt modelId="{131D68C7-4FC9-44F5-B55A-4F75E72FE4DA}" type="parTrans" cxnId="{950D2A43-43A1-45EE-A3D0-AF394C55D6E1}">
      <dgm:prSet/>
      <dgm:spPr/>
      <dgm:t>
        <a:bodyPr/>
        <a:lstStyle/>
        <a:p>
          <a:endParaRPr lang="es-AR"/>
        </a:p>
      </dgm:t>
    </dgm:pt>
    <dgm:pt modelId="{CE462DF2-CA93-4A65-91D0-8F436D26CD9F}" type="sibTrans" cxnId="{950D2A43-43A1-45EE-A3D0-AF394C55D6E1}">
      <dgm:prSet/>
      <dgm:spPr/>
      <dgm:t>
        <a:bodyPr/>
        <a:lstStyle/>
        <a:p>
          <a:endParaRPr lang="es-AR"/>
        </a:p>
      </dgm:t>
    </dgm:pt>
    <dgm:pt modelId="{4926B401-2D6C-4DEF-B67D-321F9031B68F}">
      <dgm:prSet custT="1"/>
      <dgm:spPr/>
      <dgm:t>
        <a:bodyPr/>
        <a:lstStyle/>
        <a:p>
          <a:pPr rtl="0"/>
          <a:r>
            <a:rPr lang="es-AR" sz="1200" b="1" dirty="0" smtClean="0"/>
            <a:t>Integración estructural del enfoque integrado de DDHH y Género: de la pertinencia acrítica al mercado que reafirma y reproduce la desigualdad a la contribución para un nuevo paradigma de las relaciones sociales  </a:t>
          </a:r>
          <a:endParaRPr lang="es-AR" sz="1200" b="1" dirty="0"/>
        </a:p>
      </dgm:t>
    </dgm:pt>
    <dgm:pt modelId="{FAB95B2E-6F4D-4DD2-9C7B-2470A383FE1F}" type="parTrans" cxnId="{C2F4B4DD-9D06-4E18-B4B9-73E98B28664C}">
      <dgm:prSet/>
      <dgm:spPr/>
      <dgm:t>
        <a:bodyPr/>
        <a:lstStyle/>
        <a:p>
          <a:endParaRPr lang="es-AR"/>
        </a:p>
      </dgm:t>
    </dgm:pt>
    <dgm:pt modelId="{8846EC84-867D-4899-8067-FE53D3190FBD}" type="sibTrans" cxnId="{C2F4B4DD-9D06-4E18-B4B9-73E98B28664C}">
      <dgm:prSet/>
      <dgm:spPr/>
      <dgm:t>
        <a:bodyPr/>
        <a:lstStyle/>
        <a:p>
          <a:endParaRPr lang="es-AR"/>
        </a:p>
      </dgm:t>
    </dgm:pt>
    <dgm:pt modelId="{E1361A0E-4618-4444-958A-A9BCA5DD49E9}">
      <dgm:prSet custT="1"/>
      <dgm:spPr/>
      <dgm:t>
        <a:bodyPr/>
        <a:lstStyle/>
        <a:p>
          <a:pPr rtl="0"/>
          <a:r>
            <a:rPr lang="es-ES_tradnl" sz="1200" b="1" dirty="0" smtClean="0"/>
            <a:t>Cruce de formación por competen-</a:t>
          </a:r>
          <a:r>
            <a:rPr lang="es-ES_tradnl" sz="1200" b="1" dirty="0" err="1" smtClean="0"/>
            <a:t>cia</a:t>
          </a:r>
          <a:r>
            <a:rPr lang="es-ES_tradnl" sz="1200" b="1" dirty="0" smtClean="0"/>
            <a:t> y género: marco </a:t>
          </a:r>
          <a:r>
            <a:rPr lang="es-ES_tradnl" sz="1200" b="1" dirty="0" err="1" smtClean="0"/>
            <a:t>metodoló-gico</a:t>
          </a:r>
          <a:r>
            <a:rPr lang="es-ES_tradnl" sz="1200" b="1" dirty="0" smtClean="0"/>
            <a:t> </a:t>
          </a:r>
          <a:endParaRPr lang="es-AR" sz="1200" dirty="0"/>
        </a:p>
      </dgm:t>
    </dgm:pt>
    <dgm:pt modelId="{0C056D44-5DD4-4A78-96C6-1B297D74DF40}" type="parTrans" cxnId="{E32C2BA2-83D3-45E6-835B-030FB1998D15}">
      <dgm:prSet/>
      <dgm:spPr/>
      <dgm:t>
        <a:bodyPr/>
        <a:lstStyle/>
        <a:p>
          <a:endParaRPr lang="es-AR"/>
        </a:p>
      </dgm:t>
    </dgm:pt>
    <dgm:pt modelId="{02FF5572-3A07-4825-B5B9-D8C07CBA1E11}" type="sibTrans" cxnId="{E32C2BA2-83D3-45E6-835B-030FB1998D15}">
      <dgm:prSet/>
      <dgm:spPr/>
      <dgm:t>
        <a:bodyPr/>
        <a:lstStyle/>
        <a:p>
          <a:endParaRPr lang="es-AR"/>
        </a:p>
      </dgm:t>
    </dgm:pt>
    <dgm:pt modelId="{86A91DAA-B483-4F8B-BA04-B0B911F37135}">
      <dgm:prSet custT="1"/>
      <dgm:spPr/>
      <dgm:t>
        <a:bodyPr/>
        <a:lstStyle/>
        <a:p>
          <a:pPr rtl="0"/>
          <a:r>
            <a:rPr lang="es-ES_tradnl" sz="1200" b="1" dirty="0" smtClean="0"/>
            <a:t>Formación y fortaleci-miento de la empleabili-dad y la ciudadanía</a:t>
          </a:r>
          <a:endParaRPr lang="es-AR" sz="1200" b="1" dirty="0"/>
        </a:p>
      </dgm:t>
    </dgm:pt>
    <dgm:pt modelId="{EE78B5D5-4286-40E7-8288-74A7D9291988}" type="parTrans" cxnId="{18E96753-2BDA-4B98-B38E-B73C532774B4}">
      <dgm:prSet/>
      <dgm:spPr/>
      <dgm:t>
        <a:bodyPr/>
        <a:lstStyle/>
        <a:p>
          <a:endParaRPr lang="es-AR"/>
        </a:p>
      </dgm:t>
    </dgm:pt>
    <dgm:pt modelId="{85FE5B8A-7DCC-4B59-AA3D-B0331F4033EE}" type="sibTrans" cxnId="{18E96753-2BDA-4B98-B38E-B73C532774B4}">
      <dgm:prSet/>
      <dgm:spPr/>
      <dgm:t>
        <a:bodyPr/>
        <a:lstStyle/>
        <a:p>
          <a:endParaRPr lang="es-AR"/>
        </a:p>
      </dgm:t>
    </dgm:pt>
    <dgm:pt modelId="{7DDAF6A4-3C64-4F5F-9625-AF92E700D5D2}">
      <dgm:prSet custT="1"/>
      <dgm:spPr/>
      <dgm:t>
        <a:bodyPr/>
        <a:lstStyle/>
        <a:p>
          <a:pPr rtl="0"/>
          <a:r>
            <a:rPr lang="es-ES_tradnl" sz="1200" b="1" dirty="0" smtClean="0"/>
            <a:t>Gestión organiza-cional: red, sinergias, articula-ciones y comple-mentacio-nes</a:t>
          </a:r>
          <a:endParaRPr lang="es-AR" sz="1200" dirty="0"/>
        </a:p>
      </dgm:t>
    </dgm:pt>
    <dgm:pt modelId="{CE30757A-F379-4F22-86D2-8DA89E344FDC}" type="parTrans" cxnId="{2EABC624-B617-4293-8960-C868D27C89C2}">
      <dgm:prSet/>
      <dgm:spPr/>
      <dgm:t>
        <a:bodyPr/>
        <a:lstStyle/>
        <a:p>
          <a:endParaRPr lang="es-AR"/>
        </a:p>
      </dgm:t>
    </dgm:pt>
    <dgm:pt modelId="{0F69AF69-9F90-4158-AB2F-7875ADDE751E}" type="sibTrans" cxnId="{2EABC624-B617-4293-8960-C868D27C89C2}">
      <dgm:prSet/>
      <dgm:spPr/>
      <dgm:t>
        <a:bodyPr/>
        <a:lstStyle/>
        <a:p>
          <a:endParaRPr lang="es-AR"/>
        </a:p>
      </dgm:t>
    </dgm:pt>
    <dgm:pt modelId="{E702B0C6-6F73-4A9E-A8CD-54C76BAD3D08}" type="pres">
      <dgm:prSet presAssocID="{42F7B57B-9990-4468-8E01-82BAA936000E}" presName="CompostProcess" presStyleCnt="0">
        <dgm:presLayoutVars>
          <dgm:dir/>
          <dgm:resizeHandles val="exact"/>
        </dgm:presLayoutVars>
      </dgm:prSet>
      <dgm:spPr/>
      <dgm:t>
        <a:bodyPr/>
        <a:lstStyle/>
        <a:p>
          <a:endParaRPr lang="es-AR"/>
        </a:p>
      </dgm:t>
    </dgm:pt>
    <dgm:pt modelId="{9F5D57DF-FB33-4DDC-B090-FF5471086B1E}" type="pres">
      <dgm:prSet presAssocID="{42F7B57B-9990-4468-8E01-82BAA936000E}" presName="arrow" presStyleLbl="bgShp" presStyleIdx="0" presStyleCnt="1"/>
      <dgm:spPr/>
    </dgm:pt>
    <dgm:pt modelId="{9A6F9F06-7D58-4353-B1EA-958629311135}" type="pres">
      <dgm:prSet presAssocID="{42F7B57B-9990-4468-8E01-82BAA936000E}" presName="linearProcess" presStyleCnt="0"/>
      <dgm:spPr/>
    </dgm:pt>
    <dgm:pt modelId="{26B6F4F9-F1F3-444D-9186-8E32399F7283}" type="pres">
      <dgm:prSet presAssocID="{CB4C4AB9-8A97-4647-81AE-95DEE8EC7039}" presName="textNode" presStyleLbl="node1" presStyleIdx="0" presStyleCnt="6" custScaleX="70544" custScaleY="111948">
        <dgm:presLayoutVars>
          <dgm:bulletEnabled val="1"/>
        </dgm:presLayoutVars>
      </dgm:prSet>
      <dgm:spPr/>
      <dgm:t>
        <a:bodyPr/>
        <a:lstStyle/>
        <a:p>
          <a:endParaRPr lang="es-AR"/>
        </a:p>
      </dgm:t>
    </dgm:pt>
    <dgm:pt modelId="{380435E2-9180-43A1-8F9C-3EDFE5DE4407}" type="pres">
      <dgm:prSet presAssocID="{54ABF61B-8FFE-4337-9CC2-03C1527F51C2}" presName="sibTrans" presStyleCnt="0"/>
      <dgm:spPr/>
    </dgm:pt>
    <dgm:pt modelId="{C1401F0E-BB31-4462-9970-33ECF6F6FBCD}" type="pres">
      <dgm:prSet presAssocID="{EB2E3625-4560-4D85-84C5-D5FEBEF6FE2A}" presName="textNode" presStyleLbl="node1" presStyleIdx="1" presStyleCnt="6" custScaleY="111948">
        <dgm:presLayoutVars>
          <dgm:bulletEnabled val="1"/>
        </dgm:presLayoutVars>
      </dgm:prSet>
      <dgm:spPr/>
      <dgm:t>
        <a:bodyPr/>
        <a:lstStyle/>
        <a:p>
          <a:endParaRPr lang="es-AR"/>
        </a:p>
      </dgm:t>
    </dgm:pt>
    <dgm:pt modelId="{2156A582-2343-424E-BC4D-EF46C488B4C0}" type="pres">
      <dgm:prSet presAssocID="{CE462DF2-CA93-4A65-91D0-8F436D26CD9F}" presName="sibTrans" presStyleCnt="0"/>
      <dgm:spPr/>
    </dgm:pt>
    <dgm:pt modelId="{801BC1DB-B6BB-4C56-9BF6-AE8B37868173}" type="pres">
      <dgm:prSet presAssocID="{4926B401-2D6C-4DEF-B67D-321F9031B68F}" presName="textNode" presStyleLbl="node1" presStyleIdx="2" presStyleCnt="6" custScaleX="131888" custScaleY="119214">
        <dgm:presLayoutVars>
          <dgm:bulletEnabled val="1"/>
        </dgm:presLayoutVars>
      </dgm:prSet>
      <dgm:spPr/>
      <dgm:t>
        <a:bodyPr/>
        <a:lstStyle/>
        <a:p>
          <a:endParaRPr lang="es-AR"/>
        </a:p>
      </dgm:t>
    </dgm:pt>
    <dgm:pt modelId="{9A2E420A-6BE3-460B-98CA-DE9339F6E39A}" type="pres">
      <dgm:prSet presAssocID="{8846EC84-867D-4899-8067-FE53D3190FBD}" presName="sibTrans" presStyleCnt="0"/>
      <dgm:spPr/>
    </dgm:pt>
    <dgm:pt modelId="{1184B380-7F74-4A8F-A4DC-F053F8351654}" type="pres">
      <dgm:prSet presAssocID="{E1361A0E-4618-4444-958A-A9BCA5DD49E9}" presName="textNode" presStyleLbl="node1" presStyleIdx="3" presStyleCnt="6" custScaleX="81800" custScaleY="111948" custLinFactNeighborX="-20141" custLinFactNeighborY="-3633">
        <dgm:presLayoutVars>
          <dgm:bulletEnabled val="1"/>
        </dgm:presLayoutVars>
      </dgm:prSet>
      <dgm:spPr/>
      <dgm:t>
        <a:bodyPr/>
        <a:lstStyle/>
        <a:p>
          <a:endParaRPr lang="es-AR"/>
        </a:p>
      </dgm:t>
    </dgm:pt>
    <dgm:pt modelId="{434ADE52-4A95-4D36-8272-1BA4AB18AEE1}" type="pres">
      <dgm:prSet presAssocID="{02FF5572-3A07-4825-B5B9-D8C07CBA1E11}" presName="sibTrans" presStyleCnt="0"/>
      <dgm:spPr/>
    </dgm:pt>
    <dgm:pt modelId="{07AA64AB-A2B8-4261-B96B-2183BE93FF74}" type="pres">
      <dgm:prSet presAssocID="{86A91DAA-B483-4F8B-BA04-B0B911F37135}" presName="textNode" presStyleLbl="node1" presStyleIdx="4" presStyleCnt="6" custScaleX="77247" custScaleY="111948" custLinFactNeighborX="-16902">
        <dgm:presLayoutVars>
          <dgm:bulletEnabled val="1"/>
        </dgm:presLayoutVars>
      </dgm:prSet>
      <dgm:spPr/>
      <dgm:t>
        <a:bodyPr/>
        <a:lstStyle/>
        <a:p>
          <a:endParaRPr lang="es-AR"/>
        </a:p>
      </dgm:t>
    </dgm:pt>
    <dgm:pt modelId="{7083DA3B-827F-45BA-8F18-45B927166861}" type="pres">
      <dgm:prSet presAssocID="{85FE5B8A-7DCC-4B59-AA3D-B0331F4033EE}" presName="sibTrans" presStyleCnt="0"/>
      <dgm:spPr/>
    </dgm:pt>
    <dgm:pt modelId="{86EEB013-5160-421E-A19A-8AE7F29534C7}" type="pres">
      <dgm:prSet presAssocID="{7DDAF6A4-3C64-4F5F-9625-AF92E700D5D2}" presName="textNode" presStyleLbl="node1" presStyleIdx="5" presStyleCnt="6" custScaleX="65428" custScaleY="111948" custLinFactNeighborX="-60163">
        <dgm:presLayoutVars>
          <dgm:bulletEnabled val="1"/>
        </dgm:presLayoutVars>
      </dgm:prSet>
      <dgm:spPr/>
      <dgm:t>
        <a:bodyPr/>
        <a:lstStyle/>
        <a:p>
          <a:endParaRPr lang="es-AR"/>
        </a:p>
      </dgm:t>
    </dgm:pt>
  </dgm:ptLst>
  <dgm:cxnLst>
    <dgm:cxn modelId="{BC81308B-9EFC-47FE-80CF-63813D4C96A6}" type="presOf" srcId="{86A91DAA-B483-4F8B-BA04-B0B911F37135}" destId="{07AA64AB-A2B8-4261-B96B-2183BE93FF74}" srcOrd="0" destOrd="0" presId="urn:microsoft.com/office/officeart/2005/8/layout/hProcess9"/>
    <dgm:cxn modelId="{CC6C8688-AC1C-4645-A306-8B5EAA028073}" type="presOf" srcId="{42F7B57B-9990-4468-8E01-82BAA936000E}" destId="{E702B0C6-6F73-4A9E-A8CD-54C76BAD3D08}" srcOrd="0" destOrd="0" presId="urn:microsoft.com/office/officeart/2005/8/layout/hProcess9"/>
    <dgm:cxn modelId="{48BDA46C-9F30-4E2F-800D-D4A1E98F6B3C}" type="presOf" srcId="{CB4C4AB9-8A97-4647-81AE-95DEE8EC7039}" destId="{26B6F4F9-F1F3-444D-9186-8E32399F7283}" srcOrd="0" destOrd="0" presId="urn:microsoft.com/office/officeart/2005/8/layout/hProcess9"/>
    <dgm:cxn modelId="{950D2A43-43A1-45EE-A3D0-AF394C55D6E1}" srcId="{42F7B57B-9990-4468-8E01-82BAA936000E}" destId="{EB2E3625-4560-4D85-84C5-D5FEBEF6FE2A}" srcOrd="1" destOrd="0" parTransId="{131D68C7-4FC9-44F5-B55A-4F75E72FE4DA}" sibTransId="{CE462DF2-CA93-4A65-91D0-8F436D26CD9F}"/>
    <dgm:cxn modelId="{153BCE0B-4337-44C9-9ABA-FB94879F10BD}" srcId="{42F7B57B-9990-4468-8E01-82BAA936000E}" destId="{CB4C4AB9-8A97-4647-81AE-95DEE8EC7039}" srcOrd="0" destOrd="0" parTransId="{E7879FE9-EFC2-49C9-BAAB-5FDF17B7DE16}" sibTransId="{54ABF61B-8FFE-4337-9CC2-03C1527F51C2}"/>
    <dgm:cxn modelId="{354A6C8D-0B03-40C0-A80C-6A12F19E67B5}" type="presOf" srcId="{E1361A0E-4618-4444-958A-A9BCA5DD49E9}" destId="{1184B380-7F74-4A8F-A4DC-F053F8351654}" srcOrd="0" destOrd="0" presId="urn:microsoft.com/office/officeart/2005/8/layout/hProcess9"/>
    <dgm:cxn modelId="{21D5B9B7-2DC6-41F8-A57B-D9B1EC90C117}" type="presOf" srcId="{7DDAF6A4-3C64-4F5F-9625-AF92E700D5D2}" destId="{86EEB013-5160-421E-A19A-8AE7F29534C7}" srcOrd="0" destOrd="0" presId="urn:microsoft.com/office/officeart/2005/8/layout/hProcess9"/>
    <dgm:cxn modelId="{18E96753-2BDA-4B98-B38E-B73C532774B4}" srcId="{42F7B57B-9990-4468-8E01-82BAA936000E}" destId="{86A91DAA-B483-4F8B-BA04-B0B911F37135}" srcOrd="4" destOrd="0" parTransId="{EE78B5D5-4286-40E7-8288-74A7D9291988}" sibTransId="{85FE5B8A-7DCC-4B59-AA3D-B0331F4033EE}"/>
    <dgm:cxn modelId="{C2F4B4DD-9D06-4E18-B4B9-73E98B28664C}" srcId="{42F7B57B-9990-4468-8E01-82BAA936000E}" destId="{4926B401-2D6C-4DEF-B67D-321F9031B68F}" srcOrd="2" destOrd="0" parTransId="{FAB95B2E-6F4D-4DD2-9C7B-2470A383FE1F}" sibTransId="{8846EC84-867D-4899-8067-FE53D3190FBD}"/>
    <dgm:cxn modelId="{E32C2BA2-83D3-45E6-835B-030FB1998D15}" srcId="{42F7B57B-9990-4468-8E01-82BAA936000E}" destId="{E1361A0E-4618-4444-958A-A9BCA5DD49E9}" srcOrd="3" destOrd="0" parTransId="{0C056D44-5DD4-4A78-96C6-1B297D74DF40}" sibTransId="{02FF5572-3A07-4825-B5B9-D8C07CBA1E11}"/>
    <dgm:cxn modelId="{084EDB89-F627-487A-BFAD-E3D13BD1D9F7}" type="presOf" srcId="{4926B401-2D6C-4DEF-B67D-321F9031B68F}" destId="{801BC1DB-B6BB-4C56-9BF6-AE8B37868173}" srcOrd="0" destOrd="0" presId="urn:microsoft.com/office/officeart/2005/8/layout/hProcess9"/>
    <dgm:cxn modelId="{938825E3-52EB-4790-86F8-DE406541EC67}" type="presOf" srcId="{EB2E3625-4560-4D85-84C5-D5FEBEF6FE2A}" destId="{C1401F0E-BB31-4462-9970-33ECF6F6FBCD}" srcOrd="0" destOrd="0" presId="urn:microsoft.com/office/officeart/2005/8/layout/hProcess9"/>
    <dgm:cxn modelId="{2EABC624-B617-4293-8960-C868D27C89C2}" srcId="{42F7B57B-9990-4468-8E01-82BAA936000E}" destId="{7DDAF6A4-3C64-4F5F-9625-AF92E700D5D2}" srcOrd="5" destOrd="0" parTransId="{CE30757A-F379-4F22-86D2-8DA89E344FDC}" sibTransId="{0F69AF69-9F90-4158-AB2F-7875ADDE751E}"/>
    <dgm:cxn modelId="{9DC35E16-50C8-4383-B9D9-B13D799619E4}" type="presParOf" srcId="{E702B0C6-6F73-4A9E-A8CD-54C76BAD3D08}" destId="{9F5D57DF-FB33-4DDC-B090-FF5471086B1E}" srcOrd="0" destOrd="0" presId="urn:microsoft.com/office/officeart/2005/8/layout/hProcess9"/>
    <dgm:cxn modelId="{59340671-2049-4089-BE32-A62066EEAF3A}" type="presParOf" srcId="{E702B0C6-6F73-4A9E-A8CD-54C76BAD3D08}" destId="{9A6F9F06-7D58-4353-B1EA-958629311135}" srcOrd="1" destOrd="0" presId="urn:microsoft.com/office/officeart/2005/8/layout/hProcess9"/>
    <dgm:cxn modelId="{1F77A51C-B8D0-47E5-BB0E-AA483D3D2544}" type="presParOf" srcId="{9A6F9F06-7D58-4353-B1EA-958629311135}" destId="{26B6F4F9-F1F3-444D-9186-8E32399F7283}" srcOrd="0" destOrd="0" presId="urn:microsoft.com/office/officeart/2005/8/layout/hProcess9"/>
    <dgm:cxn modelId="{E0D82CBA-257F-4F59-AE1C-A48AAB30D83D}" type="presParOf" srcId="{9A6F9F06-7D58-4353-B1EA-958629311135}" destId="{380435E2-9180-43A1-8F9C-3EDFE5DE4407}" srcOrd="1" destOrd="0" presId="urn:microsoft.com/office/officeart/2005/8/layout/hProcess9"/>
    <dgm:cxn modelId="{A2A609FB-1A43-4330-B9D0-A2DB16179EC5}" type="presParOf" srcId="{9A6F9F06-7D58-4353-B1EA-958629311135}" destId="{C1401F0E-BB31-4462-9970-33ECF6F6FBCD}" srcOrd="2" destOrd="0" presId="urn:microsoft.com/office/officeart/2005/8/layout/hProcess9"/>
    <dgm:cxn modelId="{B9A888C0-C5DA-4174-984C-9649EEBAE5B8}" type="presParOf" srcId="{9A6F9F06-7D58-4353-B1EA-958629311135}" destId="{2156A582-2343-424E-BC4D-EF46C488B4C0}" srcOrd="3" destOrd="0" presId="urn:microsoft.com/office/officeart/2005/8/layout/hProcess9"/>
    <dgm:cxn modelId="{A86D8007-830E-41ED-BE42-0A9F8276E8B6}" type="presParOf" srcId="{9A6F9F06-7D58-4353-B1EA-958629311135}" destId="{801BC1DB-B6BB-4C56-9BF6-AE8B37868173}" srcOrd="4" destOrd="0" presId="urn:microsoft.com/office/officeart/2005/8/layout/hProcess9"/>
    <dgm:cxn modelId="{4AA49287-F37B-4B27-A0DC-F906CBFBE956}" type="presParOf" srcId="{9A6F9F06-7D58-4353-B1EA-958629311135}" destId="{9A2E420A-6BE3-460B-98CA-DE9339F6E39A}" srcOrd="5" destOrd="0" presId="urn:microsoft.com/office/officeart/2005/8/layout/hProcess9"/>
    <dgm:cxn modelId="{1060651D-31E3-4FC1-AD39-1EF78A4EA2B3}" type="presParOf" srcId="{9A6F9F06-7D58-4353-B1EA-958629311135}" destId="{1184B380-7F74-4A8F-A4DC-F053F8351654}" srcOrd="6" destOrd="0" presId="urn:microsoft.com/office/officeart/2005/8/layout/hProcess9"/>
    <dgm:cxn modelId="{4B5BC664-D4C1-46AB-AE1B-4868DBBF2AF6}" type="presParOf" srcId="{9A6F9F06-7D58-4353-B1EA-958629311135}" destId="{434ADE52-4A95-4D36-8272-1BA4AB18AEE1}" srcOrd="7" destOrd="0" presId="urn:microsoft.com/office/officeart/2005/8/layout/hProcess9"/>
    <dgm:cxn modelId="{447ABECF-63B5-410B-9529-383CF730B1D0}" type="presParOf" srcId="{9A6F9F06-7D58-4353-B1EA-958629311135}" destId="{07AA64AB-A2B8-4261-B96B-2183BE93FF74}" srcOrd="8" destOrd="0" presId="urn:microsoft.com/office/officeart/2005/8/layout/hProcess9"/>
    <dgm:cxn modelId="{61FCD883-930A-464F-9D37-04FAB5A93D02}" type="presParOf" srcId="{9A6F9F06-7D58-4353-B1EA-958629311135}" destId="{7083DA3B-827F-45BA-8F18-45B927166861}" srcOrd="9" destOrd="0" presId="urn:microsoft.com/office/officeart/2005/8/layout/hProcess9"/>
    <dgm:cxn modelId="{9E8059A0-D8E4-44CD-91F4-F08DD0F1BEE9}" type="presParOf" srcId="{9A6F9F06-7D58-4353-B1EA-958629311135}" destId="{86EEB013-5160-421E-A19A-8AE7F29534C7}"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E1AA5D-9C4E-4FE0-B5F8-76E1CCC044ED}" type="doc">
      <dgm:prSet loTypeId="urn:microsoft.com/office/officeart/2005/8/layout/hierarchy4" loCatId="list" qsTypeId="urn:microsoft.com/office/officeart/2005/8/quickstyle/3d2" qsCatId="3D" csTypeId="urn:microsoft.com/office/officeart/2005/8/colors/colorful1#8" csCatId="colorful" phldr="1"/>
      <dgm:spPr/>
      <dgm:t>
        <a:bodyPr/>
        <a:lstStyle/>
        <a:p>
          <a:endParaRPr lang="es-AR"/>
        </a:p>
      </dgm:t>
    </dgm:pt>
    <dgm:pt modelId="{677EC757-05AF-4721-99CE-2CF44173683D}">
      <dgm:prSet phldrT="[Texto]"/>
      <dgm:spPr/>
      <dgm:t>
        <a:bodyPr/>
        <a:lstStyle/>
        <a:p>
          <a:r>
            <a:rPr lang="es-AR" dirty="0"/>
            <a:t>Competencia:</a:t>
          </a:r>
        </a:p>
      </dgm:t>
    </dgm:pt>
    <dgm:pt modelId="{CF3C38E0-2D82-4EA2-9223-6546E86B5FC9}" type="parTrans" cxnId="{34E1A471-1606-41A2-A4ED-2FB6C1E8AE3D}">
      <dgm:prSet/>
      <dgm:spPr/>
      <dgm:t>
        <a:bodyPr/>
        <a:lstStyle/>
        <a:p>
          <a:endParaRPr lang="es-AR"/>
        </a:p>
      </dgm:t>
    </dgm:pt>
    <dgm:pt modelId="{D709B88F-297C-468D-A955-81FED2A383F2}" type="sibTrans" cxnId="{34E1A471-1606-41A2-A4ED-2FB6C1E8AE3D}">
      <dgm:prSet/>
      <dgm:spPr/>
      <dgm:t>
        <a:bodyPr/>
        <a:lstStyle/>
        <a:p>
          <a:endParaRPr lang="es-AR"/>
        </a:p>
      </dgm:t>
    </dgm:pt>
    <dgm:pt modelId="{C9315B8E-4FF8-4F80-928D-0F71DC5E94A3}">
      <dgm:prSet phldrT="[Texto]" custT="1"/>
      <dgm:spPr/>
      <dgm:t>
        <a:bodyPr/>
        <a:lstStyle/>
        <a:p>
          <a:pPr algn="ctr"/>
          <a:r>
            <a:rPr lang="es-AR" sz="1800" b="1" dirty="0"/>
            <a:t>capacidad de interrelacionar y movilizar un conjunto de conocimientos, habilidades, actitudes y valores para responder satisfactoriamente a una demanda:</a:t>
          </a:r>
        </a:p>
      </dgm:t>
    </dgm:pt>
    <dgm:pt modelId="{839465C6-493B-423E-94C6-36AD30AC13C2}" type="parTrans" cxnId="{2403FE91-AC81-451C-802D-4AFB316B78E8}">
      <dgm:prSet/>
      <dgm:spPr/>
      <dgm:t>
        <a:bodyPr/>
        <a:lstStyle/>
        <a:p>
          <a:endParaRPr lang="es-AR"/>
        </a:p>
      </dgm:t>
    </dgm:pt>
    <dgm:pt modelId="{DBDF136B-ADD5-43C8-B79F-3A2BA4A40BCA}" type="sibTrans" cxnId="{2403FE91-AC81-451C-802D-4AFB316B78E8}">
      <dgm:prSet/>
      <dgm:spPr/>
      <dgm:t>
        <a:bodyPr/>
        <a:lstStyle/>
        <a:p>
          <a:endParaRPr lang="es-AR"/>
        </a:p>
      </dgm:t>
    </dgm:pt>
    <dgm:pt modelId="{C63A264B-BF6D-4AB8-9CAB-A4AEC284F3DD}">
      <dgm:prSet phldrT="[Texto]"/>
      <dgm:spPr/>
      <dgm:t>
        <a:bodyPr/>
        <a:lstStyle/>
        <a:p>
          <a:r>
            <a:rPr lang="es-AR" b="1" i="1" dirty="0" smtClean="0"/>
            <a:t>Implica una relación indisoluble entre acción y reflexión, se necesita comprender el significado de la acción para  lograr un desempeño competente</a:t>
          </a:r>
          <a:endParaRPr lang="es-AR" b="1" i="1" dirty="0"/>
        </a:p>
      </dgm:t>
    </dgm:pt>
    <dgm:pt modelId="{32F54615-6E7E-4C25-B5A6-66E3E61F8612}" type="parTrans" cxnId="{E93CA183-47E1-4D4A-AACA-4FD556A91DAA}">
      <dgm:prSet/>
      <dgm:spPr/>
      <dgm:t>
        <a:bodyPr/>
        <a:lstStyle/>
        <a:p>
          <a:endParaRPr lang="es-AR"/>
        </a:p>
      </dgm:t>
    </dgm:pt>
    <dgm:pt modelId="{56E15B93-810F-4FF7-B647-0BA88B477442}" type="sibTrans" cxnId="{E93CA183-47E1-4D4A-AACA-4FD556A91DAA}">
      <dgm:prSet/>
      <dgm:spPr/>
      <dgm:t>
        <a:bodyPr/>
        <a:lstStyle/>
        <a:p>
          <a:endParaRPr lang="es-AR"/>
        </a:p>
      </dgm:t>
    </dgm:pt>
    <dgm:pt modelId="{CD7BE8BC-EAF6-406C-BA3D-B1EFC0965D77}">
      <dgm:prSet phldrT="[Texto]" custT="1"/>
      <dgm:spPr/>
      <dgm:t>
        <a:bodyPr/>
        <a:lstStyle/>
        <a:p>
          <a:endParaRPr lang="es-AR" sz="1200" b="1" i="1" dirty="0" smtClean="0"/>
        </a:p>
        <a:p>
          <a:r>
            <a:rPr lang="es-AR" sz="1400" b="1" i="1" dirty="0" smtClean="0"/>
            <a:t>Se da en un contexto determinado que es  el que la demanda y la posibilita. A su vez, comprende la capacidad de  interpretar los cambios y operar adaptativamente.</a:t>
          </a:r>
          <a:endParaRPr lang="es-AR" sz="1400" b="1" i="1" dirty="0"/>
        </a:p>
      </dgm:t>
    </dgm:pt>
    <dgm:pt modelId="{62177F79-84BF-47F7-84D7-3072ACBFA76C}" type="parTrans" cxnId="{E6462E42-FD3A-49F3-8AAE-2E133B7BD60B}">
      <dgm:prSet/>
      <dgm:spPr/>
      <dgm:t>
        <a:bodyPr/>
        <a:lstStyle/>
        <a:p>
          <a:endParaRPr lang="es-AR"/>
        </a:p>
      </dgm:t>
    </dgm:pt>
    <dgm:pt modelId="{0B7EE4FD-F059-4FED-8EEF-71EBF51369B0}" type="sibTrans" cxnId="{E6462E42-FD3A-49F3-8AAE-2E133B7BD60B}">
      <dgm:prSet/>
      <dgm:spPr/>
      <dgm:t>
        <a:bodyPr/>
        <a:lstStyle/>
        <a:p>
          <a:endParaRPr lang="es-AR"/>
        </a:p>
      </dgm:t>
    </dgm:pt>
    <dgm:pt modelId="{8D32840B-FE21-4241-A4F2-87E9B1A5F16F}">
      <dgm:prSet custT="1"/>
      <dgm:spPr/>
      <dgm:t>
        <a:bodyPr/>
        <a:lstStyle/>
        <a:p>
          <a:r>
            <a:rPr lang="es-AR" sz="1800" b="1" dirty="0"/>
            <a:t>resolver un problema, enfrentar una situación nueva o imprevista, innovar,  etc.</a:t>
          </a:r>
          <a:endParaRPr lang="es-AR" sz="1800" dirty="0"/>
        </a:p>
      </dgm:t>
    </dgm:pt>
    <dgm:pt modelId="{321ABFEB-770C-4EB4-8E35-0611C3218978}" type="parTrans" cxnId="{B2A93BE7-35B4-4DA6-8CEA-53FA964D68CC}">
      <dgm:prSet/>
      <dgm:spPr/>
      <dgm:t>
        <a:bodyPr/>
        <a:lstStyle/>
        <a:p>
          <a:endParaRPr lang="es-AR"/>
        </a:p>
      </dgm:t>
    </dgm:pt>
    <dgm:pt modelId="{1611E5FE-DB54-487F-99DB-E5B662FB246F}" type="sibTrans" cxnId="{B2A93BE7-35B4-4DA6-8CEA-53FA964D68CC}">
      <dgm:prSet/>
      <dgm:spPr/>
      <dgm:t>
        <a:bodyPr/>
        <a:lstStyle/>
        <a:p>
          <a:endParaRPr lang="es-AR"/>
        </a:p>
      </dgm:t>
    </dgm:pt>
    <dgm:pt modelId="{7DDFB8CB-C225-44DA-BF44-071C9EAD036E}">
      <dgm:prSet custT="1"/>
      <dgm:spPr/>
      <dgm:t>
        <a:bodyPr/>
        <a:lstStyle/>
        <a:p>
          <a:r>
            <a:rPr lang="es-AR" sz="1800" b="1" dirty="0"/>
            <a:t>de acuerdo a criterios </a:t>
          </a:r>
          <a:r>
            <a:rPr lang="es-AR" sz="1800" b="1" dirty="0" smtClean="0"/>
            <a:t>preestablecidos.</a:t>
          </a:r>
          <a:endParaRPr lang="es-AR" sz="1800" dirty="0"/>
        </a:p>
      </dgm:t>
    </dgm:pt>
    <dgm:pt modelId="{EE4F87E7-7470-4DA4-8010-7E380D0E573C}" type="parTrans" cxnId="{1E1A4E70-73D6-48DC-B853-0680BC39E44B}">
      <dgm:prSet/>
      <dgm:spPr/>
      <dgm:t>
        <a:bodyPr/>
        <a:lstStyle/>
        <a:p>
          <a:endParaRPr lang="es-AR"/>
        </a:p>
      </dgm:t>
    </dgm:pt>
    <dgm:pt modelId="{3745716B-E656-4A15-B612-6EE43BCFC66A}" type="sibTrans" cxnId="{1E1A4E70-73D6-48DC-B853-0680BC39E44B}">
      <dgm:prSet/>
      <dgm:spPr/>
      <dgm:t>
        <a:bodyPr/>
        <a:lstStyle/>
        <a:p>
          <a:endParaRPr lang="es-AR"/>
        </a:p>
      </dgm:t>
    </dgm:pt>
    <dgm:pt modelId="{D8D97A83-EF7E-41BB-AA2B-B0703328F314}" type="pres">
      <dgm:prSet presAssocID="{7BE1AA5D-9C4E-4FE0-B5F8-76E1CCC044ED}" presName="Name0" presStyleCnt="0">
        <dgm:presLayoutVars>
          <dgm:chPref val="1"/>
          <dgm:dir/>
          <dgm:animOne val="branch"/>
          <dgm:animLvl val="lvl"/>
          <dgm:resizeHandles/>
        </dgm:presLayoutVars>
      </dgm:prSet>
      <dgm:spPr/>
      <dgm:t>
        <a:bodyPr/>
        <a:lstStyle/>
        <a:p>
          <a:endParaRPr lang="es-AR"/>
        </a:p>
      </dgm:t>
    </dgm:pt>
    <dgm:pt modelId="{4A6155E0-4600-4037-AE7B-A8E7F59B513A}" type="pres">
      <dgm:prSet presAssocID="{677EC757-05AF-4721-99CE-2CF44173683D}" presName="vertOne" presStyleCnt="0"/>
      <dgm:spPr/>
      <dgm:t>
        <a:bodyPr/>
        <a:lstStyle/>
        <a:p>
          <a:endParaRPr lang="es-AR"/>
        </a:p>
      </dgm:t>
    </dgm:pt>
    <dgm:pt modelId="{B2CF5ADD-2D8A-41CD-BF8E-8CF4EEF6E0D1}" type="pres">
      <dgm:prSet presAssocID="{677EC757-05AF-4721-99CE-2CF44173683D}" presName="txOne" presStyleLbl="node0" presStyleIdx="0" presStyleCnt="1" custScaleY="49941">
        <dgm:presLayoutVars>
          <dgm:chPref val="3"/>
        </dgm:presLayoutVars>
      </dgm:prSet>
      <dgm:spPr/>
      <dgm:t>
        <a:bodyPr/>
        <a:lstStyle/>
        <a:p>
          <a:endParaRPr lang="es-AR"/>
        </a:p>
      </dgm:t>
    </dgm:pt>
    <dgm:pt modelId="{5D392EF7-7A65-4C08-9B8C-6A6CD348E1AA}" type="pres">
      <dgm:prSet presAssocID="{677EC757-05AF-4721-99CE-2CF44173683D}" presName="parTransOne" presStyleCnt="0"/>
      <dgm:spPr/>
      <dgm:t>
        <a:bodyPr/>
        <a:lstStyle/>
        <a:p>
          <a:endParaRPr lang="es-AR"/>
        </a:p>
      </dgm:t>
    </dgm:pt>
    <dgm:pt modelId="{DF93FD4F-BC62-43E2-9E90-C4BCBF804286}" type="pres">
      <dgm:prSet presAssocID="{677EC757-05AF-4721-99CE-2CF44173683D}" presName="horzOne" presStyleCnt="0"/>
      <dgm:spPr/>
      <dgm:t>
        <a:bodyPr/>
        <a:lstStyle/>
        <a:p>
          <a:endParaRPr lang="es-AR"/>
        </a:p>
      </dgm:t>
    </dgm:pt>
    <dgm:pt modelId="{6F4A52E4-EACD-4C92-B670-0D1C75D0F080}" type="pres">
      <dgm:prSet presAssocID="{C9315B8E-4FF8-4F80-928D-0F71DC5E94A3}" presName="vertTwo" presStyleCnt="0"/>
      <dgm:spPr/>
      <dgm:t>
        <a:bodyPr/>
        <a:lstStyle/>
        <a:p>
          <a:endParaRPr lang="es-AR"/>
        </a:p>
      </dgm:t>
    </dgm:pt>
    <dgm:pt modelId="{73FBA9D5-F64A-40C7-AB13-8B714CDA3C18}" type="pres">
      <dgm:prSet presAssocID="{C9315B8E-4FF8-4F80-928D-0F71DC5E94A3}" presName="txTwo" presStyleLbl="node2" presStyleIdx="0" presStyleCnt="2" custLinFactNeighborX="-185" custLinFactNeighborY="4247">
        <dgm:presLayoutVars>
          <dgm:chPref val="3"/>
        </dgm:presLayoutVars>
      </dgm:prSet>
      <dgm:spPr/>
      <dgm:t>
        <a:bodyPr/>
        <a:lstStyle/>
        <a:p>
          <a:endParaRPr lang="es-AR"/>
        </a:p>
      </dgm:t>
    </dgm:pt>
    <dgm:pt modelId="{F79D52FC-7FC8-4366-99D0-8D32AFD1F614}" type="pres">
      <dgm:prSet presAssocID="{C9315B8E-4FF8-4F80-928D-0F71DC5E94A3}" presName="parTransTwo" presStyleCnt="0"/>
      <dgm:spPr/>
      <dgm:t>
        <a:bodyPr/>
        <a:lstStyle/>
        <a:p>
          <a:endParaRPr lang="es-AR"/>
        </a:p>
      </dgm:t>
    </dgm:pt>
    <dgm:pt modelId="{E81553AA-C79F-4EB7-98CD-20FE28F9E2C9}" type="pres">
      <dgm:prSet presAssocID="{C9315B8E-4FF8-4F80-928D-0F71DC5E94A3}" presName="horzTwo" presStyleCnt="0"/>
      <dgm:spPr/>
      <dgm:t>
        <a:bodyPr/>
        <a:lstStyle/>
        <a:p>
          <a:endParaRPr lang="es-AR"/>
        </a:p>
      </dgm:t>
    </dgm:pt>
    <dgm:pt modelId="{B8AEE003-D2AB-41B8-AEC2-C08E0D3E560F}" type="pres">
      <dgm:prSet presAssocID="{8D32840B-FE21-4241-A4F2-87E9B1A5F16F}" presName="vertThree" presStyleCnt="0"/>
      <dgm:spPr/>
      <dgm:t>
        <a:bodyPr/>
        <a:lstStyle/>
        <a:p>
          <a:endParaRPr lang="es-AR"/>
        </a:p>
      </dgm:t>
    </dgm:pt>
    <dgm:pt modelId="{DC809E00-D567-49AF-AC29-EB8598895151}" type="pres">
      <dgm:prSet presAssocID="{8D32840B-FE21-4241-A4F2-87E9B1A5F16F}" presName="txThree" presStyleLbl="node3" presStyleIdx="0" presStyleCnt="3">
        <dgm:presLayoutVars>
          <dgm:chPref val="3"/>
        </dgm:presLayoutVars>
      </dgm:prSet>
      <dgm:spPr/>
      <dgm:t>
        <a:bodyPr/>
        <a:lstStyle/>
        <a:p>
          <a:endParaRPr lang="es-AR"/>
        </a:p>
      </dgm:t>
    </dgm:pt>
    <dgm:pt modelId="{C3F34C53-3DF7-4931-8806-D0D526CF4DF3}" type="pres">
      <dgm:prSet presAssocID="{8D32840B-FE21-4241-A4F2-87E9B1A5F16F}" presName="horzThree" presStyleCnt="0"/>
      <dgm:spPr/>
      <dgm:t>
        <a:bodyPr/>
        <a:lstStyle/>
        <a:p>
          <a:endParaRPr lang="es-AR"/>
        </a:p>
      </dgm:t>
    </dgm:pt>
    <dgm:pt modelId="{B9D846AB-8DE5-4C98-9D5B-8437522F9737}" type="pres">
      <dgm:prSet presAssocID="{1611E5FE-DB54-487F-99DB-E5B662FB246F}" presName="sibSpaceThree" presStyleCnt="0"/>
      <dgm:spPr/>
      <dgm:t>
        <a:bodyPr/>
        <a:lstStyle/>
        <a:p>
          <a:endParaRPr lang="es-AR"/>
        </a:p>
      </dgm:t>
    </dgm:pt>
    <dgm:pt modelId="{5E173448-CAFD-458E-902F-DC573DDF553F}" type="pres">
      <dgm:prSet presAssocID="{7DDFB8CB-C225-44DA-BF44-071C9EAD036E}" presName="vertThree" presStyleCnt="0"/>
      <dgm:spPr/>
      <dgm:t>
        <a:bodyPr/>
        <a:lstStyle/>
        <a:p>
          <a:endParaRPr lang="es-AR"/>
        </a:p>
      </dgm:t>
    </dgm:pt>
    <dgm:pt modelId="{264FF4DB-268A-405A-A5AB-C54E2C423597}" type="pres">
      <dgm:prSet presAssocID="{7DDFB8CB-C225-44DA-BF44-071C9EAD036E}" presName="txThree" presStyleLbl="node3" presStyleIdx="1" presStyleCnt="3">
        <dgm:presLayoutVars>
          <dgm:chPref val="3"/>
        </dgm:presLayoutVars>
      </dgm:prSet>
      <dgm:spPr/>
      <dgm:t>
        <a:bodyPr/>
        <a:lstStyle/>
        <a:p>
          <a:endParaRPr lang="es-AR"/>
        </a:p>
      </dgm:t>
    </dgm:pt>
    <dgm:pt modelId="{090F3D24-648F-4AC7-BDFA-E50EB7B0914F}" type="pres">
      <dgm:prSet presAssocID="{7DDFB8CB-C225-44DA-BF44-071C9EAD036E}" presName="horzThree" presStyleCnt="0"/>
      <dgm:spPr/>
      <dgm:t>
        <a:bodyPr/>
        <a:lstStyle/>
        <a:p>
          <a:endParaRPr lang="es-AR"/>
        </a:p>
      </dgm:t>
    </dgm:pt>
    <dgm:pt modelId="{52A14EB6-0E39-4E6B-ADDC-63CF6CB0A842}" type="pres">
      <dgm:prSet presAssocID="{DBDF136B-ADD5-43C8-B79F-3A2BA4A40BCA}" presName="sibSpaceTwo" presStyleCnt="0"/>
      <dgm:spPr/>
      <dgm:t>
        <a:bodyPr/>
        <a:lstStyle/>
        <a:p>
          <a:endParaRPr lang="es-AR"/>
        </a:p>
      </dgm:t>
    </dgm:pt>
    <dgm:pt modelId="{C42E5FC3-0B31-4B1B-B896-B426F0CDA696}" type="pres">
      <dgm:prSet presAssocID="{C63A264B-BF6D-4AB8-9CAB-A4AEC284F3DD}" presName="vertTwo" presStyleCnt="0"/>
      <dgm:spPr/>
      <dgm:t>
        <a:bodyPr/>
        <a:lstStyle/>
        <a:p>
          <a:endParaRPr lang="es-AR"/>
        </a:p>
      </dgm:t>
    </dgm:pt>
    <dgm:pt modelId="{13FA853B-6945-450D-A0B3-27E85DF13A60}" type="pres">
      <dgm:prSet presAssocID="{C63A264B-BF6D-4AB8-9CAB-A4AEC284F3DD}" presName="txTwo" presStyleLbl="node2" presStyleIdx="1" presStyleCnt="2">
        <dgm:presLayoutVars>
          <dgm:chPref val="3"/>
        </dgm:presLayoutVars>
      </dgm:prSet>
      <dgm:spPr/>
      <dgm:t>
        <a:bodyPr/>
        <a:lstStyle/>
        <a:p>
          <a:endParaRPr lang="es-AR"/>
        </a:p>
      </dgm:t>
    </dgm:pt>
    <dgm:pt modelId="{344B1D7A-D525-4F8E-94A4-ED303E3550E5}" type="pres">
      <dgm:prSet presAssocID="{C63A264B-BF6D-4AB8-9CAB-A4AEC284F3DD}" presName="parTransTwo" presStyleCnt="0"/>
      <dgm:spPr/>
      <dgm:t>
        <a:bodyPr/>
        <a:lstStyle/>
        <a:p>
          <a:endParaRPr lang="es-AR"/>
        </a:p>
      </dgm:t>
    </dgm:pt>
    <dgm:pt modelId="{FCDD6737-684E-4065-8AFA-918CA1F19637}" type="pres">
      <dgm:prSet presAssocID="{C63A264B-BF6D-4AB8-9CAB-A4AEC284F3DD}" presName="horzTwo" presStyleCnt="0"/>
      <dgm:spPr/>
      <dgm:t>
        <a:bodyPr/>
        <a:lstStyle/>
        <a:p>
          <a:endParaRPr lang="es-AR"/>
        </a:p>
      </dgm:t>
    </dgm:pt>
    <dgm:pt modelId="{397E627F-E263-4EB7-968C-708870043CD5}" type="pres">
      <dgm:prSet presAssocID="{CD7BE8BC-EAF6-406C-BA3D-B1EFC0965D77}" presName="vertThree" presStyleCnt="0"/>
      <dgm:spPr/>
      <dgm:t>
        <a:bodyPr/>
        <a:lstStyle/>
        <a:p>
          <a:endParaRPr lang="es-AR"/>
        </a:p>
      </dgm:t>
    </dgm:pt>
    <dgm:pt modelId="{2B6C5517-2EAD-4306-BFF1-49AC6BE54A43}" type="pres">
      <dgm:prSet presAssocID="{CD7BE8BC-EAF6-406C-BA3D-B1EFC0965D77}" presName="txThree" presStyleLbl="node3" presStyleIdx="2" presStyleCnt="3" custScaleX="110814">
        <dgm:presLayoutVars>
          <dgm:chPref val="3"/>
        </dgm:presLayoutVars>
      </dgm:prSet>
      <dgm:spPr/>
      <dgm:t>
        <a:bodyPr/>
        <a:lstStyle/>
        <a:p>
          <a:endParaRPr lang="es-AR"/>
        </a:p>
      </dgm:t>
    </dgm:pt>
    <dgm:pt modelId="{457BB181-A884-4587-97CC-FB68CA2417CB}" type="pres">
      <dgm:prSet presAssocID="{CD7BE8BC-EAF6-406C-BA3D-B1EFC0965D77}" presName="horzThree" presStyleCnt="0"/>
      <dgm:spPr/>
      <dgm:t>
        <a:bodyPr/>
        <a:lstStyle/>
        <a:p>
          <a:endParaRPr lang="es-AR"/>
        </a:p>
      </dgm:t>
    </dgm:pt>
  </dgm:ptLst>
  <dgm:cxnLst>
    <dgm:cxn modelId="{E6462E42-FD3A-49F3-8AAE-2E133B7BD60B}" srcId="{C63A264B-BF6D-4AB8-9CAB-A4AEC284F3DD}" destId="{CD7BE8BC-EAF6-406C-BA3D-B1EFC0965D77}" srcOrd="0" destOrd="0" parTransId="{62177F79-84BF-47F7-84D7-3072ACBFA76C}" sibTransId="{0B7EE4FD-F059-4FED-8EEF-71EBF51369B0}"/>
    <dgm:cxn modelId="{2403FE91-AC81-451C-802D-4AFB316B78E8}" srcId="{677EC757-05AF-4721-99CE-2CF44173683D}" destId="{C9315B8E-4FF8-4F80-928D-0F71DC5E94A3}" srcOrd="0" destOrd="0" parTransId="{839465C6-493B-423E-94C6-36AD30AC13C2}" sibTransId="{DBDF136B-ADD5-43C8-B79F-3A2BA4A40BCA}"/>
    <dgm:cxn modelId="{B2A93BE7-35B4-4DA6-8CEA-53FA964D68CC}" srcId="{C9315B8E-4FF8-4F80-928D-0F71DC5E94A3}" destId="{8D32840B-FE21-4241-A4F2-87E9B1A5F16F}" srcOrd="0" destOrd="0" parTransId="{321ABFEB-770C-4EB4-8E35-0611C3218978}" sibTransId="{1611E5FE-DB54-487F-99DB-E5B662FB246F}"/>
    <dgm:cxn modelId="{34E1A471-1606-41A2-A4ED-2FB6C1E8AE3D}" srcId="{7BE1AA5D-9C4E-4FE0-B5F8-76E1CCC044ED}" destId="{677EC757-05AF-4721-99CE-2CF44173683D}" srcOrd="0" destOrd="0" parTransId="{CF3C38E0-2D82-4EA2-9223-6546E86B5FC9}" sibTransId="{D709B88F-297C-468D-A955-81FED2A383F2}"/>
    <dgm:cxn modelId="{49D4A758-47E3-4FA2-AC44-49A20E3EBEB1}" type="presOf" srcId="{7BE1AA5D-9C4E-4FE0-B5F8-76E1CCC044ED}" destId="{D8D97A83-EF7E-41BB-AA2B-B0703328F314}" srcOrd="0" destOrd="0" presId="urn:microsoft.com/office/officeart/2005/8/layout/hierarchy4"/>
    <dgm:cxn modelId="{9F8F08B3-2F8F-42E2-9DFC-26DEADDFAD09}" type="presOf" srcId="{C9315B8E-4FF8-4F80-928D-0F71DC5E94A3}" destId="{73FBA9D5-F64A-40C7-AB13-8B714CDA3C18}" srcOrd="0" destOrd="0" presId="urn:microsoft.com/office/officeart/2005/8/layout/hierarchy4"/>
    <dgm:cxn modelId="{E93CA183-47E1-4D4A-AACA-4FD556A91DAA}" srcId="{677EC757-05AF-4721-99CE-2CF44173683D}" destId="{C63A264B-BF6D-4AB8-9CAB-A4AEC284F3DD}" srcOrd="1" destOrd="0" parTransId="{32F54615-6E7E-4C25-B5A6-66E3E61F8612}" sibTransId="{56E15B93-810F-4FF7-B647-0BA88B477442}"/>
    <dgm:cxn modelId="{1E1A4E70-73D6-48DC-B853-0680BC39E44B}" srcId="{C9315B8E-4FF8-4F80-928D-0F71DC5E94A3}" destId="{7DDFB8CB-C225-44DA-BF44-071C9EAD036E}" srcOrd="1" destOrd="0" parTransId="{EE4F87E7-7470-4DA4-8010-7E380D0E573C}" sibTransId="{3745716B-E656-4A15-B612-6EE43BCFC66A}"/>
    <dgm:cxn modelId="{B3687C8B-A886-4ACD-A1B6-2684BF40DFE7}" type="presOf" srcId="{677EC757-05AF-4721-99CE-2CF44173683D}" destId="{B2CF5ADD-2D8A-41CD-BF8E-8CF4EEF6E0D1}" srcOrd="0" destOrd="0" presId="urn:microsoft.com/office/officeart/2005/8/layout/hierarchy4"/>
    <dgm:cxn modelId="{00354430-A860-4AF1-9EE8-954C8B47CABD}" type="presOf" srcId="{CD7BE8BC-EAF6-406C-BA3D-B1EFC0965D77}" destId="{2B6C5517-2EAD-4306-BFF1-49AC6BE54A43}" srcOrd="0" destOrd="0" presId="urn:microsoft.com/office/officeart/2005/8/layout/hierarchy4"/>
    <dgm:cxn modelId="{A73937B6-397E-425C-8D33-10E19A003EB8}" type="presOf" srcId="{C63A264B-BF6D-4AB8-9CAB-A4AEC284F3DD}" destId="{13FA853B-6945-450D-A0B3-27E85DF13A60}" srcOrd="0" destOrd="0" presId="urn:microsoft.com/office/officeart/2005/8/layout/hierarchy4"/>
    <dgm:cxn modelId="{7AF29D3D-28B4-4A2D-BDCF-89FEBE98FEBC}" type="presOf" srcId="{8D32840B-FE21-4241-A4F2-87E9B1A5F16F}" destId="{DC809E00-D567-49AF-AC29-EB8598895151}" srcOrd="0" destOrd="0" presId="urn:microsoft.com/office/officeart/2005/8/layout/hierarchy4"/>
    <dgm:cxn modelId="{405A7DE4-1F12-4BE3-83C7-D6DBF35A50CB}" type="presOf" srcId="{7DDFB8CB-C225-44DA-BF44-071C9EAD036E}" destId="{264FF4DB-268A-405A-A5AB-C54E2C423597}" srcOrd="0" destOrd="0" presId="urn:microsoft.com/office/officeart/2005/8/layout/hierarchy4"/>
    <dgm:cxn modelId="{2F9ED09C-A3E0-4BD2-9017-47A02BA1F805}" type="presParOf" srcId="{D8D97A83-EF7E-41BB-AA2B-B0703328F314}" destId="{4A6155E0-4600-4037-AE7B-A8E7F59B513A}" srcOrd="0" destOrd="0" presId="urn:microsoft.com/office/officeart/2005/8/layout/hierarchy4"/>
    <dgm:cxn modelId="{C271EC07-F6D6-451E-B89F-F0705675E8AA}" type="presParOf" srcId="{4A6155E0-4600-4037-AE7B-A8E7F59B513A}" destId="{B2CF5ADD-2D8A-41CD-BF8E-8CF4EEF6E0D1}" srcOrd="0" destOrd="0" presId="urn:microsoft.com/office/officeart/2005/8/layout/hierarchy4"/>
    <dgm:cxn modelId="{5744CED0-A34D-4AA8-818A-C93AEB686E85}" type="presParOf" srcId="{4A6155E0-4600-4037-AE7B-A8E7F59B513A}" destId="{5D392EF7-7A65-4C08-9B8C-6A6CD348E1AA}" srcOrd="1" destOrd="0" presId="urn:microsoft.com/office/officeart/2005/8/layout/hierarchy4"/>
    <dgm:cxn modelId="{7C586EC2-55A5-4E4B-9516-139AD91E1AF8}" type="presParOf" srcId="{4A6155E0-4600-4037-AE7B-A8E7F59B513A}" destId="{DF93FD4F-BC62-43E2-9E90-C4BCBF804286}" srcOrd="2" destOrd="0" presId="urn:microsoft.com/office/officeart/2005/8/layout/hierarchy4"/>
    <dgm:cxn modelId="{C7843D31-8649-4A24-BBD4-4E1B51C9410A}" type="presParOf" srcId="{DF93FD4F-BC62-43E2-9E90-C4BCBF804286}" destId="{6F4A52E4-EACD-4C92-B670-0D1C75D0F080}" srcOrd="0" destOrd="0" presId="urn:microsoft.com/office/officeart/2005/8/layout/hierarchy4"/>
    <dgm:cxn modelId="{E2BE46C6-3DCD-4A21-8F11-1ED576DEDCB6}" type="presParOf" srcId="{6F4A52E4-EACD-4C92-B670-0D1C75D0F080}" destId="{73FBA9D5-F64A-40C7-AB13-8B714CDA3C18}" srcOrd="0" destOrd="0" presId="urn:microsoft.com/office/officeart/2005/8/layout/hierarchy4"/>
    <dgm:cxn modelId="{C9D40805-D990-413E-85CC-11FF61253FE0}" type="presParOf" srcId="{6F4A52E4-EACD-4C92-B670-0D1C75D0F080}" destId="{F79D52FC-7FC8-4366-99D0-8D32AFD1F614}" srcOrd="1" destOrd="0" presId="urn:microsoft.com/office/officeart/2005/8/layout/hierarchy4"/>
    <dgm:cxn modelId="{17865956-2AE5-48E0-B49F-56ADFF40B97E}" type="presParOf" srcId="{6F4A52E4-EACD-4C92-B670-0D1C75D0F080}" destId="{E81553AA-C79F-4EB7-98CD-20FE28F9E2C9}" srcOrd="2" destOrd="0" presId="urn:microsoft.com/office/officeart/2005/8/layout/hierarchy4"/>
    <dgm:cxn modelId="{E78ED8CA-C8A3-4ED5-A360-4946B3D6371A}" type="presParOf" srcId="{E81553AA-C79F-4EB7-98CD-20FE28F9E2C9}" destId="{B8AEE003-D2AB-41B8-AEC2-C08E0D3E560F}" srcOrd="0" destOrd="0" presId="urn:microsoft.com/office/officeart/2005/8/layout/hierarchy4"/>
    <dgm:cxn modelId="{FFAA24C1-CC90-478A-BA52-213BDF690CD4}" type="presParOf" srcId="{B8AEE003-D2AB-41B8-AEC2-C08E0D3E560F}" destId="{DC809E00-D567-49AF-AC29-EB8598895151}" srcOrd="0" destOrd="0" presId="urn:microsoft.com/office/officeart/2005/8/layout/hierarchy4"/>
    <dgm:cxn modelId="{A93D872C-0325-4FD5-B975-F34D5429060E}" type="presParOf" srcId="{B8AEE003-D2AB-41B8-AEC2-C08E0D3E560F}" destId="{C3F34C53-3DF7-4931-8806-D0D526CF4DF3}" srcOrd="1" destOrd="0" presId="urn:microsoft.com/office/officeart/2005/8/layout/hierarchy4"/>
    <dgm:cxn modelId="{CDD8F58A-76A8-4229-8A5B-26053FA77D6A}" type="presParOf" srcId="{E81553AA-C79F-4EB7-98CD-20FE28F9E2C9}" destId="{B9D846AB-8DE5-4C98-9D5B-8437522F9737}" srcOrd="1" destOrd="0" presId="urn:microsoft.com/office/officeart/2005/8/layout/hierarchy4"/>
    <dgm:cxn modelId="{9A1351F1-45C5-41A6-9507-2B87D4B4BEC9}" type="presParOf" srcId="{E81553AA-C79F-4EB7-98CD-20FE28F9E2C9}" destId="{5E173448-CAFD-458E-902F-DC573DDF553F}" srcOrd="2" destOrd="0" presId="urn:microsoft.com/office/officeart/2005/8/layout/hierarchy4"/>
    <dgm:cxn modelId="{D8D3C467-A1D1-4C69-981E-7390D8C2EDB7}" type="presParOf" srcId="{5E173448-CAFD-458E-902F-DC573DDF553F}" destId="{264FF4DB-268A-405A-A5AB-C54E2C423597}" srcOrd="0" destOrd="0" presId="urn:microsoft.com/office/officeart/2005/8/layout/hierarchy4"/>
    <dgm:cxn modelId="{FCC5F070-E627-4D9A-AAE3-9037F9FBE4EA}" type="presParOf" srcId="{5E173448-CAFD-458E-902F-DC573DDF553F}" destId="{090F3D24-648F-4AC7-BDFA-E50EB7B0914F}" srcOrd="1" destOrd="0" presId="urn:microsoft.com/office/officeart/2005/8/layout/hierarchy4"/>
    <dgm:cxn modelId="{28044F03-E71E-4148-A857-3CC91A0846F7}" type="presParOf" srcId="{DF93FD4F-BC62-43E2-9E90-C4BCBF804286}" destId="{52A14EB6-0E39-4E6B-ADDC-63CF6CB0A842}" srcOrd="1" destOrd="0" presId="urn:microsoft.com/office/officeart/2005/8/layout/hierarchy4"/>
    <dgm:cxn modelId="{74B27AEA-7C54-4F49-AB63-987A1B9EF084}" type="presParOf" srcId="{DF93FD4F-BC62-43E2-9E90-C4BCBF804286}" destId="{C42E5FC3-0B31-4B1B-B896-B426F0CDA696}" srcOrd="2" destOrd="0" presId="urn:microsoft.com/office/officeart/2005/8/layout/hierarchy4"/>
    <dgm:cxn modelId="{E2E9AE0B-2ABB-437C-BD10-CF731F919968}" type="presParOf" srcId="{C42E5FC3-0B31-4B1B-B896-B426F0CDA696}" destId="{13FA853B-6945-450D-A0B3-27E85DF13A60}" srcOrd="0" destOrd="0" presId="urn:microsoft.com/office/officeart/2005/8/layout/hierarchy4"/>
    <dgm:cxn modelId="{A765D2C0-D7BB-4587-918C-508039CDE98C}" type="presParOf" srcId="{C42E5FC3-0B31-4B1B-B896-B426F0CDA696}" destId="{344B1D7A-D525-4F8E-94A4-ED303E3550E5}" srcOrd="1" destOrd="0" presId="urn:microsoft.com/office/officeart/2005/8/layout/hierarchy4"/>
    <dgm:cxn modelId="{3812061E-402F-41DF-93AB-A0CDD4610EAD}" type="presParOf" srcId="{C42E5FC3-0B31-4B1B-B896-B426F0CDA696}" destId="{FCDD6737-684E-4065-8AFA-918CA1F19637}" srcOrd="2" destOrd="0" presId="urn:microsoft.com/office/officeart/2005/8/layout/hierarchy4"/>
    <dgm:cxn modelId="{D6EAC321-8BA3-4E92-84B2-7CB1676E0412}" type="presParOf" srcId="{FCDD6737-684E-4065-8AFA-918CA1F19637}" destId="{397E627F-E263-4EB7-968C-708870043CD5}" srcOrd="0" destOrd="0" presId="urn:microsoft.com/office/officeart/2005/8/layout/hierarchy4"/>
    <dgm:cxn modelId="{918332D4-6475-467E-A6CC-DC79E4089188}" type="presParOf" srcId="{397E627F-E263-4EB7-968C-708870043CD5}" destId="{2B6C5517-2EAD-4306-BFF1-49AC6BE54A43}" srcOrd="0" destOrd="0" presId="urn:microsoft.com/office/officeart/2005/8/layout/hierarchy4"/>
    <dgm:cxn modelId="{147FE9E8-BF23-43E7-AD9E-B4977C7EF1AF}" type="presParOf" srcId="{397E627F-E263-4EB7-968C-708870043CD5}" destId="{457BB181-A884-4587-97CC-FB68CA2417C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3D3199-A56C-4588-97CB-63D9E00FB827}" type="doc">
      <dgm:prSet loTypeId="urn:microsoft.com/office/officeart/2005/8/layout/pyramid2" loCatId="list" qsTypeId="urn:microsoft.com/office/officeart/2005/8/quickstyle/simple1" qsCatId="simple" csTypeId="urn:microsoft.com/office/officeart/2005/8/colors/accent1_2" csCatId="accent1" phldr="1"/>
      <dgm:spPr/>
    </dgm:pt>
    <dgm:pt modelId="{43817D5C-C3D0-46F1-BDD2-1C8F1C547136}">
      <dgm:prSet phldrT="[Texto]"/>
      <dgm:spPr/>
      <dgm:t>
        <a:bodyPr/>
        <a:lstStyle/>
        <a:p>
          <a:r>
            <a:rPr lang="es-MX" b="1" dirty="0" smtClean="0">
              <a:solidFill>
                <a:srgbClr val="FF0000"/>
              </a:solidFill>
              <a:effectLst>
                <a:outerShdw blurRad="38100" dist="38100" dir="2700000" algn="tl">
                  <a:srgbClr val="000000">
                    <a:alpha val="43137"/>
                  </a:srgbClr>
                </a:outerShdw>
              </a:effectLst>
            </a:rPr>
            <a:t>Empleabilidad</a:t>
          </a:r>
          <a:endParaRPr lang="es-AR" b="1" dirty="0">
            <a:solidFill>
              <a:srgbClr val="FF0000"/>
            </a:solidFill>
            <a:effectLst>
              <a:outerShdw blurRad="38100" dist="38100" dir="2700000" algn="tl">
                <a:srgbClr val="000000">
                  <a:alpha val="43137"/>
                </a:srgbClr>
              </a:outerShdw>
            </a:effectLst>
          </a:endParaRPr>
        </a:p>
      </dgm:t>
    </dgm:pt>
    <dgm:pt modelId="{3E5A0B55-8E9E-4CC3-858F-D155DCC43DD3}" type="parTrans" cxnId="{0D22101B-44B0-4552-9CC7-E0D0BD5C8F52}">
      <dgm:prSet/>
      <dgm:spPr/>
      <dgm:t>
        <a:bodyPr/>
        <a:lstStyle/>
        <a:p>
          <a:endParaRPr lang="es-AR"/>
        </a:p>
      </dgm:t>
    </dgm:pt>
    <dgm:pt modelId="{AA8505CF-8FCA-4347-A781-96298938DB7E}" type="sibTrans" cxnId="{0D22101B-44B0-4552-9CC7-E0D0BD5C8F52}">
      <dgm:prSet/>
      <dgm:spPr/>
      <dgm:t>
        <a:bodyPr/>
        <a:lstStyle/>
        <a:p>
          <a:endParaRPr lang="es-AR"/>
        </a:p>
      </dgm:t>
    </dgm:pt>
    <dgm:pt modelId="{CC30A328-20C6-4B4A-8A20-7C147C76224C}">
      <dgm:prSet phldrT="[Texto]" custT="1"/>
      <dgm:spPr/>
      <dgm:t>
        <a:bodyPr/>
        <a:lstStyle/>
        <a:p>
          <a:r>
            <a:rPr lang="es-MX" sz="1600" dirty="0" smtClean="0">
              <a:solidFill>
                <a:schemeClr val="tx1"/>
              </a:solidFill>
            </a:rPr>
            <a:t>Conjunto de competencias y cualificaciones </a:t>
          </a:r>
          <a:r>
            <a:rPr lang="es-MX" sz="1600" b="1" dirty="0" smtClean="0">
              <a:solidFill>
                <a:srgbClr val="FF0000"/>
              </a:solidFill>
            </a:rPr>
            <a:t>transferibles</a:t>
          </a:r>
          <a:r>
            <a:rPr lang="es-MX" sz="1600" dirty="0" smtClean="0">
              <a:solidFill>
                <a:schemeClr val="tx1"/>
              </a:solidFill>
            </a:rPr>
            <a:t> que refuerzan la capacidad de las personas para </a:t>
          </a:r>
          <a:r>
            <a:rPr lang="es-MX" sz="1600" b="1" dirty="0" smtClean="0">
              <a:solidFill>
                <a:srgbClr val="FF0000"/>
              </a:solidFill>
            </a:rPr>
            <a:t>aprovechar las oportunidades </a:t>
          </a:r>
          <a:r>
            <a:rPr lang="es-MX" sz="1600" dirty="0" smtClean="0">
              <a:solidFill>
                <a:schemeClr val="tx1"/>
              </a:solidFill>
            </a:rPr>
            <a:t>de educación y formación que se les presenten con miras a encontrar y conservar: </a:t>
          </a:r>
          <a:endParaRPr lang="es-AR" sz="1600" dirty="0">
            <a:solidFill>
              <a:schemeClr val="tx1"/>
            </a:solidFill>
          </a:endParaRPr>
        </a:p>
      </dgm:t>
    </dgm:pt>
    <dgm:pt modelId="{0005E5B5-2BEC-478A-9F50-D86398959254}" type="parTrans" cxnId="{DF3F9188-5BD7-4389-92A0-8BFBFA2003BF}">
      <dgm:prSet/>
      <dgm:spPr/>
      <dgm:t>
        <a:bodyPr/>
        <a:lstStyle/>
        <a:p>
          <a:endParaRPr lang="es-AR"/>
        </a:p>
      </dgm:t>
    </dgm:pt>
    <dgm:pt modelId="{CBDFD29D-9836-4E26-929B-3A9877DD522B}" type="sibTrans" cxnId="{DF3F9188-5BD7-4389-92A0-8BFBFA2003BF}">
      <dgm:prSet/>
      <dgm:spPr/>
      <dgm:t>
        <a:bodyPr/>
        <a:lstStyle/>
        <a:p>
          <a:endParaRPr lang="es-AR"/>
        </a:p>
      </dgm:t>
    </dgm:pt>
    <dgm:pt modelId="{E89C7415-549F-44B4-9761-99E865FCF0A6}">
      <dgm:prSet phldrT="[Texto]" custT="1"/>
      <dgm:spPr/>
      <dgm:t>
        <a:bodyPr/>
        <a:lstStyle/>
        <a:p>
          <a:r>
            <a:rPr lang="es-MX" sz="1600" dirty="0" smtClean="0"/>
            <a:t>un trabajo decente, progresar en la empresa, cambiar de empleo, adaptarse a la  evolución de las tecnologías y las condiciones del mercado de trabajo</a:t>
          </a:r>
          <a:endParaRPr lang="es-AR" sz="1600" dirty="0"/>
        </a:p>
      </dgm:t>
    </dgm:pt>
    <dgm:pt modelId="{96D5719A-DD7E-4191-BF6F-71E3B9D8393D}" type="parTrans" cxnId="{37479F35-8AC5-4622-9508-E57DF587CA30}">
      <dgm:prSet/>
      <dgm:spPr/>
      <dgm:t>
        <a:bodyPr/>
        <a:lstStyle/>
        <a:p>
          <a:endParaRPr lang="es-AR"/>
        </a:p>
      </dgm:t>
    </dgm:pt>
    <dgm:pt modelId="{103A936D-68D0-433E-9C5C-3952C7317FF4}" type="sibTrans" cxnId="{37479F35-8AC5-4622-9508-E57DF587CA30}">
      <dgm:prSet/>
      <dgm:spPr/>
      <dgm:t>
        <a:bodyPr/>
        <a:lstStyle/>
        <a:p>
          <a:endParaRPr lang="es-AR"/>
        </a:p>
      </dgm:t>
    </dgm:pt>
    <dgm:pt modelId="{366ED1A8-DFD3-4651-885C-4E04E510824B}" type="pres">
      <dgm:prSet presAssocID="{FB3D3199-A56C-4588-97CB-63D9E00FB827}" presName="compositeShape" presStyleCnt="0">
        <dgm:presLayoutVars>
          <dgm:dir/>
          <dgm:resizeHandles/>
        </dgm:presLayoutVars>
      </dgm:prSet>
      <dgm:spPr/>
    </dgm:pt>
    <dgm:pt modelId="{5EA7B89B-E5C0-4930-939B-54A8323EDA42}" type="pres">
      <dgm:prSet presAssocID="{FB3D3199-A56C-4588-97CB-63D9E00FB827}" presName="pyramid" presStyleLbl="node1" presStyleIdx="0" presStyleCnt="1"/>
      <dgm:spPr>
        <a:solidFill>
          <a:srgbClr val="FF0000"/>
        </a:solidFill>
      </dgm:spPr>
    </dgm:pt>
    <dgm:pt modelId="{82C6D4C9-ECEB-49C6-9574-23627CCE1661}" type="pres">
      <dgm:prSet presAssocID="{FB3D3199-A56C-4588-97CB-63D9E00FB827}" presName="theList" presStyleCnt="0"/>
      <dgm:spPr/>
    </dgm:pt>
    <dgm:pt modelId="{C27B7A0D-DBD8-47C1-85BA-672D928A2F4F}" type="pres">
      <dgm:prSet presAssocID="{43817D5C-C3D0-46F1-BDD2-1C8F1C547136}" presName="aNode" presStyleLbl="fgAcc1" presStyleIdx="0" presStyleCnt="3">
        <dgm:presLayoutVars>
          <dgm:bulletEnabled val="1"/>
        </dgm:presLayoutVars>
      </dgm:prSet>
      <dgm:spPr/>
      <dgm:t>
        <a:bodyPr/>
        <a:lstStyle/>
        <a:p>
          <a:endParaRPr lang="es-AR"/>
        </a:p>
      </dgm:t>
    </dgm:pt>
    <dgm:pt modelId="{28E37082-0721-4B8C-AA34-F9517383C40B}" type="pres">
      <dgm:prSet presAssocID="{43817D5C-C3D0-46F1-BDD2-1C8F1C547136}" presName="aSpace" presStyleCnt="0"/>
      <dgm:spPr/>
    </dgm:pt>
    <dgm:pt modelId="{CC1C3B64-7AA9-42F5-B4EF-71720F03CFC5}" type="pres">
      <dgm:prSet presAssocID="{CC30A328-20C6-4B4A-8A20-7C147C76224C}" presName="aNode" presStyleLbl="fgAcc1" presStyleIdx="1" presStyleCnt="3" custScaleX="148259">
        <dgm:presLayoutVars>
          <dgm:bulletEnabled val="1"/>
        </dgm:presLayoutVars>
      </dgm:prSet>
      <dgm:spPr/>
      <dgm:t>
        <a:bodyPr/>
        <a:lstStyle/>
        <a:p>
          <a:endParaRPr lang="es-AR"/>
        </a:p>
      </dgm:t>
    </dgm:pt>
    <dgm:pt modelId="{6C4AEA09-4A32-47C4-B5E6-66027CB31FDF}" type="pres">
      <dgm:prSet presAssocID="{CC30A328-20C6-4B4A-8A20-7C147C76224C}" presName="aSpace" presStyleCnt="0"/>
      <dgm:spPr/>
    </dgm:pt>
    <dgm:pt modelId="{6C5FE030-E181-46A0-BFE5-4154E815E4B4}" type="pres">
      <dgm:prSet presAssocID="{E89C7415-549F-44B4-9761-99E865FCF0A6}" presName="aNode" presStyleLbl="fgAcc1" presStyleIdx="2" presStyleCnt="3" custScaleX="147625">
        <dgm:presLayoutVars>
          <dgm:bulletEnabled val="1"/>
        </dgm:presLayoutVars>
      </dgm:prSet>
      <dgm:spPr/>
      <dgm:t>
        <a:bodyPr/>
        <a:lstStyle/>
        <a:p>
          <a:endParaRPr lang="es-AR"/>
        </a:p>
      </dgm:t>
    </dgm:pt>
    <dgm:pt modelId="{8A3EAABC-3FA4-4D98-A28D-75D87C333A13}" type="pres">
      <dgm:prSet presAssocID="{E89C7415-549F-44B4-9761-99E865FCF0A6}" presName="aSpace" presStyleCnt="0"/>
      <dgm:spPr/>
    </dgm:pt>
  </dgm:ptLst>
  <dgm:cxnLst>
    <dgm:cxn modelId="{F3D1256D-AF76-40A8-A5AA-3839B0EB8450}" type="presOf" srcId="{CC30A328-20C6-4B4A-8A20-7C147C76224C}" destId="{CC1C3B64-7AA9-42F5-B4EF-71720F03CFC5}" srcOrd="0" destOrd="0" presId="urn:microsoft.com/office/officeart/2005/8/layout/pyramid2"/>
    <dgm:cxn modelId="{B7720F33-4805-4B15-9289-84CC173D2C16}" type="presOf" srcId="{FB3D3199-A56C-4588-97CB-63D9E00FB827}" destId="{366ED1A8-DFD3-4651-885C-4E04E510824B}" srcOrd="0" destOrd="0" presId="urn:microsoft.com/office/officeart/2005/8/layout/pyramid2"/>
    <dgm:cxn modelId="{302C7716-A702-4FA4-9779-A382D82E8B5E}" type="presOf" srcId="{43817D5C-C3D0-46F1-BDD2-1C8F1C547136}" destId="{C27B7A0D-DBD8-47C1-85BA-672D928A2F4F}" srcOrd="0" destOrd="0" presId="urn:microsoft.com/office/officeart/2005/8/layout/pyramid2"/>
    <dgm:cxn modelId="{37479F35-8AC5-4622-9508-E57DF587CA30}" srcId="{FB3D3199-A56C-4588-97CB-63D9E00FB827}" destId="{E89C7415-549F-44B4-9761-99E865FCF0A6}" srcOrd="2" destOrd="0" parTransId="{96D5719A-DD7E-4191-BF6F-71E3B9D8393D}" sibTransId="{103A936D-68D0-433E-9C5C-3952C7317FF4}"/>
    <dgm:cxn modelId="{23899E47-818F-4837-B159-84291831D97C}" type="presOf" srcId="{E89C7415-549F-44B4-9761-99E865FCF0A6}" destId="{6C5FE030-E181-46A0-BFE5-4154E815E4B4}" srcOrd="0" destOrd="0" presId="urn:microsoft.com/office/officeart/2005/8/layout/pyramid2"/>
    <dgm:cxn modelId="{0D22101B-44B0-4552-9CC7-E0D0BD5C8F52}" srcId="{FB3D3199-A56C-4588-97CB-63D9E00FB827}" destId="{43817D5C-C3D0-46F1-BDD2-1C8F1C547136}" srcOrd="0" destOrd="0" parTransId="{3E5A0B55-8E9E-4CC3-858F-D155DCC43DD3}" sibTransId="{AA8505CF-8FCA-4347-A781-96298938DB7E}"/>
    <dgm:cxn modelId="{DF3F9188-5BD7-4389-92A0-8BFBFA2003BF}" srcId="{FB3D3199-A56C-4588-97CB-63D9E00FB827}" destId="{CC30A328-20C6-4B4A-8A20-7C147C76224C}" srcOrd="1" destOrd="0" parTransId="{0005E5B5-2BEC-478A-9F50-D86398959254}" sibTransId="{CBDFD29D-9836-4E26-929B-3A9877DD522B}"/>
    <dgm:cxn modelId="{83FC3023-C316-4B0D-8FBC-2673263531F8}" type="presParOf" srcId="{366ED1A8-DFD3-4651-885C-4E04E510824B}" destId="{5EA7B89B-E5C0-4930-939B-54A8323EDA42}" srcOrd="0" destOrd="0" presId="urn:microsoft.com/office/officeart/2005/8/layout/pyramid2"/>
    <dgm:cxn modelId="{B1516A9E-653D-4B78-8CD8-799D2DED428B}" type="presParOf" srcId="{366ED1A8-DFD3-4651-885C-4E04E510824B}" destId="{82C6D4C9-ECEB-49C6-9574-23627CCE1661}" srcOrd="1" destOrd="0" presId="urn:microsoft.com/office/officeart/2005/8/layout/pyramid2"/>
    <dgm:cxn modelId="{E7620A58-76D3-4D50-B36F-B638CCB91BEF}" type="presParOf" srcId="{82C6D4C9-ECEB-49C6-9574-23627CCE1661}" destId="{C27B7A0D-DBD8-47C1-85BA-672D928A2F4F}" srcOrd="0" destOrd="0" presId="urn:microsoft.com/office/officeart/2005/8/layout/pyramid2"/>
    <dgm:cxn modelId="{3FC3DEE0-F35E-429F-9210-5F3E42CA71AF}" type="presParOf" srcId="{82C6D4C9-ECEB-49C6-9574-23627CCE1661}" destId="{28E37082-0721-4B8C-AA34-F9517383C40B}" srcOrd="1" destOrd="0" presId="urn:microsoft.com/office/officeart/2005/8/layout/pyramid2"/>
    <dgm:cxn modelId="{FD4A71BC-4733-4377-AB10-36C63A195D3B}" type="presParOf" srcId="{82C6D4C9-ECEB-49C6-9574-23627CCE1661}" destId="{CC1C3B64-7AA9-42F5-B4EF-71720F03CFC5}" srcOrd="2" destOrd="0" presId="urn:microsoft.com/office/officeart/2005/8/layout/pyramid2"/>
    <dgm:cxn modelId="{425D2BD2-2262-45B0-AF7A-C14D17DE1590}" type="presParOf" srcId="{82C6D4C9-ECEB-49C6-9574-23627CCE1661}" destId="{6C4AEA09-4A32-47C4-B5E6-66027CB31FDF}" srcOrd="3" destOrd="0" presId="urn:microsoft.com/office/officeart/2005/8/layout/pyramid2"/>
    <dgm:cxn modelId="{8A90C89F-7B7A-450A-A2AA-6FD1AEDB74C0}" type="presParOf" srcId="{82C6D4C9-ECEB-49C6-9574-23627CCE1661}" destId="{6C5FE030-E181-46A0-BFE5-4154E815E4B4}" srcOrd="4" destOrd="0" presId="urn:microsoft.com/office/officeart/2005/8/layout/pyramid2"/>
    <dgm:cxn modelId="{E94F1098-0A23-4807-B1BB-67D42C02EFEB}" type="presParOf" srcId="{82C6D4C9-ECEB-49C6-9574-23627CCE1661}" destId="{8A3EAABC-3FA4-4D98-A28D-75D87C333A1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BA527B-59E5-4DDE-84CB-A940BE79666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AR"/>
        </a:p>
      </dgm:t>
    </dgm:pt>
    <dgm:pt modelId="{285E1988-06AA-449E-BA5C-271D07BF7AC9}">
      <dgm:prSet custT="1"/>
      <dgm:spPr/>
      <dgm:t>
        <a:bodyPr/>
        <a:lstStyle/>
        <a:p>
          <a:pPr rtl="0"/>
          <a:r>
            <a:rPr lang="es-ES" sz="1600" b="1" dirty="0" smtClean="0"/>
            <a:t>Promover la diversificación ocupacional y la promoción de la igualdad de oportunidades </a:t>
          </a:r>
          <a:endParaRPr lang="es-AR" sz="1600" dirty="0"/>
        </a:p>
      </dgm:t>
    </dgm:pt>
    <dgm:pt modelId="{FAA3AE51-E376-4C04-9ABE-A968CD9ACA1A}" type="sibTrans" cxnId="{E3AEA5AB-09EF-482F-BC39-334C301BD30D}">
      <dgm:prSet/>
      <dgm:spPr/>
      <dgm:t>
        <a:bodyPr/>
        <a:lstStyle/>
        <a:p>
          <a:endParaRPr lang="es-AR"/>
        </a:p>
      </dgm:t>
    </dgm:pt>
    <dgm:pt modelId="{DDBC4209-1148-43A0-8ED6-123E2C05575B}" type="parTrans" cxnId="{E3AEA5AB-09EF-482F-BC39-334C301BD30D}">
      <dgm:prSet/>
      <dgm:spPr/>
      <dgm:t>
        <a:bodyPr/>
        <a:lstStyle/>
        <a:p>
          <a:endParaRPr lang="es-AR"/>
        </a:p>
      </dgm:t>
    </dgm:pt>
    <dgm:pt modelId="{5F5AE5DC-3CF6-4D26-A442-0A883A014327}">
      <dgm:prSet custT="1"/>
      <dgm:spPr/>
      <dgm:t>
        <a:bodyPr/>
        <a:lstStyle/>
        <a:p>
          <a:pPr rtl="0"/>
          <a:endParaRPr lang="es-ES" sz="1600" b="1" dirty="0" smtClean="0"/>
        </a:p>
        <a:p>
          <a:pPr rtl="0"/>
          <a:r>
            <a:rPr lang="es-ES" sz="1600" b="1" dirty="0" smtClean="0"/>
            <a:t>Descubrir y desarrollar capacidades y aptitudes en los sujetos y grupos ocupacionales para que, en concordancia  con las demandas del mercado laboral, se informen y reflexionen para tomar decisiones que los conduzcan a una vida activa, productiva y satisfactoria. </a:t>
          </a:r>
          <a:endParaRPr lang="es-AR" sz="1600" dirty="0"/>
        </a:p>
      </dgm:t>
    </dgm:pt>
    <dgm:pt modelId="{8AD47942-837C-4E04-9FFB-E051009B1DD3}" type="sibTrans" cxnId="{68C92CBE-E81C-4689-A5AB-834330CCBA8F}">
      <dgm:prSet/>
      <dgm:spPr/>
      <dgm:t>
        <a:bodyPr/>
        <a:lstStyle/>
        <a:p>
          <a:endParaRPr lang="es-AR"/>
        </a:p>
      </dgm:t>
    </dgm:pt>
    <dgm:pt modelId="{4DF662D0-8F51-4703-9973-0733256AC66F}" type="parTrans" cxnId="{68C92CBE-E81C-4689-A5AB-834330CCBA8F}">
      <dgm:prSet/>
      <dgm:spPr/>
      <dgm:t>
        <a:bodyPr/>
        <a:lstStyle/>
        <a:p>
          <a:endParaRPr lang="es-AR"/>
        </a:p>
      </dgm:t>
    </dgm:pt>
    <dgm:pt modelId="{CA611E04-33FE-4C71-9D89-C379B7CCB1C1}">
      <dgm:prSet custT="1"/>
      <dgm:spPr/>
      <dgm:t>
        <a:bodyPr/>
        <a:lstStyle/>
        <a:p>
          <a:r>
            <a:rPr lang="es-ES" sz="1400" b="1" dirty="0" smtClean="0">
              <a:solidFill>
                <a:schemeClr val="accent5">
                  <a:lumMod val="75000"/>
                </a:schemeClr>
              </a:solidFill>
              <a:effectLst/>
            </a:rPr>
            <a:t>N</a:t>
          </a:r>
          <a:r>
            <a:rPr lang="es-ES" sz="1400" b="1" dirty="0" smtClean="0">
              <a:solidFill>
                <a:schemeClr val="accent1"/>
              </a:solidFill>
              <a:effectLst/>
            </a:rPr>
            <a:t>ueva generación de políticas: SISTEMA  o PROCESO INTEGRAL  DE  ORIENTACIÓN, FORMACIÓN E INTERMEDIACIÓN PROFESIONAL Y  LABORAL sustentado en la coordinación multiinstitucional y multiactoral, gestión pública y privada y el trabajo en </a:t>
          </a:r>
          <a:r>
            <a:rPr lang="es-ES" sz="1600" b="1" dirty="0" smtClean="0">
              <a:solidFill>
                <a:schemeClr val="accent1"/>
              </a:solidFill>
              <a:effectLst>
                <a:outerShdw blurRad="38100" dist="38100" dir="2700000" algn="tl">
                  <a:srgbClr val="C0C0C0"/>
                </a:outerShdw>
              </a:effectLst>
            </a:rPr>
            <a:t>red.</a:t>
          </a:r>
          <a:endParaRPr lang="es-AR" sz="1600" dirty="0"/>
        </a:p>
      </dgm:t>
    </dgm:pt>
    <dgm:pt modelId="{A73908F8-09A9-4966-AD29-D69A4EA1BA3F}" type="parTrans" cxnId="{070FE1B7-F048-49A1-A5C6-9EAB9CC33419}">
      <dgm:prSet/>
      <dgm:spPr/>
      <dgm:t>
        <a:bodyPr/>
        <a:lstStyle/>
        <a:p>
          <a:endParaRPr lang="es-AR"/>
        </a:p>
      </dgm:t>
    </dgm:pt>
    <dgm:pt modelId="{41162366-E174-4174-A09E-AE1F13605A9E}" type="sibTrans" cxnId="{070FE1B7-F048-49A1-A5C6-9EAB9CC33419}">
      <dgm:prSet/>
      <dgm:spPr/>
      <dgm:t>
        <a:bodyPr/>
        <a:lstStyle/>
        <a:p>
          <a:endParaRPr lang="es-AR"/>
        </a:p>
      </dgm:t>
    </dgm:pt>
    <dgm:pt modelId="{328F7E3D-C619-4444-901A-C56E81239C54}">
      <dgm:prSet custT="1"/>
      <dgm:spPr/>
      <dgm:t>
        <a:bodyPr/>
        <a:lstStyle/>
        <a:p>
          <a:r>
            <a:rPr kumimoji="0" lang="es-MX" sz="1400" b="0" i="0" u="none" strike="noStrike" cap="none" normalizeH="0" baseline="0" dirty="0" smtClean="0">
              <a:ln>
                <a:noFill/>
              </a:ln>
              <a:solidFill>
                <a:srgbClr val="000000"/>
              </a:solidFill>
              <a:effectLst/>
              <a:ea typeface="Times New Roman" pitchFamily="18" charset="0"/>
              <a:cs typeface="Arial" pitchFamily="34" charset="0"/>
            </a:rPr>
            <a:t>Para ofrecer OP hoy se requiere de articular e interrelacionar distintos servicios: </a:t>
          </a:r>
          <a:r>
            <a:rPr lang="es-MX" sz="1400" dirty="0" smtClean="0">
              <a:solidFill>
                <a:srgbClr val="000000"/>
              </a:solidFill>
              <a:ea typeface="Times New Roman" pitchFamily="18" charset="0"/>
              <a:cs typeface="Arial" pitchFamily="34" charset="0"/>
            </a:rPr>
            <a:t>Información sobre el mundo del trabajo, la demanda Laboral,  la </a:t>
          </a:r>
          <a:r>
            <a:rPr kumimoji="0" lang="es-MX" sz="1400" b="0" i="0" u="none" strike="noStrike" cap="none" normalizeH="0" baseline="0" dirty="0" smtClean="0">
              <a:ln>
                <a:noFill/>
              </a:ln>
              <a:solidFill>
                <a:srgbClr val="000000"/>
              </a:solidFill>
              <a:effectLst/>
              <a:ea typeface="Times New Roman" pitchFamily="18" charset="0"/>
              <a:cs typeface="Arial" pitchFamily="34" charset="0"/>
            </a:rPr>
            <a:t>Oferta formativa, Formación en competencias clave de empleabilidad,  </a:t>
          </a:r>
          <a:r>
            <a:rPr lang="es-MX" sz="1400" dirty="0" smtClean="0">
              <a:solidFill>
                <a:srgbClr val="000000"/>
              </a:solidFill>
              <a:ea typeface="Times New Roman" pitchFamily="18" charset="0"/>
              <a:cs typeface="Arial" pitchFamily="34" charset="0"/>
            </a:rPr>
            <a:t>Intermediación Laboral</a:t>
          </a:r>
          <a:r>
            <a:rPr kumimoji="0" lang="es-MX" sz="1400" b="0" i="0" u="none" strike="noStrike" cap="none" normalizeH="0" baseline="0" dirty="0" smtClean="0">
              <a:ln>
                <a:noFill/>
              </a:ln>
              <a:solidFill>
                <a:srgbClr val="000000"/>
              </a:solidFill>
              <a:effectLst/>
              <a:ea typeface="Times New Roman" pitchFamily="18" charset="0"/>
              <a:cs typeface="Arial" pitchFamily="34" charset="0"/>
            </a:rPr>
            <a:t> ciudadanía, Acompañamiento en la Búsqueda de Empleo, etc.  </a:t>
          </a:r>
          <a:endParaRPr lang="es-ES" sz="1400" b="1" dirty="0" smtClean="0">
            <a:solidFill>
              <a:schemeClr val="accent1"/>
            </a:solidFill>
            <a:effectLst>
              <a:outerShdw blurRad="38100" dist="38100" dir="2700000" algn="tl">
                <a:srgbClr val="C0C0C0"/>
              </a:outerShdw>
            </a:effectLst>
          </a:endParaRPr>
        </a:p>
      </dgm:t>
    </dgm:pt>
    <dgm:pt modelId="{EA6BD54C-82AF-4924-8697-943F2F281736}" type="sibTrans" cxnId="{21158A23-44C3-4260-A7AB-4A731956E517}">
      <dgm:prSet/>
      <dgm:spPr/>
      <dgm:t>
        <a:bodyPr/>
        <a:lstStyle/>
        <a:p>
          <a:endParaRPr lang="es-AR"/>
        </a:p>
      </dgm:t>
    </dgm:pt>
    <dgm:pt modelId="{1AD10D11-9C92-4782-B1DA-AE111919F8C0}" type="parTrans" cxnId="{21158A23-44C3-4260-A7AB-4A731956E517}">
      <dgm:prSet/>
      <dgm:spPr/>
      <dgm:t>
        <a:bodyPr/>
        <a:lstStyle/>
        <a:p>
          <a:endParaRPr lang="es-AR"/>
        </a:p>
      </dgm:t>
    </dgm:pt>
    <dgm:pt modelId="{D6DF89CF-1472-49A7-83BB-D25FE2B041AC}" type="pres">
      <dgm:prSet presAssocID="{FDBA527B-59E5-4DDE-84CB-A940BE796668}" presName="Name0" presStyleCnt="0">
        <dgm:presLayoutVars>
          <dgm:chMax val="7"/>
          <dgm:dir/>
          <dgm:animLvl val="lvl"/>
          <dgm:resizeHandles val="exact"/>
        </dgm:presLayoutVars>
      </dgm:prSet>
      <dgm:spPr/>
      <dgm:t>
        <a:bodyPr/>
        <a:lstStyle/>
        <a:p>
          <a:endParaRPr lang="es-AR"/>
        </a:p>
      </dgm:t>
    </dgm:pt>
    <dgm:pt modelId="{26914477-4D55-4CDE-9571-29B86364AD3B}" type="pres">
      <dgm:prSet presAssocID="{5F5AE5DC-3CF6-4D26-A442-0A883A014327}" presName="circle1" presStyleLbl="node1" presStyleIdx="0" presStyleCnt="4"/>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spPr>
    </dgm:pt>
    <dgm:pt modelId="{19FFF0B9-A6B5-4912-99D3-F6B2803E79B6}" type="pres">
      <dgm:prSet presAssocID="{5F5AE5DC-3CF6-4D26-A442-0A883A014327}" presName="space" presStyleCnt="0"/>
      <dgm:spPr/>
    </dgm:pt>
    <dgm:pt modelId="{35438905-C0CC-4DC8-A9E2-EFFD450C7BD9}" type="pres">
      <dgm:prSet presAssocID="{5F5AE5DC-3CF6-4D26-A442-0A883A014327}" presName="rect1" presStyleLbl="alignAcc1" presStyleIdx="0" presStyleCnt="4"/>
      <dgm:spPr/>
      <dgm:t>
        <a:bodyPr/>
        <a:lstStyle/>
        <a:p>
          <a:endParaRPr lang="es-AR"/>
        </a:p>
      </dgm:t>
    </dgm:pt>
    <dgm:pt modelId="{756CBFF5-110C-44CC-9007-96784F465172}" type="pres">
      <dgm:prSet presAssocID="{285E1988-06AA-449E-BA5C-271D07BF7AC9}" presName="vertSpace2" presStyleLbl="node1" presStyleIdx="0" presStyleCnt="4"/>
      <dgm:spPr/>
    </dgm:pt>
    <dgm:pt modelId="{4B808244-AED0-49CB-8F12-80492191A7F4}" type="pres">
      <dgm:prSet presAssocID="{285E1988-06AA-449E-BA5C-271D07BF7AC9}" presName="circle2" presStyleLbl="node1" presStyleIdx="1" presStyleCnt="4"/>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spPr>
    </dgm:pt>
    <dgm:pt modelId="{F2B17A51-A9E9-40EE-A3F3-12A8CB553F93}" type="pres">
      <dgm:prSet presAssocID="{285E1988-06AA-449E-BA5C-271D07BF7AC9}" presName="rect2" presStyleLbl="alignAcc1" presStyleIdx="1" presStyleCnt="4" custLinFactNeighborX="193" custLinFactNeighborY="6115"/>
      <dgm:spPr/>
      <dgm:t>
        <a:bodyPr/>
        <a:lstStyle/>
        <a:p>
          <a:endParaRPr lang="es-AR"/>
        </a:p>
      </dgm:t>
    </dgm:pt>
    <dgm:pt modelId="{7B6B452E-CC3B-42D3-9171-BEB811ACDE18}" type="pres">
      <dgm:prSet presAssocID="{328F7E3D-C619-4444-901A-C56E81239C54}" presName="vertSpace3" presStyleLbl="node1" presStyleIdx="1" presStyleCnt="4"/>
      <dgm:spPr/>
    </dgm:pt>
    <dgm:pt modelId="{B67DEAEA-76AD-4113-BA15-BA7553C5F254}" type="pres">
      <dgm:prSet presAssocID="{328F7E3D-C619-4444-901A-C56E81239C54}" presName="circle3" presStyleLbl="node1" presStyleIdx="2" presStyleCnt="4"/>
      <dgm:spPr/>
    </dgm:pt>
    <dgm:pt modelId="{F4415A52-5852-4957-8F40-493ABC1101BA}" type="pres">
      <dgm:prSet presAssocID="{328F7E3D-C619-4444-901A-C56E81239C54}" presName="rect3" presStyleLbl="alignAcc1" presStyleIdx="2" presStyleCnt="4" custScaleY="116448" custLinFactNeighborX="193" custLinFactNeighborY="11797"/>
      <dgm:spPr/>
      <dgm:t>
        <a:bodyPr/>
        <a:lstStyle/>
        <a:p>
          <a:endParaRPr lang="es-AR"/>
        </a:p>
      </dgm:t>
    </dgm:pt>
    <dgm:pt modelId="{559CF70C-044E-4D50-8D4E-9A2907618D18}" type="pres">
      <dgm:prSet presAssocID="{CA611E04-33FE-4C71-9D89-C379B7CCB1C1}" presName="vertSpace4" presStyleLbl="node1" presStyleIdx="2" presStyleCnt="4"/>
      <dgm:spPr/>
    </dgm:pt>
    <dgm:pt modelId="{2035E12F-2027-4F59-8AB7-B37362624063}" type="pres">
      <dgm:prSet presAssocID="{CA611E04-33FE-4C71-9D89-C379B7CCB1C1}" presName="circle4" presStyleLbl="node1" presStyleIdx="3" presStyleCnt="4"/>
      <dgm:spPr/>
    </dgm:pt>
    <dgm:pt modelId="{1D886AA3-8C96-467D-8813-EC420D3D3B9D}" type="pres">
      <dgm:prSet presAssocID="{CA611E04-33FE-4C71-9D89-C379B7CCB1C1}" presName="rect4" presStyleLbl="alignAcc1" presStyleIdx="3" presStyleCnt="4" custScaleY="110829" custLinFactNeighborX="193" custLinFactNeighborY="19744"/>
      <dgm:spPr/>
      <dgm:t>
        <a:bodyPr/>
        <a:lstStyle/>
        <a:p>
          <a:endParaRPr lang="es-AR"/>
        </a:p>
      </dgm:t>
    </dgm:pt>
    <dgm:pt modelId="{2370171F-536A-4336-A16D-04909F0626B3}" type="pres">
      <dgm:prSet presAssocID="{5F5AE5DC-3CF6-4D26-A442-0A883A014327}" presName="rect1ParTxNoCh" presStyleLbl="alignAcc1" presStyleIdx="3" presStyleCnt="4">
        <dgm:presLayoutVars>
          <dgm:chMax val="1"/>
          <dgm:bulletEnabled val="1"/>
        </dgm:presLayoutVars>
      </dgm:prSet>
      <dgm:spPr/>
      <dgm:t>
        <a:bodyPr/>
        <a:lstStyle/>
        <a:p>
          <a:endParaRPr lang="es-AR"/>
        </a:p>
      </dgm:t>
    </dgm:pt>
    <dgm:pt modelId="{1C545917-3E74-4D2C-99A3-15219F09A87E}" type="pres">
      <dgm:prSet presAssocID="{285E1988-06AA-449E-BA5C-271D07BF7AC9}" presName="rect2ParTxNoCh" presStyleLbl="alignAcc1" presStyleIdx="3" presStyleCnt="4">
        <dgm:presLayoutVars>
          <dgm:chMax val="1"/>
          <dgm:bulletEnabled val="1"/>
        </dgm:presLayoutVars>
      </dgm:prSet>
      <dgm:spPr/>
      <dgm:t>
        <a:bodyPr/>
        <a:lstStyle/>
        <a:p>
          <a:endParaRPr lang="es-AR"/>
        </a:p>
      </dgm:t>
    </dgm:pt>
    <dgm:pt modelId="{534280F2-D513-4D1F-B488-A66C776DA994}" type="pres">
      <dgm:prSet presAssocID="{328F7E3D-C619-4444-901A-C56E81239C54}" presName="rect3ParTxNoCh" presStyleLbl="alignAcc1" presStyleIdx="3" presStyleCnt="4">
        <dgm:presLayoutVars>
          <dgm:chMax val="1"/>
          <dgm:bulletEnabled val="1"/>
        </dgm:presLayoutVars>
      </dgm:prSet>
      <dgm:spPr/>
      <dgm:t>
        <a:bodyPr/>
        <a:lstStyle/>
        <a:p>
          <a:endParaRPr lang="es-AR"/>
        </a:p>
      </dgm:t>
    </dgm:pt>
    <dgm:pt modelId="{E4957A38-5FDA-4237-A0AF-6F343AB00644}" type="pres">
      <dgm:prSet presAssocID="{CA611E04-33FE-4C71-9D89-C379B7CCB1C1}" presName="rect4ParTxNoCh" presStyleLbl="alignAcc1" presStyleIdx="3" presStyleCnt="4">
        <dgm:presLayoutVars>
          <dgm:chMax val="1"/>
          <dgm:bulletEnabled val="1"/>
        </dgm:presLayoutVars>
      </dgm:prSet>
      <dgm:spPr/>
      <dgm:t>
        <a:bodyPr/>
        <a:lstStyle/>
        <a:p>
          <a:endParaRPr lang="es-AR"/>
        </a:p>
      </dgm:t>
    </dgm:pt>
  </dgm:ptLst>
  <dgm:cxnLst>
    <dgm:cxn modelId="{79238664-449C-41F7-9538-FD28C8D1EC37}" type="presOf" srcId="{5F5AE5DC-3CF6-4D26-A442-0A883A014327}" destId="{35438905-C0CC-4DC8-A9E2-EFFD450C7BD9}" srcOrd="0" destOrd="0" presId="urn:microsoft.com/office/officeart/2005/8/layout/target3"/>
    <dgm:cxn modelId="{C8B2DF3B-3819-4CC3-8727-A632C1F64540}" type="presOf" srcId="{CA611E04-33FE-4C71-9D89-C379B7CCB1C1}" destId="{1D886AA3-8C96-467D-8813-EC420D3D3B9D}" srcOrd="0" destOrd="0" presId="urn:microsoft.com/office/officeart/2005/8/layout/target3"/>
    <dgm:cxn modelId="{739669FE-D4CB-4AA7-9C3D-9099EC9538BF}" type="presOf" srcId="{328F7E3D-C619-4444-901A-C56E81239C54}" destId="{F4415A52-5852-4957-8F40-493ABC1101BA}" srcOrd="0" destOrd="0" presId="urn:microsoft.com/office/officeart/2005/8/layout/target3"/>
    <dgm:cxn modelId="{21158A23-44C3-4260-A7AB-4A731956E517}" srcId="{FDBA527B-59E5-4DDE-84CB-A940BE796668}" destId="{328F7E3D-C619-4444-901A-C56E81239C54}" srcOrd="2" destOrd="0" parTransId="{1AD10D11-9C92-4782-B1DA-AE111919F8C0}" sibTransId="{EA6BD54C-82AF-4924-8697-943F2F281736}"/>
    <dgm:cxn modelId="{659B5398-6A1E-4B02-A461-74EFFF26D993}" type="presOf" srcId="{285E1988-06AA-449E-BA5C-271D07BF7AC9}" destId="{1C545917-3E74-4D2C-99A3-15219F09A87E}" srcOrd="1" destOrd="0" presId="urn:microsoft.com/office/officeart/2005/8/layout/target3"/>
    <dgm:cxn modelId="{2B8E86FC-4E12-41AC-8CB4-4CD51A565C89}" type="presOf" srcId="{5F5AE5DC-3CF6-4D26-A442-0A883A014327}" destId="{2370171F-536A-4336-A16D-04909F0626B3}" srcOrd="1" destOrd="0" presId="urn:microsoft.com/office/officeart/2005/8/layout/target3"/>
    <dgm:cxn modelId="{22D235B5-1A3A-41D3-AC73-38B9594C698B}" type="presOf" srcId="{328F7E3D-C619-4444-901A-C56E81239C54}" destId="{534280F2-D513-4D1F-B488-A66C776DA994}" srcOrd="1" destOrd="0" presId="urn:microsoft.com/office/officeart/2005/8/layout/target3"/>
    <dgm:cxn modelId="{5B0C66B2-B2D2-4A42-80A7-18C7B77CF012}" type="presOf" srcId="{FDBA527B-59E5-4DDE-84CB-A940BE796668}" destId="{D6DF89CF-1472-49A7-83BB-D25FE2B041AC}" srcOrd="0" destOrd="0" presId="urn:microsoft.com/office/officeart/2005/8/layout/target3"/>
    <dgm:cxn modelId="{CAFA39CA-DABA-4039-B044-41B7A7FC92BD}" type="presOf" srcId="{CA611E04-33FE-4C71-9D89-C379B7CCB1C1}" destId="{E4957A38-5FDA-4237-A0AF-6F343AB00644}" srcOrd="1" destOrd="0" presId="urn:microsoft.com/office/officeart/2005/8/layout/target3"/>
    <dgm:cxn modelId="{E3AEA5AB-09EF-482F-BC39-334C301BD30D}" srcId="{FDBA527B-59E5-4DDE-84CB-A940BE796668}" destId="{285E1988-06AA-449E-BA5C-271D07BF7AC9}" srcOrd="1" destOrd="0" parTransId="{DDBC4209-1148-43A0-8ED6-123E2C05575B}" sibTransId="{FAA3AE51-E376-4C04-9ABE-A968CD9ACA1A}"/>
    <dgm:cxn modelId="{68C92CBE-E81C-4689-A5AB-834330CCBA8F}" srcId="{FDBA527B-59E5-4DDE-84CB-A940BE796668}" destId="{5F5AE5DC-3CF6-4D26-A442-0A883A014327}" srcOrd="0" destOrd="0" parTransId="{4DF662D0-8F51-4703-9973-0733256AC66F}" sibTransId="{8AD47942-837C-4E04-9FFB-E051009B1DD3}"/>
    <dgm:cxn modelId="{070FE1B7-F048-49A1-A5C6-9EAB9CC33419}" srcId="{FDBA527B-59E5-4DDE-84CB-A940BE796668}" destId="{CA611E04-33FE-4C71-9D89-C379B7CCB1C1}" srcOrd="3" destOrd="0" parTransId="{A73908F8-09A9-4966-AD29-D69A4EA1BA3F}" sibTransId="{41162366-E174-4174-A09E-AE1F13605A9E}"/>
    <dgm:cxn modelId="{884FB26C-FDE9-427D-B166-602A223459BD}" type="presOf" srcId="{285E1988-06AA-449E-BA5C-271D07BF7AC9}" destId="{F2B17A51-A9E9-40EE-A3F3-12A8CB553F93}" srcOrd="0" destOrd="0" presId="urn:microsoft.com/office/officeart/2005/8/layout/target3"/>
    <dgm:cxn modelId="{7A281B0E-5688-4550-964E-160BD0473ADC}" type="presParOf" srcId="{D6DF89CF-1472-49A7-83BB-D25FE2B041AC}" destId="{26914477-4D55-4CDE-9571-29B86364AD3B}" srcOrd="0" destOrd="0" presId="urn:microsoft.com/office/officeart/2005/8/layout/target3"/>
    <dgm:cxn modelId="{A720BB24-E05D-4DCA-945B-0C54EA58E376}" type="presParOf" srcId="{D6DF89CF-1472-49A7-83BB-D25FE2B041AC}" destId="{19FFF0B9-A6B5-4912-99D3-F6B2803E79B6}" srcOrd="1" destOrd="0" presId="urn:microsoft.com/office/officeart/2005/8/layout/target3"/>
    <dgm:cxn modelId="{948D55A1-FFD9-45BF-806F-563503A86E2D}" type="presParOf" srcId="{D6DF89CF-1472-49A7-83BB-D25FE2B041AC}" destId="{35438905-C0CC-4DC8-A9E2-EFFD450C7BD9}" srcOrd="2" destOrd="0" presId="urn:microsoft.com/office/officeart/2005/8/layout/target3"/>
    <dgm:cxn modelId="{1751DDC1-3567-458F-90A1-F39FB46052FB}" type="presParOf" srcId="{D6DF89CF-1472-49A7-83BB-D25FE2B041AC}" destId="{756CBFF5-110C-44CC-9007-96784F465172}" srcOrd="3" destOrd="0" presId="urn:microsoft.com/office/officeart/2005/8/layout/target3"/>
    <dgm:cxn modelId="{32DE7E9F-DF3E-43BC-97AC-1EDA9A5346A1}" type="presParOf" srcId="{D6DF89CF-1472-49A7-83BB-D25FE2B041AC}" destId="{4B808244-AED0-49CB-8F12-80492191A7F4}" srcOrd="4" destOrd="0" presId="urn:microsoft.com/office/officeart/2005/8/layout/target3"/>
    <dgm:cxn modelId="{A4104C75-9372-48B3-BCEC-430E651B7323}" type="presParOf" srcId="{D6DF89CF-1472-49A7-83BB-D25FE2B041AC}" destId="{F2B17A51-A9E9-40EE-A3F3-12A8CB553F93}" srcOrd="5" destOrd="0" presId="urn:microsoft.com/office/officeart/2005/8/layout/target3"/>
    <dgm:cxn modelId="{E2058B9C-4594-41FC-8BDE-5A0D097772CA}" type="presParOf" srcId="{D6DF89CF-1472-49A7-83BB-D25FE2B041AC}" destId="{7B6B452E-CC3B-42D3-9171-BEB811ACDE18}" srcOrd="6" destOrd="0" presId="urn:microsoft.com/office/officeart/2005/8/layout/target3"/>
    <dgm:cxn modelId="{2DB65BBE-277D-402D-9E02-1B596BC25E96}" type="presParOf" srcId="{D6DF89CF-1472-49A7-83BB-D25FE2B041AC}" destId="{B67DEAEA-76AD-4113-BA15-BA7553C5F254}" srcOrd="7" destOrd="0" presId="urn:microsoft.com/office/officeart/2005/8/layout/target3"/>
    <dgm:cxn modelId="{27147CA1-72E1-4AB5-AEA4-FC848D5C87CA}" type="presParOf" srcId="{D6DF89CF-1472-49A7-83BB-D25FE2B041AC}" destId="{F4415A52-5852-4957-8F40-493ABC1101BA}" srcOrd="8" destOrd="0" presId="urn:microsoft.com/office/officeart/2005/8/layout/target3"/>
    <dgm:cxn modelId="{07292399-1711-40E9-A01F-AABD73CFC559}" type="presParOf" srcId="{D6DF89CF-1472-49A7-83BB-D25FE2B041AC}" destId="{559CF70C-044E-4D50-8D4E-9A2907618D18}" srcOrd="9" destOrd="0" presId="urn:microsoft.com/office/officeart/2005/8/layout/target3"/>
    <dgm:cxn modelId="{B99D3368-EC0A-4887-926E-58C6515BA20D}" type="presParOf" srcId="{D6DF89CF-1472-49A7-83BB-D25FE2B041AC}" destId="{2035E12F-2027-4F59-8AB7-B37362624063}" srcOrd="10" destOrd="0" presId="urn:microsoft.com/office/officeart/2005/8/layout/target3"/>
    <dgm:cxn modelId="{CEACCE53-31F1-4000-9156-A77E42A9557E}" type="presParOf" srcId="{D6DF89CF-1472-49A7-83BB-D25FE2B041AC}" destId="{1D886AA3-8C96-467D-8813-EC420D3D3B9D}" srcOrd="11" destOrd="0" presId="urn:microsoft.com/office/officeart/2005/8/layout/target3"/>
    <dgm:cxn modelId="{7F5E8375-1C65-4D9C-A098-D104BD5E40F9}" type="presParOf" srcId="{D6DF89CF-1472-49A7-83BB-D25FE2B041AC}" destId="{2370171F-536A-4336-A16D-04909F0626B3}" srcOrd="12" destOrd="0" presId="urn:microsoft.com/office/officeart/2005/8/layout/target3"/>
    <dgm:cxn modelId="{72B44B11-3008-4FCC-823C-1E422254A5AF}" type="presParOf" srcId="{D6DF89CF-1472-49A7-83BB-D25FE2B041AC}" destId="{1C545917-3E74-4D2C-99A3-15219F09A87E}" srcOrd="13" destOrd="0" presId="urn:microsoft.com/office/officeart/2005/8/layout/target3"/>
    <dgm:cxn modelId="{310BBA46-5017-45E1-9C27-51BAB3F4FDD1}" type="presParOf" srcId="{D6DF89CF-1472-49A7-83BB-D25FE2B041AC}" destId="{534280F2-D513-4D1F-B488-A66C776DA994}" srcOrd="14" destOrd="0" presId="urn:microsoft.com/office/officeart/2005/8/layout/target3"/>
    <dgm:cxn modelId="{E7991306-86EB-4E62-B1DA-E88E0625A415}" type="presParOf" srcId="{D6DF89CF-1472-49A7-83BB-D25FE2B041AC}" destId="{E4957A38-5FDA-4237-A0AF-6F343AB00644}"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E02773-FECC-4ED5-BE71-018F2A2D06F6}"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AR"/>
        </a:p>
      </dgm:t>
    </dgm:pt>
    <dgm:pt modelId="{8D4798FA-C4AB-44FC-8779-2C5E098CF8FD}">
      <dgm:prSet phldrT="[Texto]" custT="1"/>
      <dgm:spPr>
        <a:noFill/>
      </dgm:spPr>
      <dgm:t>
        <a:bodyPr/>
        <a:lstStyle/>
        <a:p>
          <a:r>
            <a:rPr lang="es-MX" sz="5000" b="1" dirty="0" smtClean="0">
              <a:solidFill>
                <a:schemeClr val="tx1"/>
              </a:solidFill>
            </a:rPr>
            <a:t>Proyecto: </a:t>
          </a:r>
          <a:r>
            <a:rPr lang="es-MX" sz="4000" b="1" dirty="0" smtClean="0">
              <a:solidFill>
                <a:schemeClr val="tx1"/>
              </a:solidFill>
            </a:rPr>
            <a:t>elementos básicos</a:t>
          </a:r>
          <a:endParaRPr lang="es-AR" sz="4000" b="1" dirty="0">
            <a:solidFill>
              <a:schemeClr val="tx1"/>
            </a:solidFill>
          </a:endParaRPr>
        </a:p>
      </dgm:t>
    </dgm:pt>
    <dgm:pt modelId="{3CE7A62B-157A-41F1-9510-027C682FD61C}" type="parTrans" cxnId="{17EBB3B3-C232-4374-9271-A7AAA3C1A043}">
      <dgm:prSet/>
      <dgm:spPr/>
      <dgm:t>
        <a:bodyPr/>
        <a:lstStyle/>
        <a:p>
          <a:endParaRPr lang="es-AR"/>
        </a:p>
      </dgm:t>
    </dgm:pt>
    <dgm:pt modelId="{CF090D5E-479A-493C-ACCA-6C3179E6A736}" type="sibTrans" cxnId="{17EBB3B3-C232-4374-9271-A7AAA3C1A043}">
      <dgm:prSet/>
      <dgm:spPr/>
      <dgm:t>
        <a:bodyPr/>
        <a:lstStyle/>
        <a:p>
          <a:endParaRPr lang="es-AR"/>
        </a:p>
      </dgm:t>
    </dgm:pt>
    <dgm:pt modelId="{7F189B0B-6375-4CF1-BB4C-304391850C3E}">
      <dgm:prSet/>
      <dgm:spPr/>
      <dgm:t>
        <a:bodyPr/>
        <a:lstStyle/>
        <a:p>
          <a:r>
            <a:rPr lang="es-ES_tradnl" dirty="0" smtClean="0"/>
            <a:t>IMPLEMENTACIÓN DE UN PLAN ESTRATÉGICO DE ACCIÓN O DE MEJORA conformado por el conjunto de objetivos, metas, estrategias, actividades, mecanismos de ejecución y seguimiento necesarios para transitar del presente insatisfactorio al futuro deseado. </a:t>
          </a:r>
          <a:endParaRPr lang="es-AR" dirty="0"/>
        </a:p>
      </dgm:t>
    </dgm:pt>
    <dgm:pt modelId="{23BC6EE0-805D-485C-AB28-909886533035}" type="parTrans" cxnId="{EF437548-C5BA-4D48-9656-9C6FA812F049}">
      <dgm:prSet/>
      <dgm:spPr/>
      <dgm:t>
        <a:bodyPr/>
        <a:lstStyle/>
        <a:p>
          <a:endParaRPr lang="es-AR"/>
        </a:p>
      </dgm:t>
    </dgm:pt>
    <dgm:pt modelId="{91080C9B-BD9A-467F-A7E0-F36554DF5DA4}" type="sibTrans" cxnId="{EF437548-C5BA-4D48-9656-9C6FA812F049}">
      <dgm:prSet/>
      <dgm:spPr/>
      <dgm:t>
        <a:bodyPr/>
        <a:lstStyle/>
        <a:p>
          <a:endParaRPr lang="es-AR"/>
        </a:p>
      </dgm:t>
    </dgm:pt>
    <dgm:pt modelId="{120A2E12-CAA5-4157-8371-1E4C63DD6E97}">
      <dgm:prSet/>
      <dgm:spPr/>
      <dgm:t>
        <a:bodyPr/>
        <a:lstStyle/>
        <a:p>
          <a:endParaRPr lang="es-AR" dirty="0"/>
        </a:p>
      </dgm:t>
    </dgm:pt>
    <dgm:pt modelId="{3E0BC045-B5FD-4992-B333-9F8E1A558111}" type="parTrans" cxnId="{F6613A2B-7497-4F13-957F-FCAB7C40F129}">
      <dgm:prSet/>
      <dgm:spPr/>
      <dgm:t>
        <a:bodyPr/>
        <a:lstStyle/>
        <a:p>
          <a:endParaRPr lang="es-AR"/>
        </a:p>
      </dgm:t>
    </dgm:pt>
    <dgm:pt modelId="{8C9502E0-7A85-4681-BEB4-50AEE70927CE}" type="sibTrans" cxnId="{F6613A2B-7497-4F13-957F-FCAB7C40F129}">
      <dgm:prSet/>
      <dgm:spPr/>
      <dgm:t>
        <a:bodyPr/>
        <a:lstStyle/>
        <a:p>
          <a:endParaRPr lang="es-AR"/>
        </a:p>
      </dgm:t>
    </dgm:pt>
    <dgm:pt modelId="{8ECDBCEB-9746-4CC9-AADE-F2592CD9D639}">
      <dgm:prSet/>
      <dgm:spPr>
        <a:solidFill>
          <a:srgbClr val="FF0000"/>
        </a:solidFill>
      </dgm:spPr>
      <dgm:t>
        <a:bodyPr/>
        <a:lstStyle/>
        <a:p>
          <a:r>
            <a:rPr lang="es-ES_tradnl" dirty="0" smtClean="0">
              <a:solidFill>
                <a:schemeClr val="tx1"/>
              </a:solidFill>
            </a:rPr>
            <a:t>ANÁLISIS CRÍTICO DE LA SITUACIÓN</a:t>
          </a:r>
          <a:r>
            <a:rPr lang="es-ES_tradnl" i="1" dirty="0" smtClean="0">
              <a:solidFill>
                <a:schemeClr val="tx1"/>
              </a:solidFill>
            </a:rPr>
            <a:t> DE PARTIDA</a:t>
          </a:r>
          <a:r>
            <a:rPr lang="es-ES_tradnl" dirty="0" smtClean="0">
              <a:solidFill>
                <a:schemeClr val="tx1"/>
              </a:solidFill>
            </a:rPr>
            <a:t>: no mera fotografía de la realidad personal o institucional sino que debe identificar fortalezas, oportunidades, debilidades y amenazas  (FODA) con relación a los requerimientos del entorno económico, social y cultural y al futuro deseado</a:t>
          </a:r>
          <a:endParaRPr lang="es-AR" dirty="0">
            <a:solidFill>
              <a:schemeClr val="tx1"/>
            </a:solidFill>
          </a:endParaRPr>
        </a:p>
      </dgm:t>
    </dgm:pt>
    <dgm:pt modelId="{246F2BE5-F84D-40D6-A43A-5150DBE73131}" type="parTrans" cxnId="{6691D13B-6038-4809-9F4E-D74D923DC963}">
      <dgm:prSet/>
      <dgm:spPr/>
      <dgm:t>
        <a:bodyPr/>
        <a:lstStyle/>
        <a:p>
          <a:endParaRPr lang="es-AR"/>
        </a:p>
      </dgm:t>
    </dgm:pt>
    <dgm:pt modelId="{E0BE2A0D-BCC3-43CA-899B-2DC5146C239F}" type="sibTrans" cxnId="{6691D13B-6038-4809-9F4E-D74D923DC963}">
      <dgm:prSet/>
      <dgm:spPr/>
      <dgm:t>
        <a:bodyPr/>
        <a:lstStyle/>
        <a:p>
          <a:endParaRPr lang="es-AR"/>
        </a:p>
      </dgm:t>
    </dgm:pt>
    <dgm:pt modelId="{EBBD1CD0-4DEE-4F29-870C-A11E2BF2332C}">
      <dgm:prSet/>
      <dgm:spPr>
        <a:solidFill>
          <a:srgbClr val="00B050"/>
        </a:solidFill>
      </dgm:spPr>
      <dgm:t>
        <a:bodyPr/>
        <a:lstStyle/>
        <a:p>
          <a:r>
            <a:rPr lang="es-ES_tradnl" dirty="0" smtClean="0"/>
            <a:t>ACTITUD SISTÉMICA Y PROSPECTIVA: conduce a visualizar un futuro distinto, deseado y posible que se concreta en la conformación de una nueva identidad, entendiendo por tal lo que hace singular, lo que caracteriza y diferencia a una persona o a una organización frente a su comunidad; </a:t>
          </a:r>
          <a:endParaRPr lang="es-AR" dirty="0"/>
        </a:p>
      </dgm:t>
    </dgm:pt>
    <dgm:pt modelId="{A8FB3F9F-D633-4F70-8B08-E8C3B9C4348C}" type="parTrans" cxnId="{6577EA95-64A6-43DF-A3DB-1F34E8C9A76E}">
      <dgm:prSet/>
      <dgm:spPr/>
      <dgm:t>
        <a:bodyPr/>
        <a:lstStyle/>
        <a:p>
          <a:endParaRPr lang="es-AR"/>
        </a:p>
      </dgm:t>
    </dgm:pt>
    <dgm:pt modelId="{63CCC0F1-0733-4B36-AFB4-2D429712B3F1}" type="sibTrans" cxnId="{6577EA95-64A6-43DF-A3DB-1F34E8C9A76E}">
      <dgm:prSet/>
      <dgm:spPr/>
      <dgm:t>
        <a:bodyPr/>
        <a:lstStyle/>
        <a:p>
          <a:endParaRPr lang="es-AR"/>
        </a:p>
      </dgm:t>
    </dgm:pt>
    <dgm:pt modelId="{6FDB4428-33D5-4E77-A57A-DCC43A0680D7}" type="pres">
      <dgm:prSet presAssocID="{03E02773-FECC-4ED5-BE71-018F2A2D06F6}" presName="composite" presStyleCnt="0">
        <dgm:presLayoutVars>
          <dgm:chMax val="1"/>
          <dgm:dir/>
          <dgm:resizeHandles val="exact"/>
        </dgm:presLayoutVars>
      </dgm:prSet>
      <dgm:spPr/>
      <dgm:t>
        <a:bodyPr/>
        <a:lstStyle/>
        <a:p>
          <a:endParaRPr lang="es-AR"/>
        </a:p>
      </dgm:t>
    </dgm:pt>
    <dgm:pt modelId="{32F22CD2-9E10-453F-9B57-CF71F87F9F1B}" type="pres">
      <dgm:prSet presAssocID="{8D4798FA-C4AB-44FC-8779-2C5E098CF8FD}" presName="roof" presStyleLbl="dkBgShp" presStyleIdx="0" presStyleCnt="2"/>
      <dgm:spPr/>
      <dgm:t>
        <a:bodyPr/>
        <a:lstStyle/>
        <a:p>
          <a:endParaRPr lang="es-AR"/>
        </a:p>
      </dgm:t>
    </dgm:pt>
    <dgm:pt modelId="{62EBBC97-367A-4287-AAA6-CAE7155CFE6F}" type="pres">
      <dgm:prSet presAssocID="{8D4798FA-C4AB-44FC-8779-2C5E098CF8FD}" presName="pillars" presStyleCnt="0"/>
      <dgm:spPr/>
    </dgm:pt>
    <dgm:pt modelId="{786C98D5-1FD2-499B-98AC-9858DDB71B60}" type="pres">
      <dgm:prSet presAssocID="{8D4798FA-C4AB-44FC-8779-2C5E098CF8FD}" presName="pillar1" presStyleLbl="node1" presStyleIdx="0" presStyleCnt="3" custLinFactNeighborX="-293" custLinFactNeighborY="1746">
        <dgm:presLayoutVars>
          <dgm:bulletEnabled val="1"/>
        </dgm:presLayoutVars>
      </dgm:prSet>
      <dgm:spPr/>
      <dgm:t>
        <a:bodyPr/>
        <a:lstStyle/>
        <a:p>
          <a:endParaRPr lang="es-AR"/>
        </a:p>
      </dgm:t>
    </dgm:pt>
    <dgm:pt modelId="{511B1660-EB75-4E7E-8292-5154CCA8207B}" type="pres">
      <dgm:prSet presAssocID="{8ECDBCEB-9746-4CC9-AADE-F2592CD9D639}" presName="pillarX" presStyleLbl="node1" presStyleIdx="1" presStyleCnt="3">
        <dgm:presLayoutVars>
          <dgm:bulletEnabled val="1"/>
        </dgm:presLayoutVars>
      </dgm:prSet>
      <dgm:spPr/>
      <dgm:t>
        <a:bodyPr/>
        <a:lstStyle/>
        <a:p>
          <a:endParaRPr lang="es-AR"/>
        </a:p>
      </dgm:t>
    </dgm:pt>
    <dgm:pt modelId="{440231E0-1AE2-48E5-A3BE-59163DE2DF54}" type="pres">
      <dgm:prSet presAssocID="{7F189B0B-6375-4CF1-BB4C-304391850C3E}" presName="pillarX" presStyleLbl="node1" presStyleIdx="2" presStyleCnt="3">
        <dgm:presLayoutVars>
          <dgm:bulletEnabled val="1"/>
        </dgm:presLayoutVars>
      </dgm:prSet>
      <dgm:spPr/>
      <dgm:t>
        <a:bodyPr/>
        <a:lstStyle/>
        <a:p>
          <a:endParaRPr lang="es-AR"/>
        </a:p>
      </dgm:t>
    </dgm:pt>
    <dgm:pt modelId="{4D86390D-A0D9-4763-983E-79672F0C2E36}" type="pres">
      <dgm:prSet presAssocID="{8D4798FA-C4AB-44FC-8779-2C5E098CF8FD}" presName="base" presStyleLbl="dkBgShp" presStyleIdx="1" presStyleCnt="2"/>
      <dgm:spPr>
        <a:noFill/>
      </dgm:spPr>
      <dgm:t>
        <a:bodyPr/>
        <a:lstStyle/>
        <a:p>
          <a:endParaRPr lang="es-AR"/>
        </a:p>
      </dgm:t>
    </dgm:pt>
  </dgm:ptLst>
  <dgm:cxnLst>
    <dgm:cxn modelId="{EF437548-C5BA-4D48-9656-9C6FA812F049}" srcId="{8D4798FA-C4AB-44FC-8779-2C5E098CF8FD}" destId="{7F189B0B-6375-4CF1-BB4C-304391850C3E}" srcOrd="2" destOrd="0" parTransId="{23BC6EE0-805D-485C-AB28-909886533035}" sibTransId="{91080C9B-BD9A-467F-A7E0-F36554DF5DA4}"/>
    <dgm:cxn modelId="{6691D13B-6038-4809-9F4E-D74D923DC963}" srcId="{8D4798FA-C4AB-44FC-8779-2C5E098CF8FD}" destId="{8ECDBCEB-9746-4CC9-AADE-F2592CD9D639}" srcOrd="1" destOrd="0" parTransId="{246F2BE5-F84D-40D6-A43A-5150DBE73131}" sibTransId="{E0BE2A0D-BCC3-43CA-899B-2DC5146C239F}"/>
    <dgm:cxn modelId="{BC31D4ED-585C-42E1-9058-4BC4FD3783F1}" type="presOf" srcId="{EBBD1CD0-4DEE-4F29-870C-A11E2BF2332C}" destId="{786C98D5-1FD2-499B-98AC-9858DDB71B60}" srcOrd="0" destOrd="0" presId="urn:microsoft.com/office/officeart/2005/8/layout/hList3"/>
    <dgm:cxn modelId="{BC8D32EC-B7AE-4258-A5E7-7240F149155D}" type="presOf" srcId="{7F189B0B-6375-4CF1-BB4C-304391850C3E}" destId="{440231E0-1AE2-48E5-A3BE-59163DE2DF54}" srcOrd="0" destOrd="0" presId="urn:microsoft.com/office/officeart/2005/8/layout/hList3"/>
    <dgm:cxn modelId="{EAB30FFD-8A94-4AEC-8B27-4B05B9718A8C}" type="presOf" srcId="{120A2E12-CAA5-4157-8371-1E4C63DD6E97}" destId="{440231E0-1AE2-48E5-A3BE-59163DE2DF54}" srcOrd="0" destOrd="1" presId="urn:microsoft.com/office/officeart/2005/8/layout/hList3"/>
    <dgm:cxn modelId="{17EBB3B3-C232-4374-9271-A7AAA3C1A043}" srcId="{03E02773-FECC-4ED5-BE71-018F2A2D06F6}" destId="{8D4798FA-C4AB-44FC-8779-2C5E098CF8FD}" srcOrd="0" destOrd="0" parTransId="{3CE7A62B-157A-41F1-9510-027C682FD61C}" sibTransId="{CF090D5E-479A-493C-ACCA-6C3179E6A736}"/>
    <dgm:cxn modelId="{F6613A2B-7497-4F13-957F-FCAB7C40F129}" srcId="{7F189B0B-6375-4CF1-BB4C-304391850C3E}" destId="{120A2E12-CAA5-4157-8371-1E4C63DD6E97}" srcOrd="0" destOrd="0" parTransId="{3E0BC045-B5FD-4992-B333-9F8E1A558111}" sibTransId="{8C9502E0-7A85-4681-BEB4-50AEE70927CE}"/>
    <dgm:cxn modelId="{A97B9344-AD7E-426E-A35D-35C98865D636}" type="presOf" srcId="{8ECDBCEB-9746-4CC9-AADE-F2592CD9D639}" destId="{511B1660-EB75-4E7E-8292-5154CCA8207B}" srcOrd="0" destOrd="0" presId="urn:microsoft.com/office/officeart/2005/8/layout/hList3"/>
    <dgm:cxn modelId="{9904F232-A9F4-4F2C-ACD7-7184A795A2D3}" type="presOf" srcId="{8D4798FA-C4AB-44FC-8779-2C5E098CF8FD}" destId="{32F22CD2-9E10-453F-9B57-CF71F87F9F1B}" srcOrd="0" destOrd="0" presId="urn:microsoft.com/office/officeart/2005/8/layout/hList3"/>
    <dgm:cxn modelId="{6577EA95-64A6-43DF-A3DB-1F34E8C9A76E}" srcId="{8D4798FA-C4AB-44FC-8779-2C5E098CF8FD}" destId="{EBBD1CD0-4DEE-4F29-870C-A11E2BF2332C}" srcOrd="0" destOrd="0" parTransId="{A8FB3F9F-D633-4F70-8B08-E8C3B9C4348C}" sibTransId="{63CCC0F1-0733-4B36-AFB4-2D429712B3F1}"/>
    <dgm:cxn modelId="{CF34FC0D-9961-404F-8EE4-D1ABC8D70F4C}" type="presOf" srcId="{03E02773-FECC-4ED5-BE71-018F2A2D06F6}" destId="{6FDB4428-33D5-4E77-A57A-DCC43A0680D7}" srcOrd="0" destOrd="0" presId="urn:microsoft.com/office/officeart/2005/8/layout/hList3"/>
    <dgm:cxn modelId="{33BE7EC0-176B-4296-B934-3D9888910851}" type="presParOf" srcId="{6FDB4428-33D5-4E77-A57A-DCC43A0680D7}" destId="{32F22CD2-9E10-453F-9B57-CF71F87F9F1B}" srcOrd="0" destOrd="0" presId="urn:microsoft.com/office/officeart/2005/8/layout/hList3"/>
    <dgm:cxn modelId="{9D09AC45-DF0F-4B8F-B44F-834A5A10A810}" type="presParOf" srcId="{6FDB4428-33D5-4E77-A57A-DCC43A0680D7}" destId="{62EBBC97-367A-4287-AAA6-CAE7155CFE6F}" srcOrd="1" destOrd="0" presId="urn:microsoft.com/office/officeart/2005/8/layout/hList3"/>
    <dgm:cxn modelId="{CF7F021C-59C2-4D64-9CEA-232CEF446A7F}" type="presParOf" srcId="{62EBBC97-367A-4287-AAA6-CAE7155CFE6F}" destId="{786C98D5-1FD2-499B-98AC-9858DDB71B60}" srcOrd="0" destOrd="0" presId="urn:microsoft.com/office/officeart/2005/8/layout/hList3"/>
    <dgm:cxn modelId="{64158FBD-1C9B-46B6-B125-7DCA144C7ADD}" type="presParOf" srcId="{62EBBC97-367A-4287-AAA6-CAE7155CFE6F}" destId="{511B1660-EB75-4E7E-8292-5154CCA8207B}" srcOrd="1" destOrd="0" presId="urn:microsoft.com/office/officeart/2005/8/layout/hList3"/>
    <dgm:cxn modelId="{835A217C-24FB-4D84-AC6B-EE20FE7711A0}" type="presParOf" srcId="{62EBBC97-367A-4287-AAA6-CAE7155CFE6F}" destId="{440231E0-1AE2-48E5-A3BE-59163DE2DF54}" srcOrd="2" destOrd="0" presId="urn:microsoft.com/office/officeart/2005/8/layout/hList3"/>
    <dgm:cxn modelId="{5F98084F-F6CD-419C-AF1E-6845F2BADDA8}" type="presParOf" srcId="{6FDB4428-33D5-4E77-A57A-DCC43A0680D7}" destId="{4D86390D-A0D9-4763-983E-79672F0C2E3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1B9A6E-AE7E-4588-87B2-E648891406C4}" type="doc">
      <dgm:prSet loTypeId="urn:microsoft.com/office/officeart/2005/8/layout/chevron2" loCatId="list" qsTypeId="urn:microsoft.com/office/officeart/2005/8/quickstyle/simple1" qsCatId="simple" csTypeId="urn:microsoft.com/office/officeart/2005/8/colors/accent2_4" csCatId="accent2" phldr="1"/>
      <dgm:spPr/>
      <dgm:t>
        <a:bodyPr/>
        <a:lstStyle/>
        <a:p>
          <a:endParaRPr lang="es-AR"/>
        </a:p>
      </dgm:t>
    </dgm:pt>
    <dgm:pt modelId="{DA89BE5F-33B8-4FFC-A300-CD57FAF04D46}">
      <dgm:prSet phldrT="[Texto]"/>
      <dgm:sp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dgm:spPr>
      <dgm:t>
        <a:bodyPr/>
        <a:lstStyle/>
        <a:p>
          <a:r>
            <a:rPr lang="es-AR" dirty="0" smtClean="0"/>
            <a:t>PFO</a:t>
          </a:r>
          <a:endParaRPr lang="es-AR" dirty="0"/>
        </a:p>
      </dgm:t>
    </dgm:pt>
    <dgm:pt modelId="{86CCF892-AF7E-4221-9971-A2BB1A1D9755}" type="parTrans" cxnId="{E187C943-C882-4493-A44E-165FC89A8E94}">
      <dgm:prSet/>
      <dgm:spPr/>
      <dgm:t>
        <a:bodyPr/>
        <a:lstStyle/>
        <a:p>
          <a:endParaRPr lang="es-AR"/>
        </a:p>
      </dgm:t>
    </dgm:pt>
    <dgm:pt modelId="{37103A1D-8901-4716-9D8B-0387D997BF8A}" type="sibTrans" cxnId="{E187C943-C882-4493-A44E-165FC89A8E94}">
      <dgm:prSet/>
      <dgm:spPr/>
      <dgm:t>
        <a:bodyPr/>
        <a:lstStyle/>
        <a:p>
          <a:endParaRPr lang="es-AR"/>
        </a:p>
      </dgm:t>
    </dgm:pt>
    <dgm:pt modelId="{5D954FA1-66EB-4064-8E53-7A056A86E615}">
      <dgm:prSet phldrT="[Texto]" custT="1"/>
      <dgm:spPr/>
      <dgm:t>
        <a:bodyPr/>
        <a:lstStyle/>
        <a:p>
          <a:r>
            <a:rPr lang="es-ES_tradnl" sz="1600" b="1" dirty="0"/>
            <a:t> </a:t>
          </a:r>
          <a:r>
            <a:rPr lang="es-ES_tradnl" sz="1600" b="1" dirty="0" smtClean="0"/>
            <a:t>SUJETO:  el conjunto de acciones que una persona define, planifica, ejecuta, revisa y re-planifica con el propósito de lograr la inserción laboral o a mejorar su situación en el empleo, a partir de reconocer y conjugar sus competencias, expectativas y necesidades con los requerimiento y posibilidades del entorno productivo y social. </a:t>
          </a:r>
          <a:endParaRPr lang="es-AR" sz="1600" dirty="0"/>
        </a:p>
      </dgm:t>
    </dgm:pt>
    <dgm:pt modelId="{716F47BA-D61F-4B6E-9DB9-3311D60C0436}" type="parTrans" cxnId="{E5DDC773-9FD2-46D6-9408-8336D0BE991D}">
      <dgm:prSet/>
      <dgm:spPr/>
      <dgm:t>
        <a:bodyPr/>
        <a:lstStyle/>
        <a:p>
          <a:endParaRPr lang="es-AR"/>
        </a:p>
      </dgm:t>
    </dgm:pt>
    <dgm:pt modelId="{06E57C26-2D14-4299-8826-6A991231CE78}" type="sibTrans" cxnId="{E5DDC773-9FD2-46D6-9408-8336D0BE991D}">
      <dgm:prSet/>
      <dgm:spPr/>
      <dgm:t>
        <a:bodyPr/>
        <a:lstStyle/>
        <a:p>
          <a:endParaRPr lang="es-AR"/>
        </a:p>
      </dgm:t>
    </dgm:pt>
    <dgm:pt modelId="{B9F1CF5C-36FA-4C98-8DAB-8454C98DFA7E}">
      <dgm:prSet phldrT="[Texto]"/>
      <dgm:sp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dgm:spPr>
      <dgm:t>
        <a:bodyPr/>
        <a:lstStyle/>
        <a:p>
          <a:r>
            <a:rPr lang="es-AR" dirty="0" smtClean="0"/>
            <a:t>PFO</a:t>
          </a:r>
          <a:endParaRPr lang="es-AR" dirty="0"/>
        </a:p>
      </dgm:t>
    </dgm:pt>
    <dgm:pt modelId="{0B2B2323-C6D6-4885-A792-698D2BF2EEF9}" type="parTrans" cxnId="{1784680B-3897-449E-9B6D-846A5D87FAB8}">
      <dgm:prSet/>
      <dgm:spPr/>
      <dgm:t>
        <a:bodyPr/>
        <a:lstStyle/>
        <a:p>
          <a:endParaRPr lang="es-AR"/>
        </a:p>
      </dgm:t>
    </dgm:pt>
    <dgm:pt modelId="{01809424-1402-4887-B5D6-088CFA51A4BB}" type="sibTrans" cxnId="{1784680B-3897-449E-9B6D-846A5D87FAB8}">
      <dgm:prSet/>
      <dgm:spPr/>
      <dgm:t>
        <a:bodyPr/>
        <a:lstStyle/>
        <a:p>
          <a:endParaRPr lang="es-AR"/>
        </a:p>
      </dgm:t>
    </dgm:pt>
    <dgm:pt modelId="{6070C119-BD35-4A2D-8BCA-EB46380DA8D1}">
      <dgm:prSet phldrT="[Texto]"/>
      <dgm:sp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dgm:spPr>
      <dgm:t>
        <a:bodyPr/>
        <a:lstStyle/>
        <a:p>
          <a:r>
            <a:rPr lang="es-AR" dirty="0" smtClean="0"/>
            <a:t>PFO</a:t>
          </a:r>
          <a:endParaRPr lang="es-AR" dirty="0"/>
        </a:p>
      </dgm:t>
    </dgm:pt>
    <dgm:pt modelId="{8D469296-599F-42EE-B01D-30733023D978}" type="parTrans" cxnId="{3B91A007-69D4-471E-962F-53A95D5546C6}">
      <dgm:prSet/>
      <dgm:spPr/>
      <dgm:t>
        <a:bodyPr/>
        <a:lstStyle/>
        <a:p>
          <a:endParaRPr lang="es-AR"/>
        </a:p>
      </dgm:t>
    </dgm:pt>
    <dgm:pt modelId="{D360DF50-2329-4E3E-9C5B-FBBE52896D3C}" type="sibTrans" cxnId="{3B91A007-69D4-471E-962F-53A95D5546C6}">
      <dgm:prSet/>
      <dgm:spPr/>
      <dgm:t>
        <a:bodyPr/>
        <a:lstStyle/>
        <a:p>
          <a:endParaRPr lang="es-AR"/>
        </a:p>
      </dgm:t>
    </dgm:pt>
    <dgm:pt modelId="{B37FD18F-982E-4DE2-96A1-693726FC155E}">
      <dgm:prSet phldrT="[Texto]" custT="1"/>
      <dgm:spPr/>
      <dgm:t>
        <a:bodyPr/>
        <a:lstStyle/>
        <a:p>
          <a:r>
            <a:rPr lang="es-ES_tradnl" sz="1600" b="1" dirty="0" smtClean="0"/>
            <a:t>POLÍTICA Y LA ENTIDAD FORMATIVA   eje </a:t>
          </a:r>
          <a:r>
            <a:rPr lang="es-ES_tradnl" sz="1600" b="1" dirty="0"/>
            <a:t>articulador </a:t>
          </a:r>
          <a:r>
            <a:rPr lang="es-ES_tradnl" sz="1600" b="1" dirty="0" smtClean="0"/>
            <a:t>del proceso </a:t>
          </a:r>
          <a:r>
            <a:rPr lang="es-ES_tradnl" sz="1600" b="1" dirty="0"/>
            <a:t>de </a:t>
          </a:r>
          <a:r>
            <a:rPr lang="es-ES_tradnl" sz="1600" b="1" dirty="0" smtClean="0"/>
            <a:t>atención , enseñanza-aprendizaje  y acompañamiento de las </a:t>
          </a:r>
          <a:r>
            <a:rPr lang="es-ES_tradnl" sz="1600" b="1" dirty="0"/>
            <a:t>acciones y estrategias  </a:t>
          </a:r>
          <a:r>
            <a:rPr lang="es-ES_tradnl" sz="1600" b="1" dirty="0" smtClean="0"/>
            <a:t>tanto </a:t>
          </a:r>
          <a:r>
            <a:rPr lang="es-ES_tradnl" sz="1600" b="1" dirty="0"/>
            <a:t>para insertarse </a:t>
          </a:r>
          <a:r>
            <a:rPr lang="es-ES_tradnl" sz="1600" b="1" dirty="0" smtClean="0"/>
            <a:t>en </a:t>
          </a:r>
          <a:r>
            <a:rPr lang="es-ES_tradnl" sz="1600" b="1" dirty="0"/>
            <a:t>un empleo formal o </a:t>
          </a:r>
          <a:r>
            <a:rPr lang="es-ES_tradnl" sz="1600" b="1" dirty="0" smtClean="0"/>
            <a:t> autogestivo  como </a:t>
          </a:r>
          <a:r>
            <a:rPr lang="es-ES_tradnl" sz="1600" b="1" dirty="0"/>
            <a:t>para continuar desarrollándose profesionalmente o actualizándose</a:t>
          </a:r>
          <a:r>
            <a:rPr lang="es-ES_tradnl" sz="1600" b="1" dirty="0" smtClean="0"/>
            <a:t>.   ESTRATEGIA  PARA POSICIONARSE COMO AGENTE DE CAMBIO Y SERVICIO DE ACOMPAÑAMIENTO DE PROYECTOS INDIVIDUALES  Y COLECTIVOS. </a:t>
          </a:r>
          <a:endParaRPr lang="es-AR" sz="1600" dirty="0"/>
        </a:p>
      </dgm:t>
    </dgm:pt>
    <dgm:pt modelId="{C31D09AC-737D-4324-A6D7-70D8FFBBA813}" type="parTrans" cxnId="{B2C4536C-2587-4241-904D-8B7F50B3C375}">
      <dgm:prSet/>
      <dgm:spPr/>
      <dgm:t>
        <a:bodyPr/>
        <a:lstStyle/>
        <a:p>
          <a:endParaRPr lang="es-AR"/>
        </a:p>
      </dgm:t>
    </dgm:pt>
    <dgm:pt modelId="{AD24C3D9-C1CD-41B6-B2F6-0B42D8728F88}" type="sibTrans" cxnId="{B2C4536C-2587-4241-904D-8B7F50B3C375}">
      <dgm:prSet/>
      <dgm:spPr/>
      <dgm:t>
        <a:bodyPr/>
        <a:lstStyle/>
        <a:p>
          <a:endParaRPr lang="es-AR"/>
        </a:p>
      </dgm:t>
    </dgm:pt>
    <dgm:pt modelId="{94070BE8-E013-4E03-9273-20288E141AA7}">
      <dgm:prSet phldrT="[Texto]" custT="1"/>
      <dgm:spPr/>
      <dgm:t>
        <a:bodyPr/>
        <a:lstStyle/>
        <a:p>
          <a:r>
            <a:rPr lang="es-ES_tradnl" sz="1600" b="1" dirty="0" smtClean="0"/>
            <a:t> ORIENTADORES, DOCENTES, DISEÑO CURRICLAR :  una metodología  didáctica  de  fortalecimiento de las competencias   transversales de empleabilidad y ciudanía,   articuladas con la formación técnica en el campo profesional y una estrategia de PERSONALIZACIÓN del APRENDIZAJE. </a:t>
          </a:r>
          <a:endParaRPr lang="es-AR" sz="1600" dirty="0"/>
        </a:p>
      </dgm:t>
    </dgm:pt>
    <dgm:pt modelId="{4C9953C9-5753-4283-B14E-11D857836681}" type="sibTrans" cxnId="{FCD66F15-1BCB-43DC-B1BC-4C57F2EDDF7A}">
      <dgm:prSet/>
      <dgm:spPr/>
      <dgm:t>
        <a:bodyPr/>
        <a:lstStyle/>
        <a:p>
          <a:endParaRPr lang="es-AR"/>
        </a:p>
      </dgm:t>
    </dgm:pt>
    <dgm:pt modelId="{56509C4C-46D3-4FD3-9221-3EF8F64DAA1D}" type="parTrans" cxnId="{FCD66F15-1BCB-43DC-B1BC-4C57F2EDDF7A}">
      <dgm:prSet/>
      <dgm:spPr/>
      <dgm:t>
        <a:bodyPr/>
        <a:lstStyle/>
        <a:p>
          <a:endParaRPr lang="es-AR"/>
        </a:p>
      </dgm:t>
    </dgm:pt>
    <dgm:pt modelId="{F11690DD-958F-4337-972F-EF5F170B96EA}" type="pres">
      <dgm:prSet presAssocID="{151B9A6E-AE7E-4588-87B2-E648891406C4}" presName="linearFlow" presStyleCnt="0">
        <dgm:presLayoutVars>
          <dgm:dir/>
          <dgm:animLvl val="lvl"/>
          <dgm:resizeHandles val="exact"/>
        </dgm:presLayoutVars>
      </dgm:prSet>
      <dgm:spPr/>
      <dgm:t>
        <a:bodyPr/>
        <a:lstStyle/>
        <a:p>
          <a:endParaRPr lang="es-AR"/>
        </a:p>
      </dgm:t>
    </dgm:pt>
    <dgm:pt modelId="{08B69E0C-CB35-4AA6-92E6-9DAC9375B647}" type="pres">
      <dgm:prSet presAssocID="{DA89BE5F-33B8-4FFC-A300-CD57FAF04D46}" presName="composite" presStyleCnt="0"/>
      <dgm:spPr/>
    </dgm:pt>
    <dgm:pt modelId="{F21C647F-3511-4895-AA2A-7C8771C2237C}" type="pres">
      <dgm:prSet presAssocID="{DA89BE5F-33B8-4FFC-A300-CD57FAF04D46}" presName="parentText" presStyleLbl="alignNode1" presStyleIdx="0" presStyleCnt="3" custLinFactNeighborY="1853">
        <dgm:presLayoutVars>
          <dgm:chMax val="1"/>
          <dgm:bulletEnabled val="1"/>
        </dgm:presLayoutVars>
      </dgm:prSet>
      <dgm:spPr/>
      <dgm:t>
        <a:bodyPr/>
        <a:lstStyle/>
        <a:p>
          <a:endParaRPr lang="es-AR"/>
        </a:p>
      </dgm:t>
    </dgm:pt>
    <dgm:pt modelId="{F98FAE56-6B16-4BDC-BFDB-6FE9C2381117}" type="pres">
      <dgm:prSet presAssocID="{DA89BE5F-33B8-4FFC-A300-CD57FAF04D46}" presName="descendantText" presStyleLbl="alignAcc1" presStyleIdx="0" presStyleCnt="3">
        <dgm:presLayoutVars>
          <dgm:bulletEnabled val="1"/>
        </dgm:presLayoutVars>
      </dgm:prSet>
      <dgm:spPr/>
      <dgm:t>
        <a:bodyPr/>
        <a:lstStyle/>
        <a:p>
          <a:endParaRPr lang="es-AR"/>
        </a:p>
      </dgm:t>
    </dgm:pt>
    <dgm:pt modelId="{43C1E913-2EF7-438F-AE22-923C537D5E3A}" type="pres">
      <dgm:prSet presAssocID="{37103A1D-8901-4716-9D8B-0387D997BF8A}" presName="sp" presStyleCnt="0"/>
      <dgm:spPr/>
    </dgm:pt>
    <dgm:pt modelId="{4E8F935C-7A0E-4FED-9320-5BD1362329C6}" type="pres">
      <dgm:prSet presAssocID="{B9F1CF5C-36FA-4C98-8DAB-8454C98DFA7E}" presName="composite" presStyleCnt="0"/>
      <dgm:spPr/>
    </dgm:pt>
    <dgm:pt modelId="{8068DE47-20B7-4EE8-A428-A1E69246023B}" type="pres">
      <dgm:prSet presAssocID="{B9F1CF5C-36FA-4C98-8DAB-8454C98DFA7E}" presName="parentText" presStyleLbl="alignNode1" presStyleIdx="1" presStyleCnt="3">
        <dgm:presLayoutVars>
          <dgm:chMax val="1"/>
          <dgm:bulletEnabled val="1"/>
        </dgm:presLayoutVars>
      </dgm:prSet>
      <dgm:spPr/>
      <dgm:t>
        <a:bodyPr/>
        <a:lstStyle/>
        <a:p>
          <a:endParaRPr lang="es-AR"/>
        </a:p>
      </dgm:t>
    </dgm:pt>
    <dgm:pt modelId="{341E4C1A-931E-43E1-B5BD-00B1A77FA1BF}" type="pres">
      <dgm:prSet presAssocID="{B9F1CF5C-36FA-4C98-8DAB-8454C98DFA7E}" presName="descendantText" presStyleLbl="alignAcc1" presStyleIdx="1" presStyleCnt="3" custLinFactNeighborY="2301">
        <dgm:presLayoutVars>
          <dgm:bulletEnabled val="1"/>
        </dgm:presLayoutVars>
      </dgm:prSet>
      <dgm:spPr/>
      <dgm:t>
        <a:bodyPr/>
        <a:lstStyle/>
        <a:p>
          <a:endParaRPr lang="es-AR"/>
        </a:p>
      </dgm:t>
    </dgm:pt>
    <dgm:pt modelId="{DE491F14-DF0E-4102-BFFA-B4687D311E89}" type="pres">
      <dgm:prSet presAssocID="{01809424-1402-4887-B5D6-088CFA51A4BB}" presName="sp" presStyleCnt="0"/>
      <dgm:spPr/>
    </dgm:pt>
    <dgm:pt modelId="{6736E28E-BEA0-4E3E-BD03-171770DF7897}" type="pres">
      <dgm:prSet presAssocID="{6070C119-BD35-4A2D-8BCA-EB46380DA8D1}" presName="composite" presStyleCnt="0"/>
      <dgm:spPr/>
    </dgm:pt>
    <dgm:pt modelId="{AB9359E8-505B-4BED-8A65-91C8E9D780D2}" type="pres">
      <dgm:prSet presAssocID="{6070C119-BD35-4A2D-8BCA-EB46380DA8D1}" presName="parentText" presStyleLbl="alignNode1" presStyleIdx="2" presStyleCnt="3" custLinFactNeighborY="269">
        <dgm:presLayoutVars>
          <dgm:chMax val="1"/>
          <dgm:bulletEnabled val="1"/>
        </dgm:presLayoutVars>
      </dgm:prSet>
      <dgm:spPr/>
      <dgm:t>
        <a:bodyPr/>
        <a:lstStyle/>
        <a:p>
          <a:endParaRPr lang="es-AR"/>
        </a:p>
      </dgm:t>
    </dgm:pt>
    <dgm:pt modelId="{F53D2CEA-FE31-42A9-8A68-9FA33F5376B4}" type="pres">
      <dgm:prSet presAssocID="{6070C119-BD35-4A2D-8BCA-EB46380DA8D1}" presName="descendantText" presStyleLbl="alignAcc1" presStyleIdx="2" presStyleCnt="3" custScaleY="176242">
        <dgm:presLayoutVars>
          <dgm:bulletEnabled val="1"/>
        </dgm:presLayoutVars>
      </dgm:prSet>
      <dgm:spPr/>
      <dgm:t>
        <a:bodyPr/>
        <a:lstStyle/>
        <a:p>
          <a:endParaRPr lang="es-AR"/>
        </a:p>
      </dgm:t>
    </dgm:pt>
  </dgm:ptLst>
  <dgm:cxnLst>
    <dgm:cxn modelId="{40CC6C59-FD25-459F-A151-B1900354EE01}" type="presOf" srcId="{151B9A6E-AE7E-4588-87B2-E648891406C4}" destId="{F11690DD-958F-4337-972F-EF5F170B96EA}" srcOrd="0" destOrd="0" presId="urn:microsoft.com/office/officeart/2005/8/layout/chevron2"/>
    <dgm:cxn modelId="{497BE1F7-1537-49C7-9B6F-909FD1EE1708}" type="presOf" srcId="{5D954FA1-66EB-4064-8E53-7A056A86E615}" destId="{F98FAE56-6B16-4BDC-BFDB-6FE9C2381117}" srcOrd="0" destOrd="0" presId="urn:microsoft.com/office/officeart/2005/8/layout/chevron2"/>
    <dgm:cxn modelId="{3B91A007-69D4-471E-962F-53A95D5546C6}" srcId="{151B9A6E-AE7E-4588-87B2-E648891406C4}" destId="{6070C119-BD35-4A2D-8BCA-EB46380DA8D1}" srcOrd="2" destOrd="0" parTransId="{8D469296-599F-42EE-B01D-30733023D978}" sibTransId="{D360DF50-2329-4E3E-9C5B-FBBE52896D3C}"/>
    <dgm:cxn modelId="{C3EC1FD9-514C-41BE-9EC4-0B7F5E9263CF}" type="presOf" srcId="{DA89BE5F-33B8-4FFC-A300-CD57FAF04D46}" destId="{F21C647F-3511-4895-AA2A-7C8771C2237C}" srcOrd="0" destOrd="0" presId="urn:microsoft.com/office/officeart/2005/8/layout/chevron2"/>
    <dgm:cxn modelId="{FCD66F15-1BCB-43DC-B1BC-4C57F2EDDF7A}" srcId="{B9F1CF5C-36FA-4C98-8DAB-8454C98DFA7E}" destId="{94070BE8-E013-4E03-9273-20288E141AA7}" srcOrd="0" destOrd="0" parTransId="{56509C4C-46D3-4FD3-9221-3EF8F64DAA1D}" sibTransId="{4C9953C9-5753-4283-B14E-11D857836681}"/>
    <dgm:cxn modelId="{E5DDC773-9FD2-46D6-9408-8336D0BE991D}" srcId="{DA89BE5F-33B8-4FFC-A300-CD57FAF04D46}" destId="{5D954FA1-66EB-4064-8E53-7A056A86E615}" srcOrd="0" destOrd="0" parTransId="{716F47BA-D61F-4B6E-9DB9-3311D60C0436}" sibTransId="{06E57C26-2D14-4299-8826-6A991231CE78}"/>
    <dgm:cxn modelId="{35CFB91A-7186-4455-A262-D377E197AFC5}" type="presOf" srcId="{B37FD18F-982E-4DE2-96A1-693726FC155E}" destId="{F53D2CEA-FE31-42A9-8A68-9FA33F5376B4}" srcOrd="0" destOrd="0" presId="urn:microsoft.com/office/officeart/2005/8/layout/chevron2"/>
    <dgm:cxn modelId="{A00E8D12-CC5B-4037-A2ED-FDE2B1637EA2}" type="presOf" srcId="{6070C119-BD35-4A2D-8BCA-EB46380DA8D1}" destId="{AB9359E8-505B-4BED-8A65-91C8E9D780D2}" srcOrd="0" destOrd="0" presId="urn:microsoft.com/office/officeart/2005/8/layout/chevron2"/>
    <dgm:cxn modelId="{0743767F-1306-4664-8C79-64F5D8423647}" type="presOf" srcId="{94070BE8-E013-4E03-9273-20288E141AA7}" destId="{341E4C1A-931E-43E1-B5BD-00B1A77FA1BF}" srcOrd="0" destOrd="0" presId="urn:microsoft.com/office/officeart/2005/8/layout/chevron2"/>
    <dgm:cxn modelId="{1784680B-3897-449E-9B6D-846A5D87FAB8}" srcId="{151B9A6E-AE7E-4588-87B2-E648891406C4}" destId="{B9F1CF5C-36FA-4C98-8DAB-8454C98DFA7E}" srcOrd="1" destOrd="0" parTransId="{0B2B2323-C6D6-4885-A792-698D2BF2EEF9}" sibTransId="{01809424-1402-4887-B5D6-088CFA51A4BB}"/>
    <dgm:cxn modelId="{6561F7A9-8EE5-4A3B-9430-04EE4D40AFCB}" type="presOf" srcId="{B9F1CF5C-36FA-4C98-8DAB-8454C98DFA7E}" destId="{8068DE47-20B7-4EE8-A428-A1E69246023B}" srcOrd="0" destOrd="0" presId="urn:microsoft.com/office/officeart/2005/8/layout/chevron2"/>
    <dgm:cxn modelId="{B2C4536C-2587-4241-904D-8B7F50B3C375}" srcId="{6070C119-BD35-4A2D-8BCA-EB46380DA8D1}" destId="{B37FD18F-982E-4DE2-96A1-693726FC155E}" srcOrd="0" destOrd="0" parTransId="{C31D09AC-737D-4324-A6D7-70D8FFBBA813}" sibTransId="{AD24C3D9-C1CD-41B6-B2F6-0B42D8728F88}"/>
    <dgm:cxn modelId="{E187C943-C882-4493-A44E-165FC89A8E94}" srcId="{151B9A6E-AE7E-4588-87B2-E648891406C4}" destId="{DA89BE5F-33B8-4FFC-A300-CD57FAF04D46}" srcOrd="0" destOrd="0" parTransId="{86CCF892-AF7E-4221-9971-A2BB1A1D9755}" sibTransId="{37103A1D-8901-4716-9D8B-0387D997BF8A}"/>
    <dgm:cxn modelId="{932D8B4B-28BB-4E47-B2B0-3FD286CA268F}" type="presParOf" srcId="{F11690DD-958F-4337-972F-EF5F170B96EA}" destId="{08B69E0C-CB35-4AA6-92E6-9DAC9375B647}" srcOrd="0" destOrd="0" presId="urn:microsoft.com/office/officeart/2005/8/layout/chevron2"/>
    <dgm:cxn modelId="{69111779-ABE6-48AB-9443-253BEBA47889}" type="presParOf" srcId="{08B69E0C-CB35-4AA6-92E6-9DAC9375B647}" destId="{F21C647F-3511-4895-AA2A-7C8771C2237C}" srcOrd="0" destOrd="0" presId="urn:microsoft.com/office/officeart/2005/8/layout/chevron2"/>
    <dgm:cxn modelId="{0AADC7A4-6562-445D-ACE2-FA5C5D9344AF}" type="presParOf" srcId="{08B69E0C-CB35-4AA6-92E6-9DAC9375B647}" destId="{F98FAE56-6B16-4BDC-BFDB-6FE9C2381117}" srcOrd="1" destOrd="0" presId="urn:microsoft.com/office/officeart/2005/8/layout/chevron2"/>
    <dgm:cxn modelId="{D218B944-CA4F-411D-9086-13944D2B7F9A}" type="presParOf" srcId="{F11690DD-958F-4337-972F-EF5F170B96EA}" destId="{43C1E913-2EF7-438F-AE22-923C537D5E3A}" srcOrd="1" destOrd="0" presId="urn:microsoft.com/office/officeart/2005/8/layout/chevron2"/>
    <dgm:cxn modelId="{D232C668-53C7-463F-8E80-4D3C5181E79A}" type="presParOf" srcId="{F11690DD-958F-4337-972F-EF5F170B96EA}" destId="{4E8F935C-7A0E-4FED-9320-5BD1362329C6}" srcOrd="2" destOrd="0" presId="urn:microsoft.com/office/officeart/2005/8/layout/chevron2"/>
    <dgm:cxn modelId="{4EE09B0A-7C41-485D-ACB3-DBCA3B010308}" type="presParOf" srcId="{4E8F935C-7A0E-4FED-9320-5BD1362329C6}" destId="{8068DE47-20B7-4EE8-A428-A1E69246023B}" srcOrd="0" destOrd="0" presId="urn:microsoft.com/office/officeart/2005/8/layout/chevron2"/>
    <dgm:cxn modelId="{C3B9C398-336E-4558-974C-71AE3B362BE2}" type="presParOf" srcId="{4E8F935C-7A0E-4FED-9320-5BD1362329C6}" destId="{341E4C1A-931E-43E1-B5BD-00B1A77FA1BF}" srcOrd="1" destOrd="0" presId="urn:microsoft.com/office/officeart/2005/8/layout/chevron2"/>
    <dgm:cxn modelId="{90FAFF9F-787F-4C36-9A35-252967E69247}" type="presParOf" srcId="{F11690DD-958F-4337-972F-EF5F170B96EA}" destId="{DE491F14-DF0E-4102-BFFA-B4687D311E89}" srcOrd="3" destOrd="0" presId="urn:microsoft.com/office/officeart/2005/8/layout/chevron2"/>
    <dgm:cxn modelId="{22E5F59C-9811-4632-9031-9FE390CBB8CD}" type="presParOf" srcId="{F11690DD-958F-4337-972F-EF5F170B96EA}" destId="{6736E28E-BEA0-4E3E-BD03-171770DF7897}" srcOrd="4" destOrd="0" presId="urn:microsoft.com/office/officeart/2005/8/layout/chevron2"/>
    <dgm:cxn modelId="{7AB13FC9-2ADC-40AE-A59B-AE8BE871B1C1}" type="presParOf" srcId="{6736E28E-BEA0-4E3E-BD03-171770DF7897}" destId="{AB9359E8-505B-4BED-8A65-91C8E9D780D2}" srcOrd="0" destOrd="0" presId="urn:microsoft.com/office/officeart/2005/8/layout/chevron2"/>
    <dgm:cxn modelId="{34B31471-A27E-46FE-8532-32BC5BF7A8EB}" type="presParOf" srcId="{6736E28E-BEA0-4E3E-BD03-171770DF7897}" destId="{F53D2CEA-FE31-42A9-8A68-9FA33F5376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15D9B-223D-4E8E-A566-0294135B02B1}">
      <dsp:nvSpPr>
        <dsp:cNvPr id="0" name=""/>
        <dsp:cNvSpPr/>
      </dsp:nvSpPr>
      <dsp:spPr>
        <a:xfrm rot="16200000">
          <a:off x="-1902216" y="1906031"/>
          <a:ext cx="4856714" cy="1044650"/>
        </a:xfrm>
        <a:prstGeom prst="flowChartManualOperation">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solidFill>
                <a:schemeClr val="tx1"/>
              </a:solidFill>
            </a:rPr>
            <a:t>T</a:t>
          </a:r>
          <a:r>
            <a:rPr lang="es-UY" sz="1400" b="1" kern="1200" dirty="0" smtClean="0">
              <a:solidFill>
                <a:schemeClr val="tx1"/>
              </a:solidFill>
            </a:rPr>
            <a:t>rabajo  e ingreso: fuente de protec-ción e inclusión social y </a:t>
          </a:r>
          <a:r>
            <a:rPr lang="es-UY" sz="1400" b="1" u="sng" kern="1200" dirty="0" smtClean="0">
              <a:solidFill>
                <a:schemeClr val="tx1"/>
              </a:solidFill>
              <a:effectLst>
                <a:outerShdw blurRad="38100" dist="38100" dir="2700000" algn="tl">
                  <a:srgbClr val="000000">
                    <a:alpha val="43137"/>
                  </a:srgbClr>
                </a:outerShdw>
              </a:effectLst>
            </a:rPr>
            <a:t>compo-nente- primor-dial del proyecto de vida de varones y  mujeres</a:t>
          </a:r>
          <a:r>
            <a:rPr lang="es-UY" sz="1400" b="1" u="sng" kern="1200" dirty="0" smtClean="0">
              <a:effectLst>
                <a:outerShdw blurRad="38100" dist="38100" dir="2700000" algn="tl">
                  <a:srgbClr val="000000">
                    <a:alpha val="43137"/>
                  </a:srgbClr>
                </a:outerShdw>
              </a:effectLst>
            </a:rPr>
            <a:t>  </a:t>
          </a:r>
          <a:r>
            <a:rPr lang="es-ES_tradnl" sz="1400" b="1" u="sng" kern="1200" dirty="0" smtClean="0">
              <a:effectLst>
                <a:outerShdw blurRad="38100" dist="38100" dir="2700000" algn="tl">
                  <a:srgbClr val="000000">
                    <a:alpha val="43137"/>
                  </a:srgbClr>
                </a:outerShdw>
              </a:effectLst>
            </a:rPr>
            <a:t> </a:t>
          </a:r>
          <a:endParaRPr lang="es-ES_tradnl" sz="1400" b="1" u="sng" kern="1200" dirty="0">
            <a:effectLst>
              <a:outerShdw blurRad="38100" dist="38100" dir="2700000" algn="tl">
                <a:srgbClr val="000000">
                  <a:alpha val="43137"/>
                </a:srgbClr>
              </a:outerShdw>
            </a:effectLst>
          </a:endParaRPr>
        </a:p>
      </dsp:txBody>
      <dsp:txXfrm rot="5400000">
        <a:off x="3816" y="971342"/>
        <a:ext cx="1044650" cy="2914028"/>
      </dsp:txXfrm>
    </dsp:sp>
    <dsp:sp modelId="{F17BB3DF-5380-4A98-A6A1-16207F5015D9}">
      <dsp:nvSpPr>
        <dsp:cNvPr id="0" name=""/>
        <dsp:cNvSpPr/>
      </dsp:nvSpPr>
      <dsp:spPr>
        <a:xfrm rot="16200000">
          <a:off x="-865855" y="1989409"/>
          <a:ext cx="4856714" cy="877894"/>
        </a:xfrm>
        <a:prstGeom prst="flowChartManualOperation">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t>Globali-zación, rev. Tecnoló-gica: sociedad  y econo-mía del conoci-miento</a:t>
          </a:r>
          <a:endParaRPr lang="es-AR" sz="1400" b="1" kern="1200" dirty="0"/>
        </a:p>
      </dsp:txBody>
      <dsp:txXfrm rot="5400000">
        <a:off x="1123555" y="971342"/>
        <a:ext cx="877894" cy="2914028"/>
      </dsp:txXfrm>
    </dsp:sp>
    <dsp:sp modelId="{F4B718DC-5065-4C64-91B6-80375CCEB890}">
      <dsp:nvSpPr>
        <dsp:cNvPr id="0" name=""/>
        <dsp:cNvSpPr/>
      </dsp:nvSpPr>
      <dsp:spPr>
        <a:xfrm rot="16200000">
          <a:off x="68634" y="1989409"/>
          <a:ext cx="4856714" cy="877894"/>
        </a:xfrm>
        <a:prstGeom prst="flowChartManualOperation">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t>Rápida obsoles-cencia del conoci-miento y las ocupaciones.</a:t>
          </a:r>
          <a:endParaRPr lang="es-AR" sz="1400" b="1" kern="1200" dirty="0"/>
        </a:p>
      </dsp:txBody>
      <dsp:txXfrm rot="5400000">
        <a:off x="2058044" y="971342"/>
        <a:ext cx="877894" cy="2914028"/>
      </dsp:txXfrm>
    </dsp:sp>
    <dsp:sp modelId="{03FF0596-AA7C-4155-AE1E-1D60D31FFDF0}">
      <dsp:nvSpPr>
        <dsp:cNvPr id="0" name=""/>
        <dsp:cNvSpPr/>
      </dsp:nvSpPr>
      <dsp:spPr>
        <a:xfrm rot="16200000">
          <a:off x="1012371" y="1989409"/>
          <a:ext cx="4856714" cy="877894"/>
        </a:xfrm>
        <a:prstGeom prst="flowChartManualOperation">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solidFill>
                <a:schemeClr val="tx1"/>
              </a:solidFill>
            </a:rPr>
            <a:t>Cambia la naturaleza la organización, los conteni-dos  y la división sexual del trabajo: las mujeres no son más fuerza </a:t>
          </a:r>
          <a:r>
            <a:rPr lang="es-ES_tradnl" sz="1400" b="1" kern="1200" dirty="0" err="1" smtClean="0">
              <a:solidFill>
                <a:schemeClr val="tx1"/>
              </a:solidFill>
            </a:rPr>
            <a:t>secun-daria</a:t>
          </a:r>
          <a:endParaRPr lang="es-AR" sz="1400" b="1" kern="1200" dirty="0">
            <a:solidFill>
              <a:schemeClr val="tx1"/>
            </a:solidFill>
          </a:endParaRPr>
        </a:p>
      </dsp:txBody>
      <dsp:txXfrm rot="5400000">
        <a:off x="3001781" y="971342"/>
        <a:ext cx="877894" cy="2914028"/>
      </dsp:txXfrm>
    </dsp:sp>
    <dsp:sp modelId="{DEE1D751-58E8-49B2-9AA2-E3B8722C419B}">
      <dsp:nvSpPr>
        <dsp:cNvPr id="0" name=""/>
        <dsp:cNvSpPr/>
      </dsp:nvSpPr>
      <dsp:spPr>
        <a:xfrm rot="16200000">
          <a:off x="2213089" y="1732428"/>
          <a:ext cx="4856714" cy="1391857"/>
        </a:xfrm>
        <a:prstGeom prst="flowChartManualOperation">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solidFill>
                <a:schemeClr val="tx1"/>
              </a:solidFill>
            </a:rPr>
            <a:t>Crisis del modelo conocido de empleo permanen-te, estable, ascenden-te, previsible  y de masas – INEQUIDADES entre regiones, países, zonas geográficas grupos poblacionales  y predominio del EMPLEO INFORMAL </a:t>
          </a:r>
          <a:endParaRPr lang="es-ES_tradnl" sz="1400" b="1" kern="1200" dirty="0">
            <a:solidFill>
              <a:schemeClr val="tx1"/>
            </a:solidFill>
          </a:endParaRPr>
        </a:p>
      </dsp:txBody>
      <dsp:txXfrm rot="5400000">
        <a:off x="3945517" y="971343"/>
        <a:ext cx="1391857" cy="2914028"/>
      </dsp:txXfrm>
    </dsp:sp>
    <dsp:sp modelId="{11DE063A-EA78-4FF1-8FCC-E3F7B59E214F}">
      <dsp:nvSpPr>
        <dsp:cNvPr id="0" name=""/>
        <dsp:cNvSpPr/>
      </dsp:nvSpPr>
      <dsp:spPr>
        <a:xfrm rot="16200000">
          <a:off x="3456733" y="1989409"/>
          <a:ext cx="4856714" cy="877894"/>
        </a:xfrm>
        <a:prstGeom prst="flowChartManualOperation">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t>Hetero-ge-neidad:  se convive con la diversi-dad la flexibili-dad, la transito-riedad y los proyec-tos a corto plazo. </a:t>
          </a:r>
          <a:endParaRPr lang="es-AR" sz="1400" b="1" kern="1200" dirty="0"/>
        </a:p>
      </dsp:txBody>
      <dsp:txXfrm rot="5400000">
        <a:off x="5446143" y="971342"/>
        <a:ext cx="877894" cy="2914028"/>
      </dsp:txXfrm>
    </dsp:sp>
    <dsp:sp modelId="{B33297B7-F0DC-4AEB-A4D9-5A0BE30D75A1}">
      <dsp:nvSpPr>
        <dsp:cNvPr id="0" name=""/>
        <dsp:cNvSpPr/>
      </dsp:nvSpPr>
      <dsp:spPr>
        <a:xfrm rot="16200000">
          <a:off x="4380836" y="1989409"/>
          <a:ext cx="4856714" cy="877894"/>
        </a:xfrm>
        <a:prstGeom prst="flowChartManualOperation">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ES_tradnl" sz="1400" b="1" kern="1200" dirty="0" smtClean="0">
              <a:solidFill>
                <a:schemeClr val="tx1"/>
              </a:solidFill>
            </a:rPr>
            <a:t>El trabajo se crea en peque-ñas cantida-des , protago-nismo de las MYPE , vincula-do a lo local y a los nuevos nichos de empleo </a:t>
          </a:r>
          <a:endParaRPr lang="es-AR" sz="1400" kern="1200" dirty="0">
            <a:solidFill>
              <a:schemeClr val="tx1"/>
            </a:solidFill>
          </a:endParaRPr>
        </a:p>
      </dsp:txBody>
      <dsp:txXfrm rot="5400000">
        <a:off x="6370246" y="971342"/>
        <a:ext cx="877894" cy="2914028"/>
      </dsp:txXfrm>
    </dsp:sp>
    <dsp:sp modelId="{389CDBF9-FB32-479A-96EB-B64A721126A9}">
      <dsp:nvSpPr>
        <dsp:cNvPr id="0" name=""/>
        <dsp:cNvSpPr/>
      </dsp:nvSpPr>
      <dsp:spPr>
        <a:xfrm rot="16200000">
          <a:off x="5301280" y="1989409"/>
          <a:ext cx="4856714" cy="877894"/>
        </a:xfrm>
        <a:prstGeom prst="flowChartManualOperation">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es-ES_tradnl" sz="1200" b="1" kern="1200" dirty="0" smtClean="0">
              <a:solidFill>
                <a:schemeClr val="tx1"/>
              </a:solidFill>
            </a:rPr>
            <a:t>Movilidad  entre empleo formal e informal,  períodos de ocupación y desocupación y  nuevas  formas alternati-vas de relacionamiento  laboral (trabajo a tiempo parcial, en domicilio, por tarea, teletra-bajo</a:t>
          </a:r>
          <a:r>
            <a:rPr lang="es-ES_tradnl" sz="1200" kern="1200" dirty="0" smtClean="0"/>
            <a:t>)</a:t>
          </a:r>
          <a:endParaRPr lang="es-AR" sz="1200" kern="1200" dirty="0"/>
        </a:p>
      </dsp:txBody>
      <dsp:txXfrm rot="5400000">
        <a:off x="7290690" y="971342"/>
        <a:ext cx="877894" cy="291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70CF2-1FD0-4C00-AC04-F6B53006BE36}">
      <dsp:nvSpPr>
        <dsp:cNvPr id="0" name=""/>
        <dsp:cNvSpPr/>
      </dsp:nvSpPr>
      <dsp:spPr>
        <a:xfrm>
          <a:off x="2438400" y="216"/>
          <a:ext cx="3657600" cy="846164"/>
        </a:xfrm>
        <a:prstGeom prst="rightArrow">
          <a:avLst>
            <a:gd name="adj1" fmla="val 75000"/>
            <a:gd name="adj2" fmla="val 50000"/>
          </a:avLst>
        </a:prstGeom>
        <a:solidFill>
          <a:srgbClr val="88F173">
            <a:alpha val="90000"/>
          </a:srgb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smtClean="0"/>
            <a:t> Mecanismos de reconocimiento de competencias</a:t>
          </a:r>
          <a:endParaRPr lang="es-AR" sz="1200" b="1" kern="1200" dirty="0"/>
        </a:p>
        <a:p>
          <a:pPr marL="114300" lvl="1" indent="-114300" algn="l" defTabSz="533400">
            <a:lnSpc>
              <a:spcPct val="90000"/>
            </a:lnSpc>
            <a:spcBef>
              <a:spcPct val="0"/>
            </a:spcBef>
            <a:spcAft>
              <a:spcPct val="15000"/>
            </a:spcAft>
            <a:buChar char="••"/>
          </a:pPr>
          <a:r>
            <a:rPr lang="es-MX" sz="1200" b="1" kern="1200" dirty="0" smtClean="0"/>
            <a:t> Empleabilidad</a:t>
          </a:r>
          <a:endParaRPr lang="es-AR" sz="1200" b="1" kern="1200" dirty="0"/>
        </a:p>
      </dsp:txBody>
      <dsp:txXfrm>
        <a:off x="2438400" y="105987"/>
        <a:ext cx="3340289" cy="634623"/>
      </dsp:txXfrm>
    </dsp:sp>
    <dsp:sp modelId="{C1B2EF6B-A6D7-4D25-B269-64AA46B5B5D0}">
      <dsp:nvSpPr>
        <dsp:cNvPr id="0" name=""/>
        <dsp:cNvSpPr/>
      </dsp:nvSpPr>
      <dsp:spPr>
        <a:xfrm>
          <a:off x="0" y="216"/>
          <a:ext cx="2438400" cy="846164"/>
        </a:xfrm>
        <a:prstGeom prst="roundRect">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b="1" kern="1200" dirty="0" smtClean="0"/>
            <a:t>COMPETENCIAS</a:t>
          </a:r>
          <a:endParaRPr lang="es-AR" sz="2400" b="1" kern="1200" dirty="0"/>
        </a:p>
      </dsp:txBody>
      <dsp:txXfrm>
        <a:off x="41306" y="41522"/>
        <a:ext cx="2355788" cy="763552"/>
      </dsp:txXfrm>
    </dsp:sp>
    <dsp:sp modelId="{A2D71FF4-5E89-4EB3-BAC8-D908E0A9E746}">
      <dsp:nvSpPr>
        <dsp:cNvPr id="0" name=""/>
        <dsp:cNvSpPr/>
      </dsp:nvSpPr>
      <dsp:spPr>
        <a:xfrm>
          <a:off x="2438400" y="930998"/>
          <a:ext cx="3657600" cy="846164"/>
        </a:xfrm>
        <a:prstGeom prst="rightArrow">
          <a:avLst>
            <a:gd name="adj1" fmla="val 75000"/>
            <a:gd name="adj2" fmla="val 50000"/>
          </a:avLst>
        </a:prstGeom>
        <a:solidFill>
          <a:schemeClr val="accent6">
            <a:lumMod val="40000"/>
            <a:lumOff val="60000"/>
            <a:alpha val="9000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smtClean="0"/>
            <a:t>Foco en el sujeto que aprende: protagonista</a:t>
          </a:r>
          <a:endParaRPr lang="es-AR" sz="1200" b="1" kern="1200" dirty="0"/>
        </a:p>
        <a:p>
          <a:pPr marL="114300" lvl="1" indent="-114300" algn="l" defTabSz="533400">
            <a:lnSpc>
              <a:spcPct val="90000"/>
            </a:lnSpc>
            <a:spcBef>
              <a:spcPct val="0"/>
            </a:spcBef>
            <a:spcAft>
              <a:spcPct val="15000"/>
            </a:spcAft>
            <a:buChar char="••"/>
          </a:pPr>
          <a:r>
            <a:rPr lang="es-MX" sz="1200" b="1" kern="1200" dirty="0" smtClean="0"/>
            <a:t>Se vuelven educativos todos los espacios y se aprende a lo largo de la vida.</a:t>
          </a:r>
          <a:endParaRPr lang="es-AR" sz="1200" b="1" kern="1200" dirty="0"/>
        </a:p>
        <a:p>
          <a:pPr marL="57150" lvl="1" indent="-57150" algn="l" defTabSz="444500">
            <a:lnSpc>
              <a:spcPct val="90000"/>
            </a:lnSpc>
            <a:spcBef>
              <a:spcPct val="0"/>
            </a:spcBef>
            <a:spcAft>
              <a:spcPct val="15000"/>
            </a:spcAft>
            <a:buChar char="••"/>
          </a:pPr>
          <a:endParaRPr lang="es-AR" sz="1000" b="1" kern="1200" dirty="0"/>
        </a:p>
      </dsp:txBody>
      <dsp:txXfrm>
        <a:off x="2438400" y="1036769"/>
        <a:ext cx="3340289" cy="634623"/>
      </dsp:txXfrm>
    </dsp:sp>
    <dsp:sp modelId="{66C50EC1-76B2-4DB7-A7CC-B4E438C2B78D}">
      <dsp:nvSpPr>
        <dsp:cNvPr id="0" name=""/>
        <dsp:cNvSpPr/>
      </dsp:nvSpPr>
      <dsp:spPr>
        <a:xfrm>
          <a:off x="0" y="930998"/>
          <a:ext cx="2438400" cy="846164"/>
        </a:xfrm>
        <a:prstGeom prst="roundRect">
          <a:avLst/>
        </a:prstGeom>
        <a:solidFill>
          <a:schemeClr val="accent6">
            <a:alpha val="9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 </a:t>
          </a:r>
          <a:r>
            <a:rPr lang="es-MX" sz="2500" b="1" kern="1200" dirty="0" smtClean="0"/>
            <a:t>APRENDIZAJE PERMANENTE</a:t>
          </a:r>
          <a:endParaRPr lang="es-AR" sz="2500" b="1" kern="1200" dirty="0"/>
        </a:p>
      </dsp:txBody>
      <dsp:txXfrm>
        <a:off x="41306" y="972304"/>
        <a:ext cx="2355788" cy="763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215BD-153D-457E-99DE-AA02FECD2CD8}">
      <dsp:nvSpPr>
        <dsp:cNvPr id="0" name=""/>
        <dsp:cNvSpPr/>
      </dsp:nvSpPr>
      <dsp:spPr>
        <a:xfrm>
          <a:off x="1940671" y="160440"/>
          <a:ext cx="3319457" cy="3319457"/>
        </a:xfrm>
        <a:prstGeom prst="ellipse">
          <a:avLst/>
        </a:prstGeom>
        <a:solidFill>
          <a:schemeClr val="accent5">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bg1"/>
              </a:solidFill>
            </a:rPr>
            <a:t>Justicia de </a:t>
          </a:r>
          <a:r>
            <a:rPr lang="es-MX" sz="2000" b="1" kern="1200" dirty="0" smtClean="0">
              <a:solidFill>
                <a:schemeClr val="bg1"/>
              </a:solidFill>
              <a:latin typeface="Arial" panose="020B0604020202020204" pitchFamily="34" charset="0"/>
              <a:cs typeface="Arial" panose="020B0604020202020204" pitchFamily="34" charset="0"/>
            </a:rPr>
            <a:t>género</a:t>
          </a:r>
        </a:p>
        <a:p>
          <a:pPr lvl="0" algn="ctr" defTabSz="1422400">
            <a:lnSpc>
              <a:spcPct val="90000"/>
            </a:lnSpc>
            <a:spcBef>
              <a:spcPct val="0"/>
            </a:spcBef>
            <a:spcAft>
              <a:spcPct val="35000"/>
            </a:spcAft>
          </a:pPr>
          <a:r>
            <a:rPr lang="es-MX" sz="2000" b="1" kern="1200" dirty="0" smtClean="0">
              <a:solidFill>
                <a:schemeClr val="bg1"/>
              </a:solidFill>
              <a:latin typeface="Arial" panose="020B0604020202020204" pitchFamily="34" charset="0"/>
              <a:cs typeface="Arial" panose="020B0604020202020204" pitchFamily="34" charset="0"/>
            </a:rPr>
            <a:t>Reconocimiento y valoración de la diversidad inter e intragénero</a:t>
          </a:r>
          <a:endParaRPr lang="es-AR" sz="2000" b="1" kern="1200" dirty="0">
            <a:solidFill>
              <a:schemeClr val="bg1"/>
            </a:solidFill>
            <a:latin typeface="Arial" panose="020B0604020202020204" pitchFamily="34" charset="0"/>
            <a:cs typeface="Arial" panose="020B0604020202020204" pitchFamily="34" charset="0"/>
          </a:endParaRPr>
        </a:p>
      </dsp:txBody>
      <dsp:txXfrm>
        <a:off x="2383265" y="741345"/>
        <a:ext cx="2434269" cy="1493756"/>
      </dsp:txXfrm>
    </dsp:sp>
    <dsp:sp modelId="{565A2B29-C065-4FC1-BCEF-067B7B060F9C}">
      <dsp:nvSpPr>
        <dsp:cNvPr id="0" name=""/>
        <dsp:cNvSpPr/>
      </dsp:nvSpPr>
      <dsp:spPr>
        <a:xfrm>
          <a:off x="3138442" y="2235101"/>
          <a:ext cx="3319457" cy="3319457"/>
        </a:xfrm>
        <a:prstGeom prst="ellipse">
          <a:avLst/>
        </a:prstGeom>
        <a:solidFill>
          <a:schemeClr val="bg2"/>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Redistribución de bienes, recursos y servicios</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Reconocimiento de las necesidades, saberes y demandas de cada género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Igualdad en la representación social y política</a:t>
          </a:r>
          <a:endParaRPr lang="es-AR" sz="1800" kern="1200" dirty="0">
            <a:latin typeface="Arial" panose="020B0604020202020204" pitchFamily="34" charset="0"/>
            <a:cs typeface="Arial" panose="020B0604020202020204" pitchFamily="34" charset="0"/>
          </a:endParaRPr>
        </a:p>
      </dsp:txBody>
      <dsp:txXfrm>
        <a:off x="4153642" y="3092628"/>
        <a:ext cx="1991674" cy="1825701"/>
      </dsp:txXfrm>
    </dsp:sp>
    <dsp:sp modelId="{0170CA5C-5ED1-4441-816B-589531608974}">
      <dsp:nvSpPr>
        <dsp:cNvPr id="0" name=""/>
        <dsp:cNvSpPr/>
      </dsp:nvSpPr>
      <dsp:spPr>
        <a:xfrm>
          <a:off x="742899" y="2235101"/>
          <a:ext cx="3319457" cy="3319457"/>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Derechos Humanos</a:t>
          </a:r>
        </a:p>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Derechos de las Mujeres</a:t>
          </a:r>
          <a:endParaRPr lang="es-AR" sz="2400" kern="1200" dirty="0">
            <a:latin typeface="Arial" panose="020B0604020202020204" pitchFamily="34" charset="0"/>
            <a:cs typeface="Arial" panose="020B0604020202020204" pitchFamily="34" charset="0"/>
          </a:endParaRPr>
        </a:p>
      </dsp:txBody>
      <dsp:txXfrm>
        <a:off x="1055482" y="3092628"/>
        <a:ext cx="1991674" cy="1825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D57DF-FB33-4DDC-B090-FF5471086B1E}">
      <dsp:nvSpPr>
        <dsp:cNvPr id="0" name=""/>
        <dsp:cNvSpPr/>
      </dsp:nvSpPr>
      <dsp:spPr>
        <a:xfrm>
          <a:off x="612929" y="0"/>
          <a:ext cx="6946540" cy="495520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6F4F9-F1F3-444D-9186-8E32399F7283}">
      <dsp:nvSpPr>
        <dsp:cNvPr id="0" name=""/>
        <dsp:cNvSpPr/>
      </dsp:nvSpPr>
      <dsp:spPr>
        <a:xfrm>
          <a:off x="2501" y="1368151"/>
          <a:ext cx="944153" cy="2218900"/>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Enfoque sistémico del mundo del trabajo y las PET: cómo se genera hoy el empleo</a:t>
          </a:r>
          <a:endParaRPr lang="es-AR" sz="1200" b="1" kern="1200" dirty="0"/>
        </a:p>
      </dsp:txBody>
      <dsp:txXfrm>
        <a:off x="48591" y="1414241"/>
        <a:ext cx="851973" cy="2126720"/>
      </dsp:txXfrm>
    </dsp:sp>
    <dsp:sp modelId="{C1401F0E-BB31-4462-9970-33ECF6F6FBCD}">
      <dsp:nvSpPr>
        <dsp:cNvPr id="0" name=""/>
        <dsp:cNvSpPr/>
      </dsp:nvSpPr>
      <dsp:spPr>
        <a:xfrm>
          <a:off x="1169720" y="1368151"/>
          <a:ext cx="1338390" cy="2218900"/>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Doble y simultánea pertinencia con el entorno productivo y social y los sujetos de atención individuales y colectivos.   </a:t>
          </a:r>
          <a:endParaRPr lang="es-AR" sz="1200" kern="1200" dirty="0"/>
        </a:p>
      </dsp:txBody>
      <dsp:txXfrm>
        <a:off x="1235055" y="1433486"/>
        <a:ext cx="1207720" cy="2088230"/>
      </dsp:txXfrm>
    </dsp:sp>
    <dsp:sp modelId="{801BC1DB-B6BB-4C56-9BF6-AE8B37868173}">
      <dsp:nvSpPr>
        <dsp:cNvPr id="0" name=""/>
        <dsp:cNvSpPr/>
      </dsp:nvSpPr>
      <dsp:spPr>
        <a:xfrm>
          <a:off x="2731175" y="1296142"/>
          <a:ext cx="1765175" cy="2362918"/>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AR" sz="1200" b="1" kern="1200" dirty="0" smtClean="0"/>
            <a:t>Integración estructural del enfoque integrado de DDHH y Género: de la pertinencia acrítica al mercado que reafirma y reproduce la desigualdad a la contribución para un nuevo paradigma de las relaciones sociales  </a:t>
          </a:r>
          <a:endParaRPr lang="es-AR" sz="1200" b="1" kern="1200" dirty="0"/>
        </a:p>
      </dsp:txBody>
      <dsp:txXfrm>
        <a:off x="2817344" y="1382311"/>
        <a:ext cx="1592837" cy="2190580"/>
      </dsp:txXfrm>
    </dsp:sp>
    <dsp:sp modelId="{1184B380-7F74-4A8F-A4DC-F053F8351654}">
      <dsp:nvSpPr>
        <dsp:cNvPr id="0" name=""/>
        <dsp:cNvSpPr/>
      </dsp:nvSpPr>
      <dsp:spPr>
        <a:xfrm>
          <a:off x="4674489" y="1296142"/>
          <a:ext cx="1094803" cy="2218900"/>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Cruce de formación por competen-</a:t>
          </a:r>
          <a:r>
            <a:rPr lang="es-ES_tradnl" sz="1200" b="1" kern="1200" dirty="0" err="1" smtClean="0"/>
            <a:t>cia</a:t>
          </a:r>
          <a:r>
            <a:rPr lang="es-ES_tradnl" sz="1200" b="1" kern="1200" dirty="0" smtClean="0"/>
            <a:t> y género: marco </a:t>
          </a:r>
          <a:r>
            <a:rPr lang="es-ES_tradnl" sz="1200" b="1" kern="1200" dirty="0" err="1" smtClean="0"/>
            <a:t>metodoló-gico</a:t>
          </a:r>
          <a:r>
            <a:rPr lang="es-ES_tradnl" sz="1200" b="1" kern="1200" dirty="0" smtClean="0"/>
            <a:t> </a:t>
          </a:r>
          <a:endParaRPr lang="es-AR" sz="1200" kern="1200" dirty="0"/>
        </a:p>
      </dsp:txBody>
      <dsp:txXfrm>
        <a:off x="4727933" y="1349586"/>
        <a:ext cx="987915" cy="2112012"/>
      </dsp:txXfrm>
    </dsp:sp>
    <dsp:sp modelId="{07AA64AB-A2B8-4261-B96B-2183BE93FF74}">
      <dsp:nvSpPr>
        <dsp:cNvPr id="0" name=""/>
        <dsp:cNvSpPr/>
      </dsp:nvSpPr>
      <dsp:spPr>
        <a:xfrm>
          <a:off x="5999582" y="1368151"/>
          <a:ext cx="1033866" cy="2218900"/>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Formación y fortaleci-miento de la empleabili-dad y la ciudadanía</a:t>
          </a:r>
          <a:endParaRPr lang="es-AR" sz="1200" b="1" kern="1200" dirty="0"/>
        </a:p>
      </dsp:txBody>
      <dsp:txXfrm>
        <a:off x="6050051" y="1418620"/>
        <a:ext cx="932928" cy="2117962"/>
      </dsp:txXfrm>
    </dsp:sp>
    <dsp:sp modelId="{86EEB013-5160-421E-A19A-8AE7F29534C7}">
      <dsp:nvSpPr>
        <dsp:cNvPr id="0" name=""/>
        <dsp:cNvSpPr/>
      </dsp:nvSpPr>
      <dsp:spPr>
        <a:xfrm>
          <a:off x="7160013" y="1368151"/>
          <a:ext cx="875681" cy="2218900"/>
        </a:xfrm>
        <a:prstGeom prst="roundRect">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Gestión organiza-cional: red, sinergias, articula-ciones y comple-mentacio-nes</a:t>
          </a:r>
          <a:endParaRPr lang="es-AR" sz="1200" kern="1200" dirty="0"/>
        </a:p>
      </dsp:txBody>
      <dsp:txXfrm>
        <a:off x="7202760" y="1410898"/>
        <a:ext cx="790187" cy="2133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F5ADD-2D8A-41CD-BF8E-8CF4EEF6E0D1}">
      <dsp:nvSpPr>
        <dsp:cNvPr id="0" name=""/>
        <dsp:cNvSpPr/>
      </dsp:nvSpPr>
      <dsp:spPr>
        <a:xfrm>
          <a:off x="1561" y="1288"/>
          <a:ext cx="8097269" cy="74847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AR" sz="3300" kern="1200" dirty="0"/>
            <a:t>Competencia:</a:t>
          </a:r>
        </a:p>
      </dsp:txBody>
      <dsp:txXfrm>
        <a:off x="23483" y="23210"/>
        <a:ext cx="8053425" cy="704634"/>
      </dsp:txXfrm>
    </dsp:sp>
    <dsp:sp modelId="{73FBA9D5-F64A-40C7-AB13-8B714CDA3C18}">
      <dsp:nvSpPr>
        <dsp:cNvPr id="0" name=""/>
        <dsp:cNvSpPr/>
      </dsp:nvSpPr>
      <dsp:spPr>
        <a:xfrm>
          <a:off x="25" y="923405"/>
          <a:ext cx="5102545" cy="1498725"/>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dirty="0"/>
            <a:t>capacidad de interrelacionar y movilizar un conjunto de conocimientos, habilidades, actitudes y valores para responder satisfactoriamente a una demanda:</a:t>
          </a:r>
        </a:p>
      </dsp:txBody>
      <dsp:txXfrm>
        <a:off x="43921" y="967301"/>
        <a:ext cx="5014753" cy="1410933"/>
      </dsp:txXfrm>
    </dsp:sp>
    <dsp:sp modelId="{DC809E00-D567-49AF-AC29-EB8598895151}">
      <dsp:nvSpPr>
        <dsp:cNvPr id="0" name=""/>
        <dsp:cNvSpPr/>
      </dsp:nvSpPr>
      <dsp:spPr>
        <a:xfrm>
          <a:off x="9464" y="2581621"/>
          <a:ext cx="2498797" cy="1498725"/>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dirty="0"/>
            <a:t>resolver un problema, enfrentar una situación nueva o imprevista, innovar,  etc.</a:t>
          </a:r>
          <a:endParaRPr lang="es-AR" sz="1800" kern="1200" dirty="0"/>
        </a:p>
      </dsp:txBody>
      <dsp:txXfrm>
        <a:off x="53360" y="2625517"/>
        <a:ext cx="2411005" cy="1410933"/>
      </dsp:txXfrm>
    </dsp:sp>
    <dsp:sp modelId="{264FF4DB-268A-405A-A5AB-C54E2C423597}">
      <dsp:nvSpPr>
        <dsp:cNvPr id="0" name=""/>
        <dsp:cNvSpPr/>
      </dsp:nvSpPr>
      <dsp:spPr>
        <a:xfrm>
          <a:off x="2613212" y="2581621"/>
          <a:ext cx="2498797" cy="1498725"/>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dirty="0"/>
            <a:t>de acuerdo a criterios </a:t>
          </a:r>
          <a:r>
            <a:rPr lang="es-AR" sz="1800" b="1" kern="1200" dirty="0" smtClean="0"/>
            <a:t>preestablecidos.</a:t>
          </a:r>
          <a:endParaRPr lang="es-AR" sz="1800" kern="1200" dirty="0"/>
        </a:p>
      </dsp:txBody>
      <dsp:txXfrm>
        <a:off x="2657108" y="2625517"/>
        <a:ext cx="2411005" cy="1410933"/>
      </dsp:txXfrm>
    </dsp:sp>
    <dsp:sp modelId="{13FA853B-6945-450D-A0B3-27E85DF13A60}">
      <dsp:nvSpPr>
        <dsp:cNvPr id="0" name=""/>
        <dsp:cNvSpPr/>
      </dsp:nvSpPr>
      <dsp:spPr>
        <a:xfrm>
          <a:off x="5321909" y="916331"/>
          <a:ext cx="2769018" cy="1498725"/>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b="1" i="1" kern="1200" dirty="0" smtClean="0"/>
            <a:t>Implica una relación indisoluble entre acción y reflexión, se necesita comprender el significado de la acción para  lograr un desempeño competente</a:t>
          </a:r>
          <a:endParaRPr lang="es-AR" sz="1600" b="1" i="1" kern="1200" dirty="0"/>
        </a:p>
      </dsp:txBody>
      <dsp:txXfrm>
        <a:off x="5365805" y="960227"/>
        <a:ext cx="2681226" cy="1410933"/>
      </dsp:txXfrm>
    </dsp:sp>
    <dsp:sp modelId="{2B6C5517-2EAD-4306-BFF1-49AC6BE54A43}">
      <dsp:nvSpPr>
        <dsp:cNvPr id="0" name=""/>
        <dsp:cNvSpPr/>
      </dsp:nvSpPr>
      <dsp:spPr>
        <a:xfrm>
          <a:off x="5321909" y="2581621"/>
          <a:ext cx="2769018" cy="1498725"/>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AR" sz="1200" b="1" i="1" kern="1200" dirty="0" smtClean="0"/>
        </a:p>
        <a:p>
          <a:pPr lvl="0" algn="ctr" defTabSz="533400">
            <a:lnSpc>
              <a:spcPct val="90000"/>
            </a:lnSpc>
            <a:spcBef>
              <a:spcPct val="0"/>
            </a:spcBef>
            <a:spcAft>
              <a:spcPct val="35000"/>
            </a:spcAft>
          </a:pPr>
          <a:r>
            <a:rPr lang="es-AR" sz="1400" b="1" i="1" kern="1200" dirty="0" smtClean="0"/>
            <a:t>Se da en un contexto determinado que es  el que la demanda y la posibilita. A su vez, comprende la capacidad de  interpretar los cambios y operar adaptativamente.</a:t>
          </a:r>
          <a:endParaRPr lang="es-AR" sz="1400" b="1" i="1" kern="1200" dirty="0"/>
        </a:p>
      </dsp:txBody>
      <dsp:txXfrm>
        <a:off x="5365805" y="2625517"/>
        <a:ext cx="2681226" cy="1410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7B89B-E5C0-4930-939B-54A8323EDA42}">
      <dsp:nvSpPr>
        <dsp:cNvPr id="0" name=""/>
        <dsp:cNvSpPr/>
      </dsp:nvSpPr>
      <dsp:spPr>
        <a:xfrm>
          <a:off x="583293" y="0"/>
          <a:ext cx="5305772" cy="5305772"/>
        </a:xfrm>
        <a:prstGeom prst="triangle">
          <a:avLst/>
        </a:prstGeom>
        <a:solidFill>
          <a:srgbClr val="FF0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B7A0D-DBD8-47C1-85BA-672D928A2F4F}">
      <dsp:nvSpPr>
        <dsp:cNvPr id="0" name=""/>
        <dsp:cNvSpPr/>
      </dsp:nvSpPr>
      <dsp:spPr>
        <a:xfrm>
          <a:off x="3236179" y="533426"/>
          <a:ext cx="3448751" cy="1255975"/>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MX" sz="3400" b="1" kern="1200" dirty="0" smtClean="0">
              <a:solidFill>
                <a:srgbClr val="FF0000"/>
              </a:solidFill>
              <a:effectLst>
                <a:outerShdw blurRad="38100" dist="38100" dir="2700000" algn="tl">
                  <a:srgbClr val="000000">
                    <a:alpha val="43137"/>
                  </a:srgbClr>
                </a:outerShdw>
              </a:effectLst>
            </a:rPr>
            <a:t>Empleabilidad</a:t>
          </a:r>
          <a:endParaRPr lang="es-AR" sz="3400" b="1" kern="1200" dirty="0">
            <a:solidFill>
              <a:srgbClr val="FF0000"/>
            </a:solidFill>
            <a:effectLst>
              <a:outerShdw blurRad="38100" dist="38100" dir="2700000" algn="tl">
                <a:srgbClr val="000000">
                  <a:alpha val="43137"/>
                </a:srgbClr>
              </a:outerShdw>
            </a:effectLst>
          </a:endParaRPr>
        </a:p>
      </dsp:txBody>
      <dsp:txXfrm>
        <a:off x="3297491" y="594738"/>
        <a:ext cx="3326127" cy="1133351"/>
      </dsp:txXfrm>
    </dsp:sp>
    <dsp:sp modelId="{CC1C3B64-7AA9-42F5-B4EF-71720F03CFC5}">
      <dsp:nvSpPr>
        <dsp:cNvPr id="0" name=""/>
        <dsp:cNvSpPr/>
      </dsp:nvSpPr>
      <dsp:spPr>
        <a:xfrm>
          <a:off x="2404013" y="1946399"/>
          <a:ext cx="5113084" cy="1255975"/>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Conjunto de competencias y cualificaciones </a:t>
          </a:r>
          <a:r>
            <a:rPr lang="es-MX" sz="1600" b="1" kern="1200" dirty="0" smtClean="0">
              <a:solidFill>
                <a:srgbClr val="FF0000"/>
              </a:solidFill>
            </a:rPr>
            <a:t>transferibles</a:t>
          </a:r>
          <a:r>
            <a:rPr lang="es-MX" sz="1600" kern="1200" dirty="0" smtClean="0">
              <a:solidFill>
                <a:schemeClr val="tx1"/>
              </a:solidFill>
            </a:rPr>
            <a:t> que refuerzan la capacidad de las personas para </a:t>
          </a:r>
          <a:r>
            <a:rPr lang="es-MX" sz="1600" b="1" kern="1200" dirty="0" smtClean="0">
              <a:solidFill>
                <a:srgbClr val="FF0000"/>
              </a:solidFill>
            </a:rPr>
            <a:t>aprovechar las oportunidades </a:t>
          </a:r>
          <a:r>
            <a:rPr lang="es-MX" sz="1600" kern="1200" dirty="0" smtClean="0">
              <a:solidFill>
                <a:schemeClr val="tx1"/>
              </a:solidFill>
            </a:rPr>
            <a:t>de educación y formación que se les presenten con miras a encontrar y conservar: </a:t>
          </a:r>
          <a:endParaRPr lang="es-AR" sz="1600" kern="1200" dirty="0">
            <a:solidFill>
              <a:schemeClr val="tx1"/>
            </a:solidFill>
          </a:endParaRPr>
        </a:p>
      </dsp:txBody>
      <dsp:txXfrm>
        <a:off x="2465325" y="2007711"/>
        <a:ext cx="4990460" cy="1133351"/>
      </dsp:txXfrm>
    </dsp:sp>
    <dsp:sp modelId="{6C5FE030-E181-46A0-BFE5-4154E815E4B4}">
      <dsp:nvSpPr>
        <dsp:cNvPr id="0" name=""/>
        <dsp:cNvSpPr/>
      </dsp:nvSpPr>
      <dsp:spPr>
        <a:xfrm>
          <a:off x="2414945" y="3359372"/>
          <a:ext cx="5091219" cy="1255975"/>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un trabajo decente, progresar en la empresa, cambiar de empleo, adaptarse a la  evolución de las tecnologías y las condiciones del mercado de trabajo</a:t>
          </a:r>
          <a:endParaRPr lang="es-AR" sz="1600" kern="1200" dirty="0"/>
        </a:p>
      </dsp:txBody>
      <dsp:txXfrm>
        <a:off x="2476257" y="3420684"/>
        <a:ext cx="4968595" cy="11333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4477-4D55-4CDE-9571-29B86364AD3B}">
      <dsp:nvSpPr>
        <dsp:cNvPr id="0" name=""/>
        <dsp:cNvSpPr/>
      </dsp:nvSpPr>
      <dsp:spPr>
        <a:xfrm>
          <a:off x="0" y="0"/>
          <a:ext cx="4752528" cy="4752528"/>
        </a:xfrm>
        <a:prstGeom prst="pie">
          <a:avLst>
            <a:gd name="adj1" fmla="val 5400000"/>
            <a:gd name="adj2" fmla="val 1620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38905-C0CC-4DC8-A9E2-EFFD450C7BD9}">
      <dsp:nvSpPr>
        <dsp:cNvPr id="0" name=""/>
        <dsp:cNvSpPr/>
      </dsp:nvSpPr>
      <dsp:spPr>
        <a:xfrm>
          <a:off x="2376264" y="0"/>
          <a:ext cx="5615608" cy="4752528"/>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s-ES" sz="1600" b="1" kern="1200" dirty="0" smtClean="0"/>
        </a:p>
        <a:p>
          <a:pPr lvl="0" algn="ctr" defTabSz="711200" rtl="0">
            <a:lnSpc>
              <a:spcPct val="90000"/>
            </a:lnSpc>
            <a:spcBef>
              <a:spcPct val="0"/>
            </a:spcBef>
            <a:spcAft>
              <a:spcPct val="35000"/>
            </a:spcAft>
          </a:pPr>
          <a:r>
            <a:rPr lang="es-ES" sz="1600" b="1" kern="1200" dirty="0" smtClean="0"/>
            <a:t>Descubrir y desarrollar capacidades y aptitudes en los sujetos y grupos ocupacionales para que, en concordancia  con las demandas del mercado laboral, se informen y reflexionen para tomar decisiones que los conduzcan a una vida activa, productiva y satisfactoria. </a:t>
          </a:r>
          <a:endParaRPr lang="es-AR" sz="1600" kern="1200" dirty="0"/>
        </a:p>
      </dsp:txBody>
      <dsp:txXfrm>
        <a:off x="2376264" y="0"/>
        <a:ext cx="5615608" cy="1009912"/>
      </dsp:txXfrm>
    </dsp:sp>
    <dsp:sp modelId="{4B808244-AED0-49CB-8F12-80492191A7F4}">
      <dsp:nvSpPr>
        <dsp:cNvPr id="0" name=""/>
        <dsp:cNvSpPr/>
      </dsp:nvSpPr>
      <dsp:spPr>
        <a:xfrm>
          <a:off x="623769" y="1009912"/>
          <a:ext cx="3504989" cy="3504989"/>
        </a:xfrm>
        <a:prstGeom prst="pie">
          <a:avLst>
            <a:gd name="adj1" fmla="val 5400000"/>
            <a:gd name="adj2" fmla="val 1620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17A51-A9E9-40EE-A3F3-12A8CB553F93}">
      <dsp:nvSpPr>
        <dsp:cNvPr id="0" name=""/>
        <dsp:cNvSpPr/>
      </dsp:nvSpPr>
      <dsp:spPr>
        <a:xfrm>
          <a:off x="2376263" y="1224242"/>
          <a:ext cx="5615608" cy="3504989"/>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Promover la diversificación ocupacional y la promoción de la igualdad de oportunidades </a:t>
          </a:r>
          <a:endParaRPr lang="es-AR" sz="1600" kern="1200" dirty="0"/>
        </a:p>
      </dsp:txBody>
      <dsp:txXfrm>
        <a:off x="2376263" y="1224242"/>
        <a:ext cx="5615608" cy="1009912"/>
      </dsp:txXfrm>
    </dsp:sp>
    <dsp:sp modelId="{B67DEAEA-76AD-4113-BA15-BA7553C5F254}">
      <dsp:nvSpPr>
        <dsp:cNvPr id="0" name=""/>
        <dsp:cNvSpPr/>
      </dsp:nvSpPr>
      <dsp:spPr>
        <a:xfrm>
          <a:off x="1247538" y="2019824"/>
          <a:ext cx="2257450" cy="2257450"/>
        </a:xfrm>
        <a:prstGeom prst="pie">
          <a:avLst>
            <a:gd name="adj1" fmla="val 5400000"/>
            <a:gd name="adj2" fmla="val 1620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15A52-5852-4957-8F40-493ABC1101BA}">
      <dsp:nvSpPr>
        <dsp:cNvPr id="0" name=""/>
        <dsp:cNvSpPr/>
      </dsp:nvSpPr>
      <dsp:spPr>
        <a:xfrm>
          <a:off x="2376263" y="2100483"/>
          <a:ext cx="5615608" cy="2628756"/>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s-MX" sz="1400" b="0" i="0" u="none" strike="noStrike" kern="1200" cap="none" normalizeH="0" baseline="0" dirty="0" smtClean="0">
              <a:ln>
                <a:noFill/>
              </a:ln>
              <a:solidFill>
                <a:srgbClr val="000000"/>
              </a:solidFill>
              <a:effectLst/>
              <a:ea typeface="Times New Roman" pitchFamily="18" charset="0"/>
              <a:cs typeface="Arial" pitchFamily="34" charset="0"/>
            </a:rPr>
            <a:t>Para ofrecer OP hoy se requiere de articular e interrelacionar distintos servicios: </a:t>
          </a:r>
          <a:r>
            <a:rPr lang="es-MX" sz="1400" kern="1200" dirty="0" smtClean="0">
              <a:solidFill>
                <a:srgbClr val="000000"/>
              </a:solidFill>
              <a:ea typeface="Times New Roman" pitchFamily="18" charset="0"/>
              <a:cs typeface="Arial" pitchFamily="34" charset="0"/>
            </a:rPr>
            <a:t>Información sobre el mundo del trabajo, la demanda Laboral,  la </a:t>
          </a:r>
          <a:r>
            <a:rPr kumimoji="0" lang="es-MX" sz="1400" b="0" i="0" u="none" strike="noStrike" kern="1200" cap="none" normalizeH="0" baseline="0" dirty="0" smtClean="0">
              <a:ln>
                <a:noFill/>
              </a:ln>
              <a:solidFill>
                <a:srgbClr val="000000"/>
              </a:solidFill>
              <a:effectLst/>
              <a:ea typeface="Times New Roman" pitchFamily="18" charset="0"/>
              <a:cs typeface="Arial" pitchFamily="34" charset="0"/>
            </a:rPr>
            <a:t>Oferta formativa, Formación en competencias clave de empleabilidad,  </a:t>
          </a:r>
          <a:r>
            <a:rPr lang="es-MX" sz="1400" kern="1200" dirty="0" smtClean="0">
              <a:solidFill>
                <a:srgbClr val="000000"/>
              </a:solidFill>
              <a:ea typeface="Times New Roman" pitchFamily="18" charset="0"/>
              <a:cs typeface="Arial" pitchFamily="34" charset="0"/>
            </a:rPr>
            <a:t>Intermediación Laboral</a:t>
          </a:r>
          <a:r>
            <a:rPr kumimoji="0" lang="es-MX" sz="1400" b="0" i="0" u="none" strike="noStrike" kern="1200" cap="none" normalizeH="0" baseline="0" dirty="0" smtClean="0">
              <a:ln>
                <a:noFill/>
              </a:ln>
              <a:solidFill>
                <a:srgbClr val="000000"/>
              </a:solidFill>
              <a:effectLst/>
              <a:ea typeface="Times New Roman" pitchFamily="18" charset="0"/>
              <a:cs typeface="Arial" pitchFamily="34" charset="0"/>
            </a:rPr>
            <a:t> ciudadanía, Acompañamiento en la Búsqueda de Empleo, etc.  </a:t>
          </a:r>
          <a:endParaRPr lang="es-ES" sz="1400" b="1" kern="1200" dirty="0" smtClean="0">
            <a:solidFill>
              <a:schemeClr val="accent1"/>
            </a:solidFill>
            <a:effectLst>
              <a:outerShdw blurRad="38100" dist="38100" dir="2700000" algn="tl">
                <a:srgbClr val="C0C0C0"/>
              </a:outerShdw>
            </a:effectLst>
          </a:endParaRPr>
        </a:p>
      </dsp:txBody>
      <dsp:txXfrm>
        <a:off x="2376263" y="2100483"/>
        <a:ext cx="5615608" cy="1176022"/>
      </dsp:txXfrm>
    </dsp:sp>
    <dsp:sp modelId="{2035E12F-2027-4F59-8AB7-B37362624063}">
      <dsp:nvSpPr>
        <dsp:cNvPr id="0" name=""/>
        <dsp:cNvSpPr/>
      </dsp:nvSpPr>
      <dsp:spPr>
        <a:xfrm>
          <a:off x="1871307" y="3029736"/>
          <a:ext cx="1009912" cy="1009912"/>
        </a:xfrm>
        <a:prstGeom prst="pie">
          <a:avLst>
            <a:gd name="adj1" fmla="val 5400000"/>
            <a:gd name="adj2" fmla="val 1620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86AA3-8C96-467D-8813-EC420D3D3B9D}">
      <dsp:nvSpPr>
        <dsp:cNvPr id="0" name=""/>
        <dsp:cNvSpPr/>
      </dsp:nvSpPr>
      <dsp:spPr>
        <a:xfrm>
          <a:off x="2376263" y="3174451"/>
          <a:ext cx="5615608" cy="1119275"/>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accent5">
                  <a:lumMod val="75000"/>
                </a:schemeClr>
              </a:solidFill>
              <a:effectLst/>
            </a:rPr>
            <a:t>N</a:t>
          </a:r>
          <a:r>
            <a:rPr lang="es-ES" sz="1400" b="1" kern="1200" dirty="0" smtClean="0">
              <a:solidFill>
                <a:schemeClr val="accent1"/>
              </a:solidFill>
              <a:effectLst/>
            </a:rPr>
            <a:t>ueva generación de políticas: SISTEMA  o PROCESO INTEGRAL  DE  ORIENTACIÓN, FORMACIÓN E INTERMEDIACIÓN PROFESIONAL Y  LABORAL sustentado en la coordinación multiinstitucional y multiactoral, gestión pública y privada y el trabajo en </a:t>
          </a:r>
          <a:r>
            <a:rPr lang="es-ES" sz="1600" b="1" kern="1200" dirty="0" smtClean="0">
              <a:solidFill>
                <a:schemeClr val="accent1"/>
              </a:solidFill>
              <a:effectLst>
                <a:outerShdw blurRad="38100" dist="38100" dir="2700000" algn="tl">
                  <a:srgbClr val="C0C0C0"/>
                </a:outerShdw>
              </a:effectLst>
            </a:rPr>
            <a:t>red.</a:t>
          </a:r>
          <a:endParaRPr lang="es-AR" sz="1600" kern="1200" dirty="0"/>
        </a:p>
      </dsp:txBody>
      <dsp:txXfrm>
        <a:off x="2376263" y="3174451"/>
        <a:ext cx="5615608" cy="1119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2CD2-9E10-453F-9B57-CF71F87F9F1B}">
      <dsp:nvSpPr>
        <dsp:cNvPr id="0" name=""/>
        <dsp:cNvSpPr/>
      </dsp:nvSpPr>
      <dsp:spPr>
        <a:xfrm>
          <a:off x="0" y="0"/>
          <a:ext cx="8100392" cy="171450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MX" sz="5000" b="1" kern="1200" dirty="0" smtClean="0">
              <a:solidFill>
                <a:schemeClr val="tx1"/>
              </a:solidFill>
            </a:rPr>
            <a:t>Proyecto: </a:t>
          </a:r>
          <a:r>
            <a:rPr lang="es-MX" sz="4000" b="1" kern="1200" dirty="0" smtClean="0">
              <a:solidFill>
                <a:schemeClr val="tx1"/>
              </a:solidFill>
            </a:rPr>
            <a:t>elementos básicos</a:t>
          </a:r>
          <a:endParaRPr lang="es-AR" sz="4000" b="1" kern="1200" dirty="0">
            <a:solidFill>
              <a:schemeClr val="tx1"/>
            </a:solidFill>
          </a:endParaRPr>
        </a:p>
      </dsp:txBody>
      <dsp:txXfrm>
        <a:off x="0" y="0"/>
        <a:ext cx="8100392" cy="1714500"/>
      </dsp:txXfrm>
    </dsp:sp>
    <dsp:sp modelId="{786C98D5-1FD2-499B-98AC-9858DDB71B60}">
      <dsp:nvSpPr>
        <dsp:cNvPr id="0" name=""/>
        <dsp:cNvSpPr/>
      </dsp:nvSpPr>
      <dsp:spPr>
        <a:xfrm>
          <a:off x="0" y="1777363"/>
          <a:ext cx="2697493" cy="3600450"/>
        </a:xfrm>
        <a:prstGeom prst="rect">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ACTITUD SISTÉMICA Y PROSPECTIVA: conduce a visualizar un futuro distinto, deseado y posible que se concreta en la conformación de una nueva identidad, entendiendo por tal lo que hace singular, lo que caracteriza y diferencia a una persona o a una organización frente a su comunidad; </a:t>
          </a:r>
          <a:endParaRPr lang="es-AR" sz="1800" kern="1200" dirty="0"/>
        </a:p>
      </dsp:txBody>
      <dsp:txXfrm>
        <a:off x="0" y="1777363"/>
        <a:ext cx="2697493" cy="3600450"/>
      </dsp:txXfrm>
    </dsp:sp>
    <dsp:sp modelId="{511B1660-EB75-4E7E-8292-5154CCA8207B}">
      <dsp:nvSpPr>
        <dsp:cNvPr id="0" name=""/>
        <dsp:cNvSpPr/>
      </dsp:nvSpPr>
      <dsp:spPr>
        <a:xfrm>
          <a:off x="2701449" y="1714500"/>
          <a:ext cx="2697493" cy="3600450"/>
        </a:xfrm>
        <a:prstGeom prst="rect">
          <a:avLst/>
        </a:prstGeom>
        <a:solidFill>
          <a:srgbClr val="FF0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ANÁLISIS CRÍTICO DE LA SITUACIÓN</a:t>
          </a:r>
          <a:r>
            <a:rPr lang="es-ES_tradnl" sz="1800" i="1" kern="1200" dirty="0" smtClean="0">
              <a:solidFill>
                <a:schemeClr val="tx1"/>
              </a:solidFill>
            </a:rPr>
            <a:t> DE PARTIDA</a:t>
          </a:r>
          <a:r>
            <a:rPr lang="es-ES_tradnl" sz="1800" kern="1200" dirty="0" smtClean="0">
              <a:solidFill>
                <a:schemeClr val="tx1"/>
              </a:solidFill>
            </a:rPr>
            <a:t>: no mera fotografía de la realidad personal o institucional sino que debe identificar fortalezas, oportunidades, debilidades y amenazas  (FODA) con relación a los requerimientos del entorno económico, social y cultural y al futuro deseado</a:t>
          </a:r>
          <a:endParaRPr lang="es-AR" sz="1800" kern="1200" dirty="0">
            <a:solidFill>
              <a:schemeClr val="tx1"/>
            </a:solidFill>
          </a:endParaRPr>
        </a:p>
      </dsp:txBody>
      <dsp:txXfrm>
        <a:off x="2701449" y="1714500"/>
        <a:ext cx="2697493" cy="3600450"/>
      </dsp:txXfrm>
    </dsp:sp>
    <dsp:sp modelId="{440231E0-1AE2-48E5-A3BE-59163DE2DF54}">
      <dsp:nvSpPr>
        <dsp:cNvPr id="0" name=""/>
        <dsp:cNvSpPr/>
      </dsp:nvSpPr>
      <dsp:spPr>
        <a:xfrm>
          <a:off x="5398942" y="1714500"/>
          <a:ext cx="2697493" cy="3600450"/>
        </a:xfrm>
        <a:prstGeom prst="rect">
          <a:avLst/>
        </a:prstGeom>
        <a:solidFill>
          <a:schemeClr val="accent5">
            <a:hueOff val="-18055798"/>
            <a:satOff val="44459"/>
            <a:lumOff val="-9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_tradnl" sz="1800" kern="1200" dirty="0" smtClean="0"/>
            <a:t>IMPLEMENTACIÓN DE UN PLAN ESTRATÉGICO DE ACCIÓN O DE MEJORA conformado por el conjunto de objetivos, metas, estrategias, actividades, mecanismos de ejecución y seguimiento necesarios para transitar del presente insatisfactorio al futuro deseado. </a:t>
          </a:r>
          <a:endParaRPr lang="es-AR" sz="1800" kern="1200" dirty="0"/>
        </a:p>
        <a:p>
          <a:pPr marL="114300" lvl="1" indent="-114300" algn="l" defTabSz="622300">
            <a:lnSpc>
              <a:spcPct val="90000"/>
            </a:lnSpc>
            <a:spcBef>
              <a:spcPct val="0"/>
            </a:spcBef>
            <a:spcAft>
              <a:spcPct val="15000"/>
            </a:spcAft>
            <a:buChar char="••"/>
          </a:pPr>
          <a:endParaRPr lang="es-AR" sz="1400" kern="1200" dirty="0"/>
        </a:p>
      </dsp:txBody>
      <dsp:txXfrm>
        <a:off x="5398942" y="1714500"/>
        <a:ext cx="2697493" cy="3600450"/>
      </dsp:txXfrm>
    </dsp:sp>
    <dsp:sp modelId="{4D86390D-A0D9-4763-983E-79672F0C2E36}">
      <dsp:nvSpPr>
        <dsp:cNvPr id="0" name=""/>
        <dsp:cNvSpPr/>
      </dsp:nvSpPr>
      <dsp:spPr>
        <a:xfrm>
          <a:off x="0" y="5314950"/>
          <a:ext cx="8100392" cy="400050"/>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C647F-3511-4895-AA2A-7C8771C2237C}">
      <dsp:nvSpPr>
        <dsp:cNvPr id="0" name=""/>
        <dsp:cNvSpPr/>
      </dsp:nvSpPr>
      <dsp:spPr>
        <a:xfrm rot="5400000">
          <a:off x="-238935" y="276985"/>
          <a:ext cx="1592906" cy="1115034"/>
        </a:xfrm>
        <a:prstGeom prst="chevron">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w="400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AR" sz="3200" kern="1200" dirty="0" smtClean="0"/>
            <a:t>PFO</a:t>
          </a:r>
          <a:endParaRPr lang="es-AR" sz="3200" kern="1200" dirty="0"/>
        </a:p>
      </dsp:txBody>
      <dsp:txXfrm rot="-5400000">
        <a:off x="1" y="595566"/>
        <a:ext cx="1115034" cy="477872"/>
      </dsp:txXfrm>
    </dsp:sp>
    <dsp:sp modelId="{F98FAE56-6B16-4BDC-BFDB-6FE9C2381117}">
      <dsp:nvSpPr>
        <dsp:cNvPr id="0" name=""/>
        <dsp:cNvSpPr/>
      </dsp:nvSpPr>
      <dsp:spPr>
        <a:xfrm rot="5400000">
          <a:off x="4126022" y="-3002455"/>
          <a:ext cx="1035389" cy="7057365"/>
        </a:xfrm>
        <a:prstGeom prst="round2SameRect">
          <a:avLst/>
        </a:prstGeom>
        <a:solidFill>
          <a:schemeClr val="lt1">
            <a:alpha val="90000"/>
            <a:hueOff val="0"/>
            <a:satOff val="0"/>
            <a:lumOff val="0"/>
            <a:alphaOff val="0"/>
          </a:schemeClr>
        </a:solidFill>
        <a:ln w="400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1" kern="1200" dirty="0"/>
            <a:t> </a:t>
          </a:r>
          <a:r>
            <a:rPr lang="es-ES_tradnl" sz="1600" b="1" kern="1200" dirty="0" smtClean="0"/>
            <a:t>SUJETO:  el conjunto de acciones que una persona define, planifica, ejecuta, revisa y re-planifica con el propósito de lograr la inserción laboral o a mejorar su situación en el empleo, a partir de reconocer y conjugar sus competencias, expectativas y necesidades con los requerimiento y posibilidades del entorno productivo y social. </a:t>
          </a:r>
          <a:endParaRPr lang="es-AR" sz="1600" kern="1200" dirty="0"/>
        </a:p>
      </dsp:txBody>
      <dsp:txXfrm rot="-5400000">
        <a:off x="1115034" y="59077"/>
        <a:ext cx="7006821" cy="934301"/>
      </dsp:txXfrm>
    </dsp:sp>
    <dsp:sp modelId="{8068DE47-20B7-4EE8-A428-A1E69246023B}">
      <dsp:nvSpPr>
        <dsp:cNvPr id="0" name=""/>
        <dsp:cNvSpPr/>
      </dsp:nvSpPr>
      <dsp:spPr>
        <a:xfrm rot="5400000">
          <a:off x="-238935" y="1663992"/>
          <a:ext cx="1592906" cy="1115034"/>
        </a:xfrm>
        <a:prstGeom prst="chevron">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ln w="400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AR" sz="3200" kern="1200" dirty="0" smtClean="0"/>
            <a:t>PFO</a:t>
          </a:r>
          <a:endParaRPr lang="es-AR" sz="3200" kern="1200" dirty="0"/>
        </a:p>
      </dsp:txBody>
      <dsp:txXfrm rot="-5400000">
        <a:off x="1" y="1982573"/>
        <a:ext cx="1115034" cy="477872"/>
      </dsp:txXfrm>
    </dsp:sp>
    <dsp:sp modelId="{341E4C1A-931E-43E1-B5BD-00B1A77FA1BF}">
      <dsp:nvSpPr>
        <dsp:cNvPr id="0" name=""/>
        <dsp:cNvSpPr/>
      </dsp:nvSpPr>
      <dsp:spPr>
        <a:xfrm rot="5400000">
          <a:off x="4126022" y="-1562107"/>
          <a:ext cx="1035389" cy="7057365"/>
        </a:xfrm>
        <a:prstGeom prst="round2SameRect">
          <a:avLst/>
        </a:prstGeom>
        <a:solidFill>
          <a:schemeClr val="lt1">
            <a:alpha val="90000"/>
            <a:hueOff val="0"/>
            <a:satOff val="0"/>
            <a:lumOff val="0"/>
            <a:alphaOff val="0"/>
          </a:schemeClr>
        </a:solidFill>
        <a:ln w="40000" cap="flat" cmpd="sng" algn="ctr">
          <a:solidFill>
            <a:schemeClr val="accent2">
              <a:shade val="50000"/>
              <a:hueOff val="-94185"/>
              <a:satOff val="12"/>
              <a:lumOff val="26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1" kern="1200" dirty="0" smtClean="0"/>
            <a:t> ORIENTADORES, DOCENTES, DISEÑO CURRICLAR :  una metodología  didáctica  de  fortalecimiento de las competencias   transversales de empleabilidad y ciudanía,   articuladas con la formación técnica en el campo profesional y una estrategia de PERSONALIZACIÓN del APRENDIZAJE. </a:t>
          </a:r>
          <a:endParaRPr lang="es-AR" sz="1600" kern="1200" dirty="0"/>
        </a:p>
      </dsp:txBody>
      <dsp:txXfrm rot="-5400000">
        <a:off x="1115034" y="1499425"/>
        <a:ext cx="7006821" cy="934301"/>
      </dsp:txXfrm>
    </dsp:sp>
    <dsp:sp modelId="{AB9359E8-505B-4BED-8A65-91C8E9D780D2}">
      <dsp:nvSpPr>
        <dsp:cNvPr id="0" name=""/>
        <dsp:cNvSpPr/>
      </dsp:nvSpPr>
      <dsp:spPr>
        <a:xfrm rot="5400000">
          <a:off x="-238935" y="3479502"/>
          <a:ext cx="1592906" cy="1115034"/>
        </a:xfrm>
        <a:prstGeom prst="chevron">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ln w="400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AR" sz="3200" kern="1200" dirty="0" smtClean="0"/>
            <a:t>PFO</a:t>
          </a:r>
          <a:endParaRPr lang="es-AR" sz="3200" kern="1200" dirty="0"/>
        </a:p>
      </dsp:txBody>
      <dsp:txXfrm rot="-5400000">
        <a:off x="1" y="3798083"/>
        <a:ext cx="1115034" cy="477872"/>
      </dsp:txXfrm>
    </dsp:sp>
    <dsp:sp modelId="{F53D2CEA-FE31-42A9-8A68-9FA33F5376B4}">
      <dsp:nvSpPr>
        <dsp:cNvPr id="0" name=""/>
        <dsp:cNvSpPr/>
      </dsp:nvSpPr>
      <dsp:spPr>
        <a:xfrm rot="5400000">
          <a:off x="3731321" y="225292"/>
          <a:ext cx="1824790" cy="7057365"/>
        </a:xfrm>
        <a:prstGeom prst="round2SameRect">
          <a:avLst/>
        </a:prstGeom>
        <a:solidFill>
          <a:schemeClr val="lt1">
            <a:alpha val="90000"/>
            <a:hueOff val="0"/>
            <a:satOff val="0"/>
            <a:lumOff val="0"/>
            <a:alphaOff val="0"/>
          </a:schemeClr>
        </a:solidFill>
        <a:ln w="40000" cap="flat" cmpd="sng" algn="ctr">
          <a:solidFill>
            <a:schemeClr val="accent2">
              <a:shade val="50000"/>
              <a:hueOff val="-94185"/>
              <a:satOff val="12"/>
              <a:lumOff val="26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1" kern="1200" dirty="0" smtClean="0"/>
            <a:t>POLÍTICA Y LA ENTIDAD FORMATIVA   eje </a:t>
          </a:r>
          <a:r>
            <a:rPr lang="es-ES_tradnl" sz="1600" b="1" kern="1200" dirty="0"/>
            <a:t>articulador </a:t>
          </a:r>
          <a:r>
            <a:rPr lang="es-ES_tradnl" sz="1600" b="1" kern="1200" dirty="0" smtClean="0"/>
            <a:t>del proceso </a:t>
          </a:r>
          <a:r>
            <a:rPr lang="es-ES_tradnl" sz="1600" b="1" kern="1200" dirty="0"/>
            <a:t>de </a:t>
          </a:r>
          <a:r>
            <a:rPr lang="es-ES_tradnl" sz="1600" b="1" kern="1200" dirty="0" smtClean="0"/>
            <a:t>atención , enseñanza-aprendizaje  y acompañamiento de las </a:t>
          </a:r>
          <a:r>
            <a:rPr lang="es-ES_tradnl" sz="1600" b="1" kern="1200" dirty="0"/>
            <a:t>acciones y estrategias  </a:t>
          </a:r>
          <a:r>
            <a:rPr lang="es-ES_tradnl" sz="1600" b="1" kern="1200" dirty="0" smtClean="0"/>
            <a:t>tanto </a:t>
          </a:r>
          <a:r>
            <a:rPr lang="es-ES_tradnl" sz="1600" b="1" kern="1200" dirty="0"/>
            <a:t>para insertarse </a:t>
          </a:r>
          <a:r>
            <a:rPr lang="es-ES_tradnl" sz="1600" b="1" kern="1200" dirty="0" smtClean="0"/>
            <a:t>en </a:t>
          </a:r>
          <a:r>
            <a:rPr lang="es-ES_tradnl" sz="1600" b="1" kern="1200" dirty="0"/>
            <a:t>un empleo formal o </a:t>
          </a:r>
          <a:r>
            <a:rPr lang="es-ES_tradnl" sz="1600" b="1" kern="1200" dirty="0" smtClean="0"/>
            <a:t> autogestivo  como </a:t>
          </a:r>
          <a:r>
            <a:rPr lang="es-ES_tradnl" sz="1600" b="1" kern="1200" dirty="0"/>
            <a:t>para continuar desarrollándose profesionalmente o actualizándose</a:t>
          </a:r>
          <a:r>
            <a:rPr lang="es-ES_tradnl" sz="1600" b="1" kern="1200" dirty="0" smtClean="0"/>
            <a:t>.   ESTRATEGIA  PARA POSICIONARSE COMO AGENTE DE CAMBIO Y SERVICIO DE ACOMPAÑAMIENTO DE PROYECTOS INDIVIDUALES  Y COLECTIVOS. </a:t>
          </a:r>
          <a:endParaRPr lang="es-AR" sz="1600" kern="1200" dirty="0"/>
        </a:p>
      </dsp:txBody>
      <dsp:txXfrm rot="-5400000">
        <a:off x="1115034" y="2930659"/>
        <a:ext cx="6968286" cy="164663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694392-827E-495A-B227-E09E1784A64A}" type="datetimeFigureOut">
              <a:rPr lang="es-AR" smtClean="0"/>
              <a:pPr/>
              <a:t>23/9/2016</a:t>
            </a:fld>
            <a:endParaRPr lang="es-AR"/>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BDE865-D81D-4831-A557-9B1CE39F8135}" type="slidenum">
              <a:rPr lang="es-AR" smtClean="0"/>
              <a:pPr/>
              <a:t>‹Nº›</a:t>
            </a:fld>
            <a:endParaRPr lang="es-AR"/>
          </a:p>
        </p:txBody>
      </p:sp>
    </p:spTree>
    <p:extLst>
      <p:ext uri="{BB962C8B-B14F-4D97-AF65-F5344CB8AC3E}">
        <p14:creationId xmlns:p14="http://schemas.microsoft.com/office/powerpoint/2010/main" val="126827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7EFB61-AEB2-45C8-B08C-62F5CB7D2E68}" type="datetimeFigureOut">
              <a:rPr lang="es-ES" smtClean="0"/>
              <a:pPr/>
              <a:t>23/09/2016</a:t>
            </a:fld>
            <a:endParaRPr lang="es-ES"/>
          </a:p>
        </p:txBody>
      </p:sp>
      <p:sp>
        <p:nvSpPr>
          <p:cNvPr id="4" name="3 Marcador de imagen de diapositiva"/>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E82EA1-EA5C-451A-8530-947C445A2CC6}" type="slidenum">
              <a:rPr lang="es-ES" smtClean="0"/>
              <a:pPr/>
              <a:t>‹Nº›</a:t>
            </a:fld>
            <a:endParaRPr lang="es-ES"/>
          </a:p>
        </p:txBody>
      </p:sp>
    </p:spTree>
    <p:extLst>
      <p:ext uri="{BB962C8B-B14F-4D97-AF65-F5344CB8AC3E}">
        <p14:creationId xmlns:p14="http://schemas.microsoft.com/office/powerpoint/2010/main" val="427493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2</a:t>
            </a:fld>
            <a:endParaRPr lang="es-ES"/>
          </a:p>
        </p:txBody>
      </p:sp>
    </p:spTree>
    <p:extLst>
      <p:ext uri="{BB962C8B-B14F-4D97-AF65-F5344CB8AC3E}">
        <p14:creationId xmlns:p14="http://schemas.microsoft.com/office/powerpoint/2010/main" val="362817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744538"/>
            <a:ext cx="5956300" cy="3722687"/>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9E82EA1-EA5C-451A-8530-947C445A2CC6}" type="slidenum">
              <a:rPr lang="es-ES" smtClean="0"/>
              <a:pPr/>
              <a:t>25</a:t>
            </a:fld>
            <a:endParaRPr lang="es-ES"/>
          </a:p>
        </p:txBody>
      </p:sp>
    </p:spTree>
    <p:extLst>
      <p:ext uri="{BB962C8B-B14F-4D97-AF65-F5344CB8AC3E}">
        <p14:creationId xmlns:p14="http://schemas.microsoft.com/office/powerpoint/2010/main" val="131670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744538"/>
            <a:ext cx="5956300" cy="3722687"/>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9E82EA1-EA5C-451A-8530-947C445A2CC6}" type="slidenum">
              <a:rPr lang="es-ES" smtClean="0"/>
              <a:pPr/>
              <a:t>26</a:t>
            </a:fld>
            <a:endParaRPr lang="es-ES"/>
          </a:p>
        </p:txBody>
      </p:sp>
    </p:spTree>
    <p:extLst>
      <p:ext uri="{BB962C8B-B14F-4D97-AF65-F5344CB8AC3E}">
        <p14:creationId xmlns:p14="http://schemas.microsoft.com/office/powerpoint/2010/main" val="305251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33</a:t>
            </a:fld>
            <a:endParaRPr lang="es-ES" dirty="0"/>
          </a:p>
        </p:txBody>
      </p:sp>
    </p:spTree>
    <p:extLst>
      <p:ext uri="{BB962C8B-B14F-4D97-AF65-F5344CB8AC3E}">
        <p14:creationId xmlns:p14="http://schemas.microsoft.com/office/powerpoint/2010/main" val="337899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63304-A96B-4DF0-8D4D-03CCEA1F290F}" type="slidenum">
              <a:rPr lang="es-ES_tradnl"/>
              <a:pPr/>
              <a:t>34</a:t>
            </a:fld>
            <a:endParaRPr lang="es-ES_tradnl" dirty="0"/>
          </a:p>
        </p:txBody>
      </p:sp>
      <p:sp>
        <p:nvSpPr>
          <p:cNvPr id="1806338" name="Rectangle 2"/>
          <p:cNvSpPr>
            <a:spLocks noGrp="1" noRot="1" noChangeAspect="1" noChangeArrowheads="1" noTextEdit="1"/>
          </p:cNvSpPr>
          <p:nvPr>
            <p:ph type="sldImg"/>
          </p:nvPr>
        </p:nvSpPr>
        <p:spPr>
          <a:xfrm>
            <a:off x="420688" y="744538"/>
            <a:ext cx="5956300" cy="3722687"/>
          </a:xfrm>
          <a:ln/>
        </p:spPr>
      </p:sp>
      <p:sp>
        <p:nvSpPr>
          <p:cNvPr id="1806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405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95881-FB75-490B-8758-A2950A50235F}" type="slidenum">
              <a:rPr lang="es-ES_tradnl"/>
              <a:pPr/>
              <a:t>39</a:t>
            </a:fld>
            <a:endParaRPr lang="es-ES_tradnl" dirty="0"/>
          </a:p>
        </p:txBody>
      </p:sp>
      <p:sp>
        <p:nvSpPr>
          <p:cNvPr id="2534402" name="Rectangle 2"/>
          <p:cNvSpPr>
            <a:spLocks noGrp="1" noRot="1" noChangeAspect="1" noChangeArrowheads="1" noTextEdit="1"/>
          </p:cNvSpPr>
          <p:nvPr>
            <p:ph type="sldImg"/>
          </p:nvPr>
        </p:nvSpPr>
        <p:spPr>
          <a:xfrm>
            <a:off x="420688" y="744538"/>
            <a:ext cx="5956300" cy="3722687"/>
          </a:xfrm>
          <a:ln/>
        </p:spPr>
      </p:sp>
      <p:sp>
        <p:nvSpPr>
          <p:cNvPr id="2534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175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49</a:t>
            </a:fld>
            <a:endParaRPr lang="es-ES" dirty="0"/>
          </a:p>
        </p:txBody>
      </p:sp>
    </p:spTree>
    <p:extLst>
      <p:ext uri="{BB962C8B-B14F-4D97-AF65-F5344CB8AC3E}">
        <p14:creationId xmlns:p14="http://schemas.microsoft.com/office/powerpoint/2010/main" val="322432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F0C9ECE3-B92A-4FA0-B198-A6C1A8B1840B}" type="slidenum">
              <a:rPr lang="es-ES_tradnl"/>
              <a:pPr/>
              <a:t>52</a:t>
            </a:fld>
            <a:endParaRPr lang="es-ES_tradnl" dirty="0"/>
          </a:p>
        </p:txBody>
      </p:sp>
      <p:sp>
        <p:nvSpPr>
          <p:cNvPr id="354307" name="Rectangle 2"/>
          <p:cNvSpPr>
            <a:spLocks noGrp="1" noRot="1" noChangeAspect="1" noChangeArrowheads="1" noTextEdit="1"/>
          </p:cNvSpPr>
          <p:nvPr>
            <p:ph type="sldImg"/>
          </p:nvPr>
        </p:nvSpPr>
        <p:spPr>
          <a:xfrm>
            <a:off x="420688" y="744538"/>
            <a:ext cx="5956300" cy="3722687"/>
          </a:xfrm>
          <a:ln/>
        </p:spPr>
      </p:sp>
      <p:sp>
        <p:nvSpPr>
          <p:cNvPr id="3543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7152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3DB95B1A-6FB4-4D63-91DF-476B1512B976}" type="slidenum">
              <a:rPr lang="es-ES_tradnl"/>
              <a:pPr/>
              <a:t>53</a:t>
            </a:fld>
            <a:endParaRPr lang="es-ES_tradnl" dirty="0"/>
          </a:p>
        </p:txBody>
      </p:sp>
      <p:sp>
        <p:nvSpPr>
          <p:cNvPr id="344067" name="Rectangle 2"/>
          <p:cNvSpPr>
            <a:spLocks noGrp="1" noRot="1" noChangeAspect="1" noChangeArrowheads="1" noTextEdit="1"/>
          </p:cNvSpPr>
          <p:nvPr>
            <p:ph type="sldImg"/>
          </p:nvPr>
        </p:nvSpPr>
        <p:spPr>
          <a:xfrm>
            <a:off x="420688" y="744538"/>
            <a:ext cx="5956300" cy="3722687"/>
          </a:xfrm>
          <a:ln/>
        </p:spPr>
      </p:sp>
      <p:sp>
        <p:nvSpPr>
          <p:cNvPr id="3440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5941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F730476F-D772-4C6B-84BD-F658B9A96973}" type="slidenum">
              <a:rPr lang="es-ES_tradnl"/>
              <a:pPr/>
              <a:t>55</a:t>
            </a:fld>
            <a:endParaRPr lang="es-ES_tradnl" dirty="0"/>
          </a:p>
        </p:txBody>
      </p:sp>
      <p:sp>
        <p:nvSpPr>
          <p:cNvPr id="376835" name="Rectangle 2"/>
          <p:cNvSpPr>
            <a:spLocks noGrp="1" noRot="1" noChangeAspect="1" noChangeArrowheads="1" noTextEdit="1"/>
          </p:cNvSpPr>
          <p:nvPr>
            <p:ph type="sldImg"/>
          </p:nvPr>
        </p:nvSpPr>
        <p:spPr>
          <a:xfrm>
            <a:off x="420688" y="744538"/>
            <a:ext cx="5956300" cy="3722687"/>
          </a:xfrm>
          <a:ln/>
        </p:spPr>
      </p:sp>
      <p:sp>
        <p:nvSpPr>
          <p:cNvPr id="376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3677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63</a:t>
            </a:fld>
            <a:endParaRPr lang="es-ES"/>
          </a:p>
        </p:txBody>
      </p:sp>
    </p:spTree>
    <p:extLst>
      <p:ext uri="{BB962C8B-B14F-4D97-AF65-F5344CB8AC3E}">
        <p14:creationId xmlns:p14="http://schemas.microsoft.com/office/powerpoint/2010/main" val="103356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4</a:t>
            </a:fld>
            <a:endParaRPr lang="es-ES"/>
          </a:p>
        </p:txBody>
      </p:sp>
    </p:spTree>
    <p:extLst>
      <p:ext uri="{BB962C8B-B14F-4D97-AF65-F5344CB8AC3E}">
        <p14:creationId xmlns:p14="http://schemas.microsoft.com/office/powerpoint/2010/main" val="6331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6A295F13-3758-4874-BD6D-645140FD6FD3}" type="slidenum">
              <a:rPr lang="es-ES_tradnl" smtClean="0"/>
              <a:pPr/>
              <a:t>64</a:t>
            </a:fld>
            <a:endParaRPr lang="es-ES_tradnl" dirty="0" smtClean="0"/>
          </a:p>
        </p:txBody>
      </p:sp>
      <p:sp>
        <p:nvSpPr>
          <p:cNvPr id="280579" name="Rectangle 7"/>
          <p:cNvSpPr txBox="1">
            <a:spLocks noGrp="1" noChangeArrowheads="1"/>
          </p:cNvSpPr>
          <p:nvPr/>
        </p:nvSpPr>
        <p:spPr bwMode="auto">
          <a:xfrm>
            <a:off x="3852382" y="9430471"/>
            <a:ext cx="2945293" cy="496168"/>
          </a:xfrm>
          <a:prstGeom prst="rect">
            <a:avLst/>
          </a:prstGeom>
          <a:noFill/>
          <a:ln w="9525">
            <a:noFill/>
            <a:miter lim="800000"/>
            <a:headEnd/>
            <a:tailEnd/>
          </a:ln>
        </p:spPr>
        <p:txBody>
          <a:bodyPr lIns="91433" tIns="45716" rIns="91433" bIns="45716" anchor="b"/>
          <a:lstStyle/>
          <a:p>
            <a:pPr algn="r" defTabSz="913837">
              <a:spcBef>
                <a:spcPct val="0"/>
              </a:spcBef>
            </a:pPr>
            <a:fld id="{8579F82B-5129-43E3-9F51-34473C28E0B5}" type="slidenum">
              <a:rPr lang="es-ES_tradnl" sz="1200">
                <a:latin typeface="Times New Roman" pitchFamily="18" charset="0"/>
              </a:rPr>
              <a:pPr algn="r" defTabSz="913837">
                <a:spcBef>
                  <a:spcPct val="0"/>
                </a:spcBef>
              </a:pPr>
              <a:t>64</a:t>
            </a:fld>
            <a:endParaRPr lang="es-ES_tradnl" sz="1200" dirty="0">
              <a:latin typeface="Times New Roman" pitchFamily="18" charset="0"/>
            </a:endParaRPr>
          </a:p>
        </p:txBody>
      </p:sp>
      <p:sp>
        <p:nvSpPr>
          <p:cNvPr id="280580" name="Rectangle 2"/>
          <p:cNvSpPr>
            <a:spLocks noGrp="1" noRot="1" noChangeAspect="1" noChangeArrowheads="1" noTextEdit="1"/>
          </p:cNvSpPr>
          <p:nvPr>
            <p:ph type="sldImg"/>
          </p:nvPr>
        </p:nvSpPr>
        <p:spPr>
          <a:xfrm>
            <a:off x="420688" y="744538"/>
            <a:ext cx="5956300" cy="3722687"/>
          </a:xfrm>
          <a:ln/>
        </p:spPr>
      </p:sp>
      <p:sp>
        <p:nvSpPr>
          <p:cNvPr id="28058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5385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F40A2BA8-21AA-4471-B3EB-F2FFB1B3E5AD}" type="slidenum">
              <a:rPr lang="es-ES_tradnl"/>
              <a:pPr/>
              <a:t>65</a:t>
            </a:fld>
            <a:endParaRPr lang="es-ES_tradnl" dirty="0"/>
          </a:p>
        </p:txBody>
      </p:sp>
      <p:sp>
        <p:nvSpPr>
          <p:cNvPr id="416771" name="Rectangle 2"/>
          <p:cNvSpPr>
            <a:spLocks noGrp="1" noRot="1" noChangeAspect="1" noChangeArrowheads="1" noTextEdit="1"/>
          </p:cNvSpPr>
          <p:nvPr>
            <p:ph type="sldImg"/>
          </p:nvPr>
        </p:nvSpPr>
        <p:spPr>
          <a:xfrm>
            <a:off x="420688" y="744538"/>
            <a:ext cx="5956300" cy="3722687"/>
          </a:xfrm>
          <a:ln/>
        </p:spPr>
      </p:sp>
      <p:sp>
        <p:nvSpPr>
          <p:cNvPr id="416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981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22B8052A-8077-4B2D-8A8B-0E87D5C82CFC}" type="slidenum">
              <a:rPr lang="es-ES_tradnl" smtClean="0"/>
              <a:pPr/>
              <a:t>66</a:t>
            </a:fld>
            <a:endParaRPr lang="es-ES_tradnl" dirty="0" smtClean="0"/>
          </a:p>
        </p:txBody>
      </p:sp>
      <p:sp>
        <p:nvSpPr>
          <p:cNvPr id="297987" name="Rectangle 7"/>
          <p:cNvSpPr txBox="1">
            <a:spLocks noGrp="1" noChangeArrowheads="1"/>
          </p:cNvSpPr>
          <p:nvPr/>
        </p:nvSpPr>
        <p:spPr bwMode="auto">
          <a:xfrm>
            <a:off x="3852382" y="9430471"/>
            <a:ext cx="2945293" cy="496168"/>
          </a:xfrm>
          <a:prstGeom prst="rect">
            <a:avLst/>
          </a:prstGeom>
          <a:noFill/>
          <a:ln w="9525">
            <a:noFill/>
            <a:miter lim="800000"/>
            <a:headEnd/>
            <a:tailEnd/>
          </a:ln>
        </p:spPr>
        <p:txBody>
          <a:bodyPr lIns="91433" tIns="45716" rIns="91433" bIns="45716" anchor="b"/>
          <a:lstStyle/>
          <a:p>
            <a:pPr algn="r" defTabSz="913837">
              <a:spcBef>
                <a:spcPct val="0"/>
              </a:spcBef>
            </a:pPr>
            <a:fld id="{621612CF-D81F-4CD2-944E-893B8AE6D429}" type="slidenum">
              <a:rPr lang="es-ES_tradnl" sz="1200">
                <a:latin typeface="Times New Roman" pitchFamily="18" charset="0"/>
              </a:rPr>
              <a:pPr algn="r" defTabSz="913837">
                <a:spcBef>
                  <a:spcPct val="0"/>
                </a:spcBef>
              </a:pPr>
              <a:t>66</a:t>
            </a:fld>
            <a:endParaRPr lang="es-ES_tradnl" sz="1200" dirty="0">
              <a:latin typeface="Times New Roman" pitchFamily="18" charset="0"/>
            </a:endParaRPr>
          </a:p>
        </p:txBody>
      </p:sp>
      <p:sp>
        <p:nvSpPr>
          <p:cNvPr id="297988" name="Rectangle 2"/>
          <p:cNvSpPr>
            <a:spLocks noGrp="1" noRot="1" noChangeAspect="1" noChangeArrowheads="1" noTextEdit="1"/>
          </p:cNvSpPr>
          <p:nvPr>
            <p:ph type="sldImg"/>
          </p:nvPr>
        </p:nvSpPr>
        <p:spPr>
          <a:xfrm>
            <a:off x="420688" y="744538"/>
            <a:ext cx="5956300" cy="3722687"/>
          </a:xfrm>
          <a:ln/>
        </p:spPr>
      </p:sp>
      <p:sp>
        <p:nvSpPr>
          <p:cNvPr id="29798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3017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CFDC7B76-0AB7-4870-9E44-B7922A190991}" type="slidenum">
              <a:rPr lang="es-ES_tradnl" smtClean="0"/>
              <a:pPr/>
              <a:t>67</a:t>
            </a:fld>
            <a:endParaRPr lang="es-ES_tradnl" dirty="0" smtClean="0"/>
          </a:p>
        </p:txBody>
      </p:sp>
      <p:sp>
        <p:nvSpPr>
          <p:cNvPr id="290819" name="Rectangle 7"/>
          <p:cNvSpPr txBox="1">
            <a:spLocks noGrp="1" noChangeArrowheads="1"/>
          </p:cNvSpPr>
          <p:nvPr/>
        </p:nvSpPr>
        <p:spPr bwMode="auto">
          <a:xfrm>
            <a:off x="3852382" y="9430471"/>
            <a:ext cx="2945293" cy="496168"/>
          </a:xfrm>
          <a:prstGeom prst="rect">
            <a:avLst/>
          </a:prstGeom>
          <a:noFill/>
          <a:ln w="9525">
            <a:noFill/>
            <a:miter lim="800000"/>
            <a:headEnd/>
            <a:tailEnd/>
          </a:ln>
        </p:spPr>
        <p:txBody>
          <a:bodyPr lIns="91433" tIns="45716" rIns="91433" bIns="45716" anchor="b"/>
          <a:lstStyle/>
          <a:p>
            <a:pPr algn="r" defTabSz="913837">
              <a:spcBef>
                <a:spcPct val="0"/>
              </a:spcBef>
            </a:pPr>
            <a:fld id="{DA7CC83D-0FDE-49DC-8FC8-55F81F33A7EF}" type="slidenum">
              <a:rPr lang="es-ES_tradnl" sz="1200">
                <a:latin typeface="Times New Roman" pitchFamily="18" charset="0"/>
              </a:rPr>
              <a:pPr algn="r" defTabSz="913837">
                <a:spcBef>
                  <a:spcPct val="0"/>
                </a:spcBef>
              </a:pPr>
              <a:t>67</a:t>
            </a:fld>
            <a:endParaRPr lang="es-ES_tradnl" sz="1200" dirty="0">
              <a:latin typeface="Times New Roman" pitchFamily="18" charset="0"/>
            </a:endParaRPr>
          </a:p>
        </p:txBody>
      </p:sp>
      <p:sp>
        <p:nvSpPr>
          <p:cNvPr id="290820" name="Rectangle 2"/>
          <p:cNvSpPr>
            <a:spLocks noGrp="1" noRot="1" noChangeAspect="1" noChangeArrowheads="1" noTextEdit="1"/>
          </p:cNvSpPr>
          <p:nvPr>
            <p:ph type="sldImg"/>
          </p:nvPr>
        </p:nvSpPr>
        <p:spPr>
          <a:xfrm>
            <a:off x="420688" y="744538"/>
            <a:ext cx="5956300" cy="3722687"/>
          </a:xfrm>
          <a:ln/>
        </p:spPr>
      </p:sp>
      <p:sp>
        <p:nvSpPr>
          <p:cNvPr id="290821" name="Rectangle 3"/>
          <p:cNvSpPr>
            <a:spLocks noGrp="1" noChangeArrowheads="1"/>
          </p:cNvSpPr>
          <p:nvPr>
            <p:ph type="body" idx="1"/>
          </p:nvPr>
        </p:nvSpPr>
        <p:spPr>
          <a:xfrm>
            <a:off x="679924" y="4714418"/>
            <a:ext cx="5437827" cy="4467151"/>
          </a:xfrm>
          <a:noFill/>
          <a:ln/>
        </p:spPr>
        <p:txBody>
          <a:bodyPr/>
          <a:lstStyle/>
          <a:p>
            <a:pPr eaLnBrk="1" hangingPunct="1"/>
            <a:endParaRPr lang="es-ES" dirty="0" smtClean="0"/>
          </a:p>
        </p:txBody>
      </p:sp>
    </p:spTree>
    <p:extLst>
      <p:ext uri="{BB962C8B-B14F-4D97-AF65-F5344CB8AC3E}">
        <p14:creationId xmlns:p14="http://schemas.microsoft.com/office/powerpoint/2010/main" val="308339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34F0E28B-CF34-44C3-8AEE-52D75D02AF0C}" type="slidenum">
              <a:rPr lang="es-ES_tradnl" smtClean="0"/>
              <a:pPr/>
              <a:t>68</a:t>
            </a:fld>
            <a:endParaRPr lang="es-ES_tradnl" dirty="0" smtClean="0"/>
          </a:p>
        </p:txBody>
      </p:sp>
      <p:sp>
        <p:nvSpPr>
          <p:cNvPr id="287747" name="Rectangle 7"/>
          <p:cNvSpPr txBox="1">
            <a:spLocks noGrp="1" noChangeArrowheads="1"/>
          </p:cNvSpPr>
          <p:nvPr/>
        </p:nvSpPr>
        <p:spPr bwMode="auto">
          <a:xfrm>
            <a:off x="3852382" y="9430471"/>
            <a:ext cx="2945293" cy="496168"/>
          </a:xfrm>
          <a:prstGeom prst="rect">
            <a:avLst/>
          </a:prstGeom>
          <a:noFill/>
          <a:ln w="9525">
            <a:noFill/>
            <a:miter lim="800000"/>
            <a:headEnd/>
            <a:tailEnd/>
          </a:ln>
        </p:spPr>
        <p:txBody>
          <a:bodyPr lIns="91433" tIns="45716" rIns="91433" bIns="45716" anchor="b"/>
          <a:lstStyle/>
          <a:p>
            <a:pPr algn="r" defTabSz="913837">
              <a:spcBef>
                <a:spcPct val="0"/>
              </a:spcBef>
            </a:pPr>
            <a:fld id="{CCC6D2DE-7149-4355-B682-50563EC64460}" type="slidenum">
              <a:rPr lang="es-ES_tradnl" sz="1200">
                <a:latin typeface="Times New Roman" pitchFamily="18" charset="0"/>
              </a:rPr>
              <a:pPr algn="r" defTabSz="913837">
                <a:spcBef>
                  <a:spcPct val="0"/>
                </a:spcBef>
              </a:pPr>
              <a:t>68</a:t>
            </a:fld>
            <a:endParaRPr lang="es-ES_tradnl" sz="1200" dirty="0">
              <a:latin typeface="Times New Roman" pitchFamily="18" charset="0"/>
            </a:endParaRPr>
          </a:p>
        </p:txBody>
      </p:sp>
      <p:sp>
        <p:nvSpPr>
          <p:cNvPr id="287748" name="Rectangle 2"/>
          <p:cNvSpPr>
            <a:spLocks noGrp="1" noRot="1" noChangeAspect="1" noChangeArrowheads="1" noTextEdit="1"/>
          </p:cNvSpPr>
          <p:nvPr>
            <p:ph type="sldImg"/>
          </p:nvPr>
        </p:nvSpPr>
        <p:spPr>
          <a:xfrm>
            <a:off x="420688" y="744538"/>
            <a:ext cx="5956300" cy="3722687"/>
          </a:xfrm>
          <a:ln/>
        </p:spPr>
      </p:sp>
      <p:sp>
        <p:nvSpPr>
          <p:cNvPr id="28774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0498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785850B-FAF7-4C3A-AF51-25EA10347B4C}" type="slidenum">
              <a:rPr lang="es-ES_tradnl" smtClean="0"/>
              <a:pPr/>
              <a:t>10</a:t>
            </a:fld>
            <a:endParaRPr lang="es-ES_tradnl" dirty="0" smtClean="0"/>
          </a:p>
        </p:txBody>
      </p:sp>
      <p:sp>
        <p:nvSpPr>
          <p:cNvPr id="160771" name="Rectangle 2"/>
          <p:cNvSpPr>
            <a:spLocks noGrp="1" noRot="1" noChangeAspect="1" noChangeArrowheads="1" noTextEdit="1"/>
          </p:cNvSpPr>
          <p:nvPr>
            <p:ph type="sldImg"/>
          </p:nvPr>
        </p:nvSpPr>
        <p:spPr>
          <a:xfrm>
            <a:off x="420688" y="744538"/>
            <a:ext cx="5956300" cy="3722687"/>
          </a:xfrm>
          <a:ln/>
        </p:spPr>
      </p:sp>
      <p:sp>
        <p:nvSpPr>
          <p:cNvPr id="160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825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7C52240-CEEF-49C9-9635-938793FA294A}" type="slidenum">
              <a:rPr lang="es-ES_tradnl" smtClean="0"/>
              <a:pPr/>
              <a:t>11</a:t>
            </a:fld>
            <a:endParaRPr lang="es-ES_tradnl" dirty="0" smtClean="0"/>
          </a:p>
        </p:txBody>
      </p:sp>
      <p:sp>
        <p:nvSpPr>
          <p:cNvPr id="161795" name="Rectangle 2"/>
          <p:cNvSpPr>
            <a:spLocks noGrp="1" noRot="1" noChangeAspect="1" noChangeArrowheads="1" noTextEdit="1"/>
          </p:cNvSpPr>
          <p:nvPr>
            <p:ph type="sldImg"/>
          </p:nvPr>
        </p:nvSpPr>
        <p:spPr>
          <a:xfrm>
            <a:off x="420688" y="744538"/>
            <a:ext cx="5956300" cy="3722687"/>
          </a:xfrm>
          <a:ln/>
        </p:spPr>
      </p:sp>
      <p:sp>
        <p:nvSpPr>
          <p:cNvPr id="1617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4262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13</a:t>
            </a:fld>
            <a:endParaRPr lang="es-ES" dirty="0"/>
          </a:p>
        </p:txBody>
      </p:sp>
    </p:spTree>
    <p:extLst>
      <p:ext uri="{BB962C8B-B14F-4D97-AF65-F5344CB8AC3E}">
        <p14:creationId xmlns:p14="http://schemas.microsoft.com/office/powerpoint/2010/main" val="409509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14</a:t>
            </a:fld>
            <a:endParaRPr lang="es-ES" dirty="0"/>
          </a:p>
        </p:txBody>
      </p:sp>
    </p:spTree>
    <p:extLst>
      <p:ext uri="{BB962C8B-B14F-4D97-AF65-F5344CB8AC3E}">
        <p14:creationId xmlns:p14="http://schemas.microsoft.com/office/powerpoint/2010/main" val="240546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15</a:t>
            </a:fld>
            <a:endParaRPr lang="es-ES" dirty="0"/>
          </a:p>
        </p:txBody>
      </p:sp>
    </p:spTree>
    <p:extLst>
      <p:ext uri="{BB962C8B-B14F-4D97-AF65-F5344CB8AC3E}">
        <p14:creationId xmlns:p14="http://schemas.microsoft.com/office/powerpoint/2010/main" val="198406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9E82EA1-EA5C-451A-8530-947C445A2CC6}" type="slidenum">
              <a:rPr lang="es-ES" smtClean="0"/>
              <a:pPr/>
              <a:t>16</a:t>
            </a:fld>
            <a:endParaRPr lang="es-ES" dirty="0"/>
          </a:p>
        </p:txBody>
      </p:sp>
    </p:spTree>
    <p:extLst>
      <p:ext uri="{BB962C8B-B14F-4D97-AF65-F5344CB8AC3E}">
        <p14:creationId xmlns:p14="http://schemas.microsoft.com/office/powerpoint/2010/main" val="99543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0688" y="744538"/>
            <a:ext cx="5956300" cy="3722687"/>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0BD74081-FCCA-4920-8433-21E1464FBA74}" type="slidenum">
              <a:rPr lang="es-AR" smtClean="0"/>
              <a:pPr/>
              <a:t>22</a:t>
            </a:fld>
            <a:endParaRPr lang="es-AR" dirty="0"/>
          </a:p>
        </p:txBody>
      </p:sp>
    </p:spTree>
    <p:extLst>
      <p:ext uri="{BB962C8B-B14F-4D97-AF65-F5344CB8AC3E}">
        <p14:creationId xmlns:p14="http://schemas.microsoft.com/office/powerpoint/2010/main" val="258370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CB3BEE-B7C0-4B19-A5CB-92AE65221AB7}" type="datetimeFigureOut">
              <a:rPr lang="es-AR" smtClean="0">
                <a:solidFill>
                  <a:prstClr val="black">
                    <a:tint val="75000"/>
                  </a:prstClr>
                </a:solidFill>
              </a:rPr>
              <a:pPr/>
              <a:t>23/9/2016</a:t>
            </a:fld>
            <a:endParaRPr lang="es-AR"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EA739C6-E8B7-4A4E-8915-4A78CBAB710C}" type="slidenum">
              <a:rPr lang="es-AR" smtClean="0">
                <a:solidFill>
                  <a:prstClr val="black">
                    <a:tint val="75000"/>
                  </a:prstClr>
                </a:solidFill>
              </a:rPr>
              <a:pPr/>
              <a:t>‹Nº›</a:t>
            </a:fld>
            <a:endParaRPr lang="es-A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1"/>
            <a:ext cx="5486400" cy="473075"/>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4473576"/>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487680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28600"/>
            <a:ext cx="6019800" cy="4876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8" name="7 Rectángulo"/>
          <p:cNvSpPr/>
          <p:nvPr/>
        </p:nvSpPr>
        <p:spPr>
          <a:xfrm flipH="1">
            <a:off x="2667000" y="0"/>
            <a:ext cx="6477000" cy="5715000"/>
          </a:xfrm>
          <a:prstGeom prst="rect">
            <a:avLst/>
          </a:prstGeom>
          <a:blipFill>
            <a:blip r:embed="rId2" cstate="print">
              <a:alphaModFix amt="43000"/>
              <a:extLst>
                <a:ext uri="{BEBA8EAE-BF5A-486C-A8C5-ECC9F3942E4B}">
                  <a14:imgProps xmlns:a14="http://schemas.microsoft.com/office/drawing/2010/main">
                    <a14:imgLayer r:embed="rId3">
                      <a14:imgEffect>
                        <a14:sharpenSoften amount="9000"/>
                      </a14:imgEffect>
                      <a14:imgEffect>
                        <a14:brightnessContrast bright="36000" contrast="50000"/>
                      </a14:imgEffect>
                    </a14:imgLayer>
                  </a14:imgProps>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Conector recto"/>
          <p:cNvSpPr>
            <a:spLocks noChangeShapeType="1"/>
          </p:cNvSpPr>
          <p:nvPr/>
        </p:nvSpPr>
        <p:spPr bwMode="auto">
          <a:xfrm rot="16200000">
            <a:off x="-190500" y="2857500"/>
            <a:ext cx="5715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Título"/>
          <p:cNvSpPr>
            <a:spLocks noGrp="1"/>
          </p:cNvSpPr>
          <p:nvPr>
            <p:ph type="ctrTitle"/>
          </p:nvPr>
        </p:nvSpPr>
        <p:spPr>
          <a:xfrm>
            <a:off x="3366868" y="444500"/>
            <a:ext cx="5105400" cy="2390140"/>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2949888"/>
            <a:ext cx="5114778" cy="917707"/>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351534"/>
            <a:ext cx="6255488" cy="1135063"/>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587503"/>
            <a:ext cx="6255488" cy="619589"/>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5464009"/>
            <a:ext cx="2002464" cy="189086"/>
          </a:xfrm>
        </p:spPr>
        <p:txBody>
          <a:bodyPr bIns="0" anchor="b"/>
          <a:lstStyle>
            <a:lvl1pPr>
              <a:defRPr>
                <a:solidFill>
                  <a:schemeClr val="tx2"/>
                </a:solidFill>
              </a:defRPr>
            </a:lvl1pPr>
            <a:extLst/>
          </a:lstStyle>
          <a:p>
            <a:fld id="{F8CFA630-13BB-46C4-BD44-B2C5F9B66074}" type="datetimeFigureOut">
              <a:rPr lang="en-US" smtClean="0"/>
              <a:pPr/>
              <a:t>9/23/2016</a:t>
            </a:fld>
            <a:endParaRPr lang="en-US">
              <a:solidFill>
                <a:schemeClr val="tx2"/>
              </a:solidFill>
            </a:endParaRPr>
          </a:p>
        </p:txBody>
      </p:sp>
      <p:sp>
        <p:nvSpPr>
          <p:cNvPr id="5" name="4 Marcador de pie de página"/>
          <p:cNvSpPr>
            <a:spLocks noGrp="1"/>
          </p:cNvSpPr>
          <p:nvPr>
            <p:ph type="ftr" sz="quarter" idx="11"/>
          </p:nvPr>
        </p:nvSpPr>
        <p:spPr>
          <a:xfrm>
            <a:off x="1735358" y="5464008"/>
            <a:ext cx="2895600" cy="1905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5 Marcador de número de diapositiva"/>
          <p:cNvSpPr>
            <a:spLocks noGrp="1"/>
          </p:cNvSpPr>
          <p:nvPr>
            <p:ph type="sldNum" sz="quarter" idx="12"/>
          </p:nvPr>
        </p:nvSpPr>
        <p:spPr>
          <a:xfrm>
            <a:off x="6733952" y="5462593"/>
            <a:ext cx="588336" cy="190500"/>
          </a:xfrm>
        </p:spPr>
        <p:txBody>
          <a:bodyPr/>
          <a:lstStyle>
            <a:extLst/>
          </a:lstStyle>
          <a:p>
            <a:fld id="{BC5217A8-0E06-4059-AC45-433E2E67A85D}"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6700"/>
            <a:ext cx="7242048" cy="9525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333500"/>
            <a:ext cx="3520440" cy="3771636"/>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333500"/>
            <a:ext cx="3520440" cy="3771636"/>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8CFA630-13BB-46C4-BD44-B2C5F9B66074}" type="datetimeFigureOut">
              <a:rPr lang="en-US" smtClean="0"/>
              <a:pPr/>
              <a:t>9/23/2016</a:t>
            </a:fld>
            <a:endParaRPr lang="en-US"/>
          </a:p>
        </p:txBody>
      </p:sp>
      <p:sp>
        <p:nvSpPr>
          <p:cNvPr id="6" name="5 Marcador de pie de página"/>
          <p:cNvSpPr>
            <a:spLocks noGrp="1"/>
          </p:cNvSpPr>
          <p:nvPr>
            <p:ph type="ftr" sz="quarter" idx="11"/>
          </p:nvPr>
        </p:nvSpPr>
        <p:spPr/>
        <p:txBody>
          <a:bodyPr/>
          <a:lstStyle>
            <a:extLst/>
          </a:lstStyle>
          <a:p>
            <a:endParaRPr kumimoji="0" lang="en-US" dirty="0"/>
          </a:p>
        </p:txBody>
      </p:sp>
      <p:sp>
        <p:nvSpPr>
          <p:cNvPr id="7" name="6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pic>
        <p:nvPicPr>
          <p:cNvPr id="8" name="Picture 2"/>
          <p:cNvPicPr>
            <a:picLocks noChangeAspect="1" noChangeArrowheads="1"/>
          </p:cNvPicPr>
          <p:nvPr userDrawn="1"/>
        </p:nvPicPr>
        <p:blipFill>
          <a:blip r:embed="rId2" cstate="print"/>
          <a:srcRect/>
          <a:stretch>
            <a:fillRect/>
          </a:stretch>
        </p:blipFill>
        <p:spPr bwMode="auto">
          <a:xfrm>
            <a:off x="8172400" y="1"/>
            <a:ext cx="971600" cy="1215752"/>
          </a:xfrm>
          <a:prstGeom prst="rect">
            <a:avLst/>
          </a:prstGeom>
          <a:noFill/>
          <a:ln w="9525">
            <a:noFill/>
            <a:miter lim="800000"/>
            <a:headEnd/>
            <a:tailEnd/>
          </a:ln>
        </p:spPr>
      </p:pic>
      <p:sp>
        <p:nvSpPr>
          <p:cNvPr id="10" name="Cuadro de texto 1"/>
          <p:cNvSpPr txBox="1"/>
          <p:nvPr userDrawn="1"/>
        </p:nvSpPr>
        <p:spPr>
          <a:xfrm>
            <a:off x="8172400" y="-10633"/>
            <a:ext cx="936104" cy="1571989"/>
          </a:xfrm>
          <a:prstGeom prst="rect">
            <a:avLst/>
          </a:prstGeom>
          <a:solidFill>
            <a:schemeClr val="bg1"/>
          </a:solidFill>
          <a:ln w="6350">
            <a:solidFill>
              <a:srgbClr val="7030A0"/>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100" dirty="0" smtClean="0">
                <a:effectLst/>
                <a:ea typeface="Calibri" panose="020F0502020204030204" pitchFamily="34" charset="0"/>
                <a:cs typeface="Times New Roman" panose="02020603050405020304" pitchFamily="18" charset="0"/>
              </a:rPr>
              <a:t>Seminario</a:t>
            </a:r>
          </a:p>
          <a:p>
            <a:pPr>
              <a:lnSpc>
                <a:spcPct val="107000"/>
              </a:lnSpc>
              <a:spcAft>
                <a:spcPts val="800"/>
              </a:spcAft>
            </a:pPr>
            <a:r>
              <a:rPr lang="es-MX" sz="1100" dirty="0" smtClean="0">
                <a:effectLst/>
                <a:ea typeface="Calibri" panose="020F0502020204030204" pitchFamily="34" charset="0"/>
                <a:cs typeface="Times New Roman" panose="02020603050405020304" pitchFamily="18" charset="0"/>
              </a:rPr>
              <a:t>Derechos Humanos:</a:t>
            </a:r>
            <a:r>
              <a:rPr lang="es-MX" sz="1100" baseline="0" dirty="0" smtClean="0">
                <a:effectLst/>
                <a:ea typeface="Calibri" panose="020F0502020204030204" pitchFamily="34" charset="0"/>
                <a:cs typeface="Times New Roman" panose="02020603050405020304" pitchFamily="18" charset="0"/>
              </a:rPr>
              <a:t> Equidad e Igualdad de Género en la Educación</a:t>
            </a:r>
            <a:r>
              <a:rPr lang="es-MX" sz="1100" dirty="0">
                <a:effectLs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4825"/>
            <a:ext cx="7772400" cy="1225550"/>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6700"/>
            <a:ext cx="7242048" cy="9525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4889500"/>
            <a:ext cx="3520440" cy="3810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4889500"/>
            <a:ext cx="3520440" cy="3810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26533"/>
            <a:ext cx="3520440" cy="34290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426533"/>
            <a:ext cx="3520440" cy="34290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7" name="6 Marcador de fecha"/>
          <p:cNvSpPr>
            <a:spLocks noGrp="1"/>
          </p:cNvSpPr>
          <p:nvPr>
            <p:ph type="dt" sz="half" idx="10"/>
          </p:nvPr>
        </p:nvSpPr>
        <p:spPr/>
        <p:txBody>
          <a:bodyPr/>
          <a:lstStyle>
            <a:extLst/>
          </a:lstStyle>
          <a:p>
            <a:fld id="{F8CFA630-13BB-46C4-BD44-B2C5F9B66074}" type="datetimeFigureOut">
              <a:rPr lang="en-US" smtClean="0"/>
              <a:pPr/>
              <a:t>9/23/2016</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
        <p:nvSpPr>
          <p:cNvPr id="17" name="16 Rectángulo"/>
          <p:cNvSpPr/>
          <p:nvPr userDrawn="1"/>
        </p:nvSpPr>
        <p:spPr>
          <a:xfrm>
            <a:off x="4349824" y="2672834"/>
            <a:ext cx="444352" cy="369332"/>
          </a:xfrm>
          <a:prstGeom prst="rect">
            <a:avLst/>
          </a:prstGeom>
        </p:spPr>
        <p:txBody>
          <a:bodyPr wrap="none">
            <a:spAutoFit/>
          </a:bodyPr>
          <a:lstStyle/>
          <a:p>
            <a:r>
              <a:rPr lang="es-MX" sz="1800" b="1" baseline="0" dirty="0" smtClean="0">
                <a:solidFill>
                  <a:srgbClr val="000000"/>
                </a:solidFill>
                <a:effectLst/>
                <a:ea typeface="Calibri" panose="020F0502020204030204" pitchFamily="34" charset="0"/>
                <a:cs typeface="Times New Roman" panose="02020603050405020304" pitchFamily="18" charset="0"/>
              </a:rPr>
              <a:t>la </a:t>
            </a:r>
            <a:endParaRPr lang="es-AR"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6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6700"/>
            <a:ext cx="7242048" cy="9525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8CFA630-13BB-46C4-BD44-B2C5F9B66074}" type="datetimeFigureOut">
              <a:rPr lang="en-US" smtClean="0"/>
              <a:pPr/>
              <a:t>9/23/2016</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0500"/>
            <a:ext cx="5897880" cy="97790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247849"/>
            <a:ext cx="5897880" cy="502093"/>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778002"/>
            <a:ext cx="7239000" cy="364312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8CFA630-13BB-46C4-BD44-B2C5F9B66074}" type="datetimeFigureOut">
              <a:rPr lang="en-US" smtClean="0"/>
              <a:pPr/>
              <a:t>9/23/2016</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pic>
        <p:nvPicPr>
          <p:cNvPr id="9" name="Picture 2"/>
          <p:cNvPicPr>
            <a:picLocks noChangeAspect="1" noChangeArrowheads="1"/>
          </p:cNvPicPr>
          <p:nvPr userDrawn="1"/>
        </p:nvPicPr>
        <p:blipFill>
          <a:blip r:embed="rId2" cstate="print"/>
          <a:srcRect/>
          <a:stretch>
            <a:fillRect/>
          </a:stretch>
        </p:blipFill>
        <p:spPr bwMode="auto">
          <a:xfrm>
            <a:off x="8172400" y="32097"/>
            <a:ext cx="971600" cy="1215752"/>
          </a:xfrm>
          <a:prstGeom prst="rect">
            <a:avLst/>
          </a:prstGeom>
          <a:noFill/>
          <a:ln w="9525">
            <a:noFill/>
            <a:miter lim="800000"/>
            <a:headEnd/>
            <a:tailEnd/>
          </a:ln>
        </p:spPr>
      </p:pic>
      <p:sp>
        <p:nvSpPr>
          <p:cNvPr id="10" name="Cuadro de texto 1"/>
          <p:cNvSpPr txBox="1"/>
          <p:nvPr userDrawn="1"/>
        </p:nvSpPr>
        <p:spPr>
          <a:xfrm>
            <a:off x="8172400" y="-10633"/>
            <a:ext cx="936104" cy="149998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6350">
            <a:solidFill>
              <a:srgbClr val="7030A0"/>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050" b="1" dirty="0">
                <a:solidFill>
                  <a:srgbClr val="000000"/>
                </a:solidFill>
                <a:effectLst/>
                <a:ea typeface="Calibri" panose="020F0502020204030204" pitchFamily="34" charset="0"/>
                <a:cs typeface="Times New Roman" panose="02020603050405020304" pitchFamily="18" charset="0"/>
              </a:rPr>
              <a:t>Modelo y Metodología de Diseño Curricular con enfoque de Género y DDHH</a:t>
            </a:r>
            <a:endParaRPr lang="es-MX" sz="1050" dirty="0">
              <a:effectLst/>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1" name="Cuadro de texto 1"/>
          <p:cNvSpPr txBox="1"/>
          <p:nvPr userDrawn="1"/>
        </p:nvSpPr>
        <p:spPr>
          <a:xfrm>
            <a:off x="8172400" y="-10634"/>
            <a:ext cx="936104" cy="1788014"/>
          </a:xfrm>
          <a:prstGeom prst="rect">
            <a:avLst/>
          </a:prstGeom>
          <a:solidFill>
            <a:schemeClr val="bg1"/>
          </a:solidFill>
          <a:ln w="6350">
            <a:solidFill>
              <a:srgbClr val="7030A0"/>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s-MX" sz="1050" dirty="0">
              <a:effectLst/>
              <a:ea typeface="Calibri" panose="020F0502020204030204" pitchFamily="34" charset="0"/>
              <a:cs typeface="Times New Roman" panose="02020603050405020304" pitchFamily="18" charset="0"/>
            </a:endParaRPr>
          </a:p>
          <a:p>
            <a:pP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gradFill rotWithShape="1">
          <a:gsLst>
            <a:gs pos="51000">
              <a:schemeClr val="bg2">
                <a:tint val="78000"/>
                <a:satMod val="220000"/>
              </a:schemeClr>
            </a:gs>
            <a:gs pos="97000">
              <a:schemeClr val="bg2">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7 Rectángulo"/>
          <p:cNvSpPr/>
          <p:nvPr/>
        </p:nvSpPr>
        <p:spPr>
          <a:xfrm rot="21240000">
            <a:off x="597974" y="837226"/>
            <a:ext cx="4319527" cy="3593811"/>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8" y="832350"/>
            <a:ext cx="4319527" cy="3593811"/>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952500"/>
            <a:ext cx="3429000" cy="17145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2736362"/>
            <a:ext cx="3429000" cy="160020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F8CFA630-13BB-46C4-BD44-B2C5F9B66074}" type="datetimeFigureOut">
              <a:rPr lang="en-US" smtClean="0"/>
              <a:pPr/>
              <a:t>9/23/2016</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
        <p:nvSpPr>
          <p:cNvPr id="10" name="9 Marcador de posición de imagen"/>
          <p:cNvSpPr>
            <a:spLocks noGrp="1"/>
          </p:cNvSpPr>
          <p:nvPr>
            <p:ph type="pic" idx="1"/>
          </p:nvPr>
        </p:nvSpPr>
        <p:spPr>
          <a:xfrm>
            <a:off x="663682" y="867502"/>
            <a:ext cx="4206240" cy="350520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5FE20E-5729-48C2-9C0C-6B8E2A31006E}" type="datetime1">
              <a:rPr lang="en-US" smtClean="0"/>
              <a:pPr/>
              <a:t>9/23/2016</a:t>
            </a:fld>
            <a:endParaRPr lang="en-US"/>
          </a:p>
        </p:txBody>
      </p:sp>
      <p:sp>
        <p:nvSpPr>
          <p:cNvPr id="5" name="4 Marcador de pie de página"/>
          <p:cNvSpPr>
            <a:spLocks noGrp="1"/>
          </p:cNvSpPr>
          <p:nvPr>
            <p:ph type="ftr" sz="quarter" idx="11"/>
          </p:nvPr>
        </p:nvSpPr>
        <p:spPr/>
        <p:txBody>
          <a:bodyPr/>
          <a:lstStyle>
            <a:extLst/>
          </a:lstStyle>
          <a:p>
            <a:r>
              <a:rPr kumimoji="0" lang="pt-BR" smtClean="0"/>
              <a:t>Material de uso didàctico   -  Sara Silveira</a:t>
            </a:r>
            <a:endParaRPr kumimoji="0" lang="en-US"/>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7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29132"/>
            <a:ext cx="1524000" cy="4876271"/>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28871"/>
            <a:ext cx="6019800" cy="48762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5464958"/>
            <a:ext cx="2002464" cy="189086"/>
          </a:xfrm>
        </p:spPr>
        <p:txBody>
          <a:bodyPr/>
          <a:lstStyle>
            <a:extLst/>
          </a:lstStyle>
          <a:p>
            <a:fld id="{BE728FDC-C14D-46B2-B3AD-E096680A30B7}" type="datetime1">
              <a:rPr lang="en-US" smtClean="0"/>
              <a:pPr/>
              <a:t>9/23/2016</a:t>
            </a:fld>
            <a:endParaRPr lang="en-US" dirty="0"/>
          </a:p>
        </p:txBody>
      </p:sp>
      <p:sp>
        <p:nvSpPr>
          <p:cNvPr id="5" name="4 Marcador de pie de página"/>
          <p:cNvSpPr>
            <a:spLocks noGrp="1"/>
          </p:cNvSpPr>
          <p:nvPr>
            <p:ph type="ftr" sz="quarter" idx="11"/>
          </p:nvPr>
        </p:nvSpPr>
        <p:spPr>
          <a:xfrm>
            <a:off x="457200" y="5463540"/>
            <a:ext cx="3657600" cy="190500"/>
          </a:xfrm>
        </p:spPr>
        <p:txBody>
          <a:bodyPr/>
          <a:lstStyle>
            <a:extLst/>
          </a:lstStyle>
          <a:p>
            <a:r>
              <a:rPr kumimoji="0" lang="pt-BR" smtClean="0"/>
              <a:t>Material de uso didàctico   -  Sara Silveira</a:t>
            </a:r>
            <a:endParaRPr kumimoji="0" lang="en-US" dirty="0"/>
          </a:p>
        </p:txBody>
      </p:sp>
      <p:sp>
        <p:nvSpPr>
          <p:cNvPr id="6" name="5 Marcador de número de diapositiva"/>
          <p:cNvSpPr>
            <a:spLocks noGrp="1"/>
          </p:cNvSpPr>
          <p:nvPr>
            <p:ph type="sldNum" sz="quarter" idx="12"/>
          </p:nvPr>
        </p:nvSpPr>
        <p:spPr>
          <a:xfrm>
            <a:off x="6254496" y="5461000"/>
            <a:ext cx="588336" cy="190500"/>
          </a:xfrm>
        </p:spPr>
        <p:txBody>
          <a:bodyPr/>
          <a:lstStyle>
            <a:lvl1pPr>
              <a:defRPr>
                <a:solidFill>
                  <a:schemeClr val="tx2"/>
                </a:solidFill>
              </a:defRPr>
            </a:lvl1pPr>
            <a:extLst/>
          </a:lstStyle>
          <a:p>
            <a:fld id="{BC5217A8-0E06-4059-AC45-433E2E67A85D}" type="slidenum">
              <a:rPr kumimoji="0" lang="en-US" smtClean="0"/>
              <a:pPr/>
              <a:t>‹Nº›</a:t>
            </a:fld>
            <a:endParaRPr kumimoji="0" lang="en-US" dirty="0">
              <a:solidFill>
                <a:schemeClr val="tx2"/>
              </a:solidFill>
            </a:endParaRPr>
          </a:p>
        </p:txBody>
      </p:sp>
      <p:sp>
        <p:nvSpPr>
          <p:cNvPr id="7" name="Rectángulo 6"/>
          <p:cNvSpPr/>
          <p:nvPr userDrawn="1"/>
        </p:nvSpPr>
        <p:spPr>
          <a:xfrm>
            <a:off x="4411539" y="2672834"/>
            <a:ext cx="320922" cy="369332"/>
          </a:xfrm>
          <a:prstGeom prst="rect">
            <a:avLst/>
          </a:prstGeom>
        </p:spPr>
        <p:txBody>
          <a:bodyPr wrap="none">
            <a:spAutoFit/>
          </a:bodyPr>
          <a:lstStyle/>
          <a:p>
            <a:r>
              <a:rPr lang="es-MX" sz="1800" b="1" dirty="0" smtClean="0">
                <a:solidFill>
                  <a:srgbClr val="000000"/>
                </a:solidFill>
                <a:effectLst/>
                <a:ea typeface="Calibri" panose="020F0502020204030204" pitchFamily="34" charset="0"/>
                <a:cs typeface="Times New Roman" panose="02020603050405020304" pitchFamily="18" charset="0"/>
              </a:rPr>
              <a:t>n</a:t>
            </a:r>
            <a:endParaRPr lang="es-MX" dirty="0"/>
          </a:p>
        </p:txBody>
      </p:sp>
      <p:sp>
        <p:nvSpPr>
          <p:cNvPr id="8" name="Rectángulo 7"/>
          <p:cNvSpPr/>
          <p:nvPr userDrawn="1"/>
        </p:nvSpPr>
        <p:spPr>
          <a:xfrm>
            <a:off x="4411539" y="2672834"/>
            <a:ext cx="320922" cy="369332"/>
          </a:xfrm>
          <a:prstGeom prst="rect">
            <a:avLst/>
          </a:prstGeom>
        </p:spPr>
        <p:txBody>
          <a:bodyPr wrap="none">
            <a:spAutoFit/>
          </a:bodyPr>
          <a:lstStyle/>
          <a:p>
            <a:r>
              <a:rPr lang="es-MX" sz="1800" b="1" dirty="0" smtClean="0">
                <a:solidFill>
                  <a:srgbClr val="000000"/>
                </a:solidFill>
                <a:effectLst/>
                <a:ea typeface="Calibri" panose="020F0502020204030204" pitchFamily="34" charset="0"/>
                <a:cs typeface="Times New Roman" panose="02020603050405020304" pitchFamily="18" charset="0"/>
              </a:rPr>
              <a:t>n</a:t>
            </a:r>
            <a:endParaRPr lang="es-MX"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8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7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9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1888"/>
            <a:ext cx="7772400" cy="1135062"/>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0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4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3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0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UTEC PROYECT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n-US" dirty="0" smtClean="0"/>
              <a:t> 5 y 6 de </a:t>
            </a:r>
            <a:r>
              <a:rPr lang="en-US" dirty="0" err="1" smtClean="0"/>
              <a:t>octubre</a:t>
            </a:r>
            <a:r>
              <a:rPr lang="en-US" dirty="0" smtClean="0"/>
              <a:t> de 2015</a:t>
            </a:r>
            <a:endParaRPr lang="en-US" dirty="0"/>
          </a:p>
        </p:txBody>
      </p:sp>
      <p:sp>
        <p:nvSpPr>
          <p:cNvPr id="5" name="4 Marcador de pie de página"/>
          <p:cNvSpPr>
            <a:spLocks noGrp="1"/>
          </p:cNvSpPr>
          <p:nvPr>
            <p:ph type="ftr" sz="quarter" idx="11"/>
          </p:nvPr>
        </p:nvSpPr>
        <p:spPr/>
        <p:txBody>
          <a:bodyPr/>
          <a:lstStyle>
            <a:extLst/>
          </a:lstStyle>
          <a:p>
            <a:r>
              <a:rPr lang="en-US" dirty="0" smtClean="0"/>
              <a:t>Santo Domingo- </a:t>
            </a:r>
            <a:r>
              <a:rPr lang="en-US" dirty="0" err="1" smtClean="0"/>
              <a:t>República</a:t>
            </a:r>
            <a:r>
              <a:rPr lang="en-US" dirty="0" smtClean="0"/>
              <a:t> </a:t>
            </a:r>
            <a:r>
              <a:rPr lang="en-US" dirty="0" err="1" smtClean="0"/>
              <a:t>Dominicana</a:t>
            </a:r>
            <a:endParaRPr lang="en-US" dirty="0"/>
          </a:p>
        </p:txBody>
      </p:sp>
      <p:sp>
        <p:nvSpPr>
          <p:cNvPr id="6" name="5 Marcador de número de diapositiva"/>
          <p:cNvSpPr>
            <a:spLocks noGrp="1"/>
          </p:cNvSpPr>
          <p:nvPr>
            <p:ph type="sldNum" sz="quarter" idx="12"/>
          </p:nvPr>
        </p:nvSpPr>
        <p:spPr/>
        <p:txBody>
          <a:bodyPr/>
          <a:lstStyle>
            <a:extLst/>
          </a:lstStyle>
          <a:p>
            <a:fld id="{BC5217A8-0E06-4059-AC45-433E2E67A85D}" type="slidenum">
              <a:rPr kumimoji="0" lang="en-US" smtClean="0"/>
              <a:pPr/>
              <a:t>‹Nº›</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9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926"/>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7"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1812926"/>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27013"/>
            <a:ext cx="3008313" cy="968375"/>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2"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B3CEAD-AB54-4677-B58C-72771E966B2F}" type="datetimeFigureOut">
              <a:rPr lang="es-AR" smtClean="0"/>
              <a:pPr/>
              <a:t>23/9/2016</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8DFB309-12DB-44EB-8C0C-E470A9F8F65A}" type="slidenum">
              <a:rPr lang="es-AR" smtClean="0"/>
              <a:pPr/>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3.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1.jpe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4CB3BEE-B7C0-4B19-A5CB-92AE65221AB7}" type="datetimeFigureOut">
              <a:rPr lang="es-AR" smtClean="0">
                <a:solidFill>
                  <a:prstClr val="black">
                    <a:tint val="75000"/>
                  </a:prstClr>
                </a:solidFill>
              </a:rPr>
              <a:pPr/>
              <a:t>23/9/2016</a:t>
            </a:fld>
            <a:endParaRPr lang="es-AR" dirty="0">
              <a:solidFill>
                <a:prstClr val="black">
                  <a:tint val="75000"/>
                </a:prstClr>
              </a:solidFill>
            </a:endParaRPr>
          </a:p>
        </p:txBody>
      </p:sp>
      <p:sp>
        <p:nvSpPr>
          <p:cNvPr id="5" name="4 Marcador de pie de página"/>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solidFill>
                <a:prstClr val="black">
                  <a:tint val="75000"/>
                </a:prstClr>
              </a:solidFill>
            </a:endParaRPr>
          </a:p>
        </p:txBody>
      </p:sp>
      <p:sp>
        <p:nvSpPr>
          <p:cNvPr id="6" name="5 Marcador de número de diapositiva"/>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EA739C6-E8B7-4A4E-8915-4A78CBAB710C}" type="slidenum">
              <a:rPr lang="es-AR" smtClean="0">
                <a:solidFill>
                  <a:prstClr val="black">
                    <a:tint val="75000"/>
                  </a:prstClr>
                </a:solidFill>
              </a:rPr>
              <a:pPr/>
              <a:t>‹Nº›</a:t>
            </a:fld>
            <a:endParaRPr lang="es-A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3B3CEAD-AB54-4677-B58C-72771E966B2F}" type="datetimeFigureOut">
              <a:rPr lang="es-AR" smtClean="0"/>
              <a:pPr/>
              <a:t>23/9/2016</a:t>
            </a:fld>
            <a:endParaRPr lang="es-AR" dirty="0"/>
          </a:p>
        </p:txBody>
      </p:sp>
      <p:sp>
        <p:nvSpPr>
          <p:cNvPr id="5" name="4 Marcador de pie de página"/>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F8DFB309-12DB-44EB-8C0C-E470A9F8F65A}"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5715000"/>
          </a:xfrm>
          <a:prstGeom prst="rect">
            <a:avLst/>
          </a:prstGeom>
          <a:blipFill>
            <a:blip r:embed="rId40"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a:p>
            <a:endParaRPr lang="es-MX" sz="1200" b="1" dirty="0" smtClean="0">
              <a:solidFill>
                <a:schemeClr val="bg1"/>
              </a:solidFill>
            </a:endParaRPr>
          </a:p>
        </p:txBody>
      </p:sp>
      <p:sp>
        <p:nvSpPr>
          <p:cNvPr id="3" name="2 Marcador de título"/>
          <p:cNvSpPr>
            <a:spLocks noGrp="1"/>
          </p:cNvSpPr>
          <p:nvPr>
            <p:ph type="title"/>
          </p:nvPr>
        </p:nvSpPr>
        <p:spPr>
          <a:xfrm>
            <a:off x="457200" y="266700"/>
            <a:ext cx="7239000" cy="9525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341180"/>
            <a:ext cx="7239000" cy="40386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5464958"/>
            <a:ext cx="2002464" cy="189086"/>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9/23/2016</a:t>
            </a:fld>
            <a:endParaRPr lang="en-US" sz="1000" dirty="0">
              <a:solidFill>
                <a:schemeClr val="tx2"/>
              </a:solidFill>
            </a:endParaRPr>
          </a:p>
        </p:txBody>
      </p:sp>
      <p:sp>
        <p:nvSpPr>
          <p:cNvPr id="4" name="3 Marcador de pie de página"/>
          <p:cNvSpPr>
            <a:spLocks noGrp="1"/>
          </p:cNvSpPr>
          <p:nvPr>
            <p:ph type="ftr" sz="quarter" idx="3"/>
          </p:nvPr>
        </p:nvSpPr>
        <p:spPr>
          <a:xfrm>
            <a:off x="457200" y="5464956"/>
            <a:ext cx="3657600" cy="1905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15 Marcador de número de diapositiva"/>
          <p:cNvSpPr>
            <a:spLocks noGrp="1"/>
          </p:cNvSpPr>
          <p:nvPr>
            <p:ph type="sldNum" sz="quarter" idx="4"/>
          </p:nvPr>
        </p:nvSpPr>
        <p:spPr>
          <a:xfrm>
            <a:off x="6251448" y="5463540"/>
            <a:ext cx="588336" cy="1905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‹Nº›</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12" r:id="rId4"/>
    <p:sldLayoutId id="2147483711" r:id="rId5"/>
    <p:sldLayoutId id="2147483682" r:id="rId6"/>
    <p:sldLayoutId id="2147483683" r:id="rId7"/>
    <p:sldLayoutId id="2147483713" r:id="rId8"/>
    <p:sldLayoutId id="2147483725" r:id="rId9"/>
    <p:sldLayoutId id="2147483726" r:id="rId10"/>
    <p:sldLayoutId id="2147483684" r:id="rId11"/>
    <p:sldLayoutId id="2147483727" r:id="rId12"/>
    <p:sldLayoutId id="2147483685" r:id="rId13"/>
    <p:sldLayoutId id="2147483714" r:id="rId14"/>
    <p:sldLayoutId id="2147483686" r:id="rId15"/>
    <p:sldLayoutId id="2147483687" r:id="rId16"/>
    <p:sldLayoutId id="2147483688" r:id="rId17"/>
    <p:sldLayoutId id="2147483728" r:id="rId18"/>
    <p:sldLayoutId id="2147483716" r:id="rId19"/>
    <p:sldLayoutId id="2147483715" r:id="rId20"/>
    <p:sldLayoutId id="2147483689" r:id="rId21"/>
    <p:sldLayoutId id="2147483729" r:id="rId22"/>
    <p:sldLayoutId id="2147483717" r:id="rId23"/>
    <p:sldLayoutId id="2147483690" r:id="rId24"/>
    <p:sldLayoutId id="2147483730" r:id="rId25"/>
    <p:sldLayoutId id="2147483672" r:id="rId26"/>
    <p:sldLayoutId id="2147483731" r:id="rId27"/>
    <p:sldLayoutId id="2147483724" r:id="rId28"/>
    <p:sldLayoutId id="2147483723" r:id="rId29"/>
    <p:sldLayoutId id="2147483722" r:id="rId30"/>
    <p:sldLayoutId id="2147483721" r:id="rId31"/>
    <p:sldLayoutId id="2147483720" r:id="rId32"/>
    <p:sldLayoutId id="2147483718" r:id="rId33"/>
    <p:sldLayoutId id="2147483673" r:id="rId34"/>
    <p:sldLayoutId id="2147483732" r:id="rId35"/>
    <p:sldLayoutId id="2147483697" r:id="rId36"/>
    <p:sldLayoutId id="2147483733" r:id="rId37"/>
    <p:sldLayoutId id="2147483719" r:id="rId38"/>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hyperlink" Target="file:///C:\Users\guillermina.martin\AppData\Local\Microsoft\Windows\Temporary%20Internet%20Files\Content.Outlook\679NPGPB\&#61498;%09https:\www.youtube.com\watch?v=ae9YiQvXsgQ&amp;index=3&amp;list=PLnMIbRrfMTMURmT7_BteZco3tz2WFWnQ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48064" y="265212"/>
            <a:ext cx="3672408" cy="5184577"/>
          </a:xfrm>
        </p:spPr>
        <p:txBody>
          <a:bodyPr>
            <a:noAutofit/>
          </a:bodyPr>
          <a:lstStyle/>
          <a:p>
            <a:pPr algn="ctr"/>
            <a:r>
              <a:rPr lang="es-ES" sz="2800" dirty="0" smtClean="0">
                <a:solidFill>
                  <a:schemeClr val="tx1"/>
                </a:solidFill>
                <a:effectLst>
                  <a:outerShdw blurRad="38100" dist="38100" dir="2700000" algn="tl">
                    <a:srgbClr val="000000">
                      <a:alpha val="43137"/>
                    </a:srgbClr>
                  </a:outerShdw>
                </a:effectLst>
              </a:rPr>
              <a:t>EL ENFOQUE INTEGRADO DE GÉNERO  y derechos humanos en la </a:t>
            </a:r>
            <a:r>
              <a:rPr lang="es-ES" sz="2800" dirty="0" err="1" smtClean="0">
                <a:solidFill>
                  <a:schemeClr val="tx1"/>
                </a:solidFill>
                <a:effectLst>
                  <a:outerShdw blurRad="38100" dist="38100" dir="2700000" algn="tl">
                    <a:srgbClr val="000000">
                      <a:alpha val="43137"/>
                    </a:srgbClr>
                  </a:outerShdw>
                </a:effectLst>
              </a:rPr>
              <a:t>FormacióN</a:t>
            </a:r>
            <a:r>
              <a:rPr lang="es-ES" sz="2800" dirty="0" smtClean="0">
                <a:solidFill>
                  <a:schemeClr val="tx1"/>
                </a:solidFill>
                <a:effectLst>
                  <a:outerShdw blurRad="38100" dist="38100" dir="2700000" algn="tl">
                    <a:srgbClr val="000000">
                      <a:alpha val="43137"/>
                    </a:srgbClr>
                  </a:outerShdw>
                </a:effectLst>
              </a:rPr>
              <a:t>  Diferenciada técnico profesional: </a:t>
            </a:r>
            <a:r>
              <a:rPr lang="es-ES" sz="2800" cap="none" dirty="0" smtClean="0">
                <a:solidFill>
                  <a:schemeClr val="tx1"/>
                </a:solidFill>
                <a:effectLst>
                  <a:outerShdw blurRad="38100" dist="38100" dir="2700000" algn="tl">
                    <a:srgbClr val="000000">
                      <a:alpha val="43137"/>
                    </a:srgbClr>
                  </a:outerShdw>
                </a:effectLst>
              </a:rPr>
              <a:t>condición de pertinencia, calidad y  equidad</a:t>
            </a:r>
            <a:endParaRPr lang="es-ES" sz="2800" dirty="0">
              <a:solidFill>
                <a:schemeClr val="tx1"/>
              </a:solidFill>
              <a:effectLst>
                <a:outerShdw blurRad="38100" dist="38100" dir="2700000" algn="tl">
                  <a:srgbClr val="000000">
                    <a:alpha val="43137"/>
                  </a:srgbClr>
                </a:outerShdw>
              </a:effectLst>
            </a:endParaRPr>
          </a:p>
        </p:txBody>
      </p:sp>
      <p:sp>
        <p:nvSpPr>
          <p:cNvPr id="3" name="2 Subtítulo"/>
          <p:cNvSpPr>
            <a:spLocks noGrp="1"/>
          </p:cNvSpPr>
          <p:nvPr>
            <p:ph type="body" sz="half" idx="2"/>
          </p:nvPr>
        </p:nvSpPr>
        <p:spPr>
          <a:xfrm>
            <a:off x="973974" y="4804750"/>
            <a:ext cx="3598026" cy="861062"/>
          </a:xfrm>
        </p:spPr>
        <p:txBody>
          <a:bodyPr>
            <a:normAutofit/>
          </a:bodyPr>
          <a:lstStyle/>
          <a:p>
            <a:pPr algn="ctr"/>
            <a:r>
              <a:rPr lang="es-ES_tradnl" sz="1600" b="1" dirty="0" smtClean="0"/>
              <a:t>Santiago de Chile</a:t>
            </a:r>
          </a:p>
          <a:p>
            <a:pPr algn="ctr"/>
            <a:r>
              <a:rPr lang="es-ES_tradnl" sz="1600" b="1" dirty="0" smtClean="0"/>
              <a:t>23 de setiembre de 2016</a:t>
            </a:r>
          </a:p>
        </p:txBody>
      </p:sp>
      <p:pic>
        <p:nvPicPr>
          <p:cNvPr id="14" name="13 Marcador de posición de imagen" descr="La region.tif"/>
          <p:cNvPicPr>
            <a:picLocks noGrp="1" noChangeAspect="1"/>
          </p:cNvPicPr>
          <p:nvPr>
            <p:ph type="pic" idx="1"/>
          </p:nvPr>
        </p:nvPicPr>
        <p:blipFill>
          <a:blip r:embed="rId2" cstate="print"/>
          <a:srcRect l="7443" r="7443"/>
          <a:stretch>
            <a:fillRect/>
          </a:stretch>
        </p:blipFill>
        <p:spPr/>
      </p:pic>
      <p:sp>
        <p:nvSpPr>
          <p:cNvPr id="6" name="3 Marcador de posición de imagen"/>
          <p:cNvSpPr txBox="1">
            <a:spLocks/>
          </p:cNvSpPr>
          <p:nvPr/>
        </p:nvSpPr>
        <p:spPr>
          <a:xfrm>
            <a:off x="663682" y="817725"/>
            <a:ext cx="4206240" cy="350520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sp>
      <p:sp>
        <p:nvSpPr>
          <p:cNvPr id="4" name="CuadroTexto 3"/>
          <p:cNvSpPr txBox="1"/>
          <p:nvPr/>
        </p:nvSpPr>
        <p:spPr>
          <a:xfrm>
            <a:off x="971600" y="2785492"/>
            <a:ext cx="3528392" cy="1477328"/>
          </a:xfrm>
          <a:prstGeom prst="rect">
            <a:avLst/>
          </a:prstGeom>
          <a:noFill/>
        </p:spPr>
        <p:txBody>
          <a:bodyPr wrap="square" rtlCol="0">
            <a:spAutoFit/>
          </a:bodyPr>
          <a:lstStyle/>
          <a:p>
            <a:pPr algn="ctr"/>
            <a:r>
              <a:rPr lang="es-MX" b="1" dirty="0" smtClean="0"/>
              <a:t>SEMINARIO DE GÉNERO Y FORMACIÓN PROFESIONAL: PRIMER ENCUENTRO DE GÉNERO, TRABAJO Y DERECHOS HUMANOS</a:t>
            </a:r>
            <a:endParaRPr lang="es-MX" b="1" dirty="0"/>
          </a:p>
        </p:txBody>
      </p:sp>
      <p:pic>
        <p:nvPicPr>
          <p:cNvPr id="1026" name="Picture 2" descr="cid:image001.png@01D148A5.3E0CE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00603"/>
            <a:ext cx="1634480" cy="1369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4" y="952501"/>
            <a:ext cx="184731" cy="400110"/>
          </a:xfrm>
          <a:prstGeom prst="rect">
            <a:avLst/>
          </a:prstGeom>
          <a:noFill/>
          <a:ln w="12700">
            <a:noFill/>
            <a:miter lim="800000"/>
            <a:headEnd type="none" w="sm" len="sm"/>
            <a:tailEnd type="none" w="sm" len="sm"/>
          </a:ln>
        </p:spPr>
        <p:txBody>
          <a:bodyPr wrap="none">
            <a:spAutoFit/>
          </a:bodyPr>
          <a:lstStyle/>
          <a:p>
            <a:pPr algn="l">
              <a:spcBef>
                <a:spcPct val="0"/>
              </a:spcBef>
              <a:buFontTx/>
              <a:buNone/>
            </a:pPr>
            <a:endParaRPr lang="en-US" sz="2000" b="0" u="none" dirty="0">
              <a:solidFill>
                <a:schemeClr val="tx1"/>
              </a:solidFill>
              <a:latin typeface="Arial" charset="0"/>
            </a:endParaRPr>
          </a:p>
        </p:txBody>
      </p:sp>
      <p:graphicFrame>
        <p:nvGraphicFramePr>
          <p:cNvPr id="6" name="5 Diagrama"/>
          <p:cNvGraphicFramePr/>
          <p:nvPr>
            <p:extLst>
              <p:ext uri="{D42A27DB-BD31-4B8C-83A1-F6EECF244321}">
                <p14:modId xmlns:p14="http://schemas.microsoft.com/office/powerpoint/2010/main" val="3039301019"/>
              </p:ext>
            </p:extLst>
          </p:nvPr>
        </p:nvGraphicFramePr>
        <p:xfrm>
          <a:off x="0" y="985292"/>
          <a:ext cx="8172400" cy="4856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05700" name="Text Box 4"/>
          <p:cNvSpPr txBox="1">
            <a:spLocks noChangeArrowheads="1"/>
          </p:cNvSpPr>
          <p:nvPr/>
        </p:nvSpPr>
        <p:spPr bwMode="auto">
          <a:xfrm>
            <a:off x="323534" y="121199"/>
            <a:ext cx="7345685" cy="830997"/>
          </a:xfrm>
          <a:prstGeom prst="rect">
            <a:avLst/>
          </a:prstGeom>
          <a:noFill/>
          <a:ln w="12700">
            <a:noFill/>
            <a:miter lim="800000"/>
            <a:headEnd/>
            <a:tailEnd/>
          </a:ln>
          <a:effectLst/>
        </p:spPr>
        <p:txBody>
          <a:bodyPr wrap="square">
            <a:spAutoFit/>
          </a:bodyPr>
          <a:lstStyle/>
          <a:p>
            <a:pPr algn="ctr">
              <a:defRPr/>
            </a:pPr>
            <a:r>
              <a:rPr lang="es-UY" sz="2400" b="1" dirty="0" smtClean="0">
                <a:solidFill>
                  <a:srgbClr val="00B050"/>
                </a:solidFill>
                <a:effectLst>
                  <a:outerShdw blurRad="38100" dist="38100" dir="2700000" algn="tl">
                    <a:srgbClr val="000000">
                      <a:alpha val="43137"/>
                    </a:srgbClr>
                  </a:outerShdw>
                </a:effectLst>
                <a:latin typeface="Trebuchet MS" pitchFamily="34" charset="0"/>
              </a:rPr>
              <a:t>EMERGENCIA DE UN NUEVO PARADIGMA DEL EMPLEO  EN EL TRÁNSITO ENTRE SIGLOS</a:t>
            </a:r>
            <a:endParaRPr lang="en-US" sz="2400" b="1" dirty="0">
              <a:solidFill>
                <a:srgbClr val="00B05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5715D9B-223D-4E8E-A566-0294135B02B1}"/>
                                            </p:graphicEl>
                                          </p:spTgt>
                                        </p:tgtEl>
                                        <p:attrNameLst>
                                          <p:attrName>style.visibility</p:attrName>
                                        </p:attrNameLst>
                                      </p:cBhvr>
                                      <p:to>
                                        <p:strVal val="visible"/>
                                      </p:to>
                                    </p:set>
                                    <p:animEffect transition="in" filter="fade">
                                      <p:cBhvr>
                                        <p:cTn id="7" dur="2000"/>
                                        <p:tgtEl>
                                          <p:spTgt spid="6">
                                            <p:graphicEl>
                                              <a:dgm id="{B5715D9B-223D-4E8E-A566-0294135B02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17BB3DF-5380-4A98-A6A1-16207F5015D9}"/>
                                            </p:graphicEl>
                                          </p:spTgt>
                                        </p:tgtEl>
                                        <p:attrNameLst>
                                          <p:attrName>style.visibility</p:attrName>
                                        </p:attrNameLst>
                                      </p:cBhvr>
                                      <p:to>
                                        <p:strVal val="visible"/>
                                      </p:to>
                                    </p:set>
                                    <p:animEffect transition="in" filter="fade">
                                      <p:cBhvr>
                                        <p:cTn id="12" dur="2000"/>
                                        <p:tgtEl>
                                          <p:spTgt spid="6">
                                            <p:graphicEl>
                                              <a:dgm id="{F17BB3DF-5380-4A98-A6A1-16207F5015D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4B718DC-5065-4C64-91B6-80375CCEB890}"/>
                                            </p:graphicEl>
                                          </p:spTgt>
                                        </p:tgtEl>
                                        <p:attrNameLst>
                                          <p:attrName>style.visibility</p:attrName>
                                        </p:attrNameLst>
                                      </p:cBhvr>
                                      <p:to>
                                        <p:strVal val="visible"/>
                                      </p:to>
                                    </p:set>
                                    <p:animEffect transition="in" filter="fade">
                                      <p:cBhvr>
                                        <p:cTn id="17" dur="2000"/>
                                        <p:tgtEl>
                                          <p:spTgt spid="6">
                                            <p:graphicEl>
                                              <a:dgm id="{F4B718DC-5065-4C64-91B6-80375CCEB89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03FF0596-AA7C-4155-AE1E-1D60D31FFDF0}"/>
                                            </p:graphicEl>
                                          </p:spTgt>
                                        </p:tgtEl>
                                        <p:attrNameLst>
                                          <p:attrName>style.visibility</p:attrName>
                                        </p:attrNameLst>
                                      </p:cBhvr>
                                      <p:to>
                                        <p:strVal val="visible"/>
                                      </p:to>
                                    </p:set>
                                    <p:animEffect transition="in" filter="fade">
                                      <p:cBhvr>
                                        <p:cTn id="22" dur="2000"/>
                                        <p:tgtEl>
                                          <p:spTgt spid="6">
                                            <p:graphicEl>
                                              <a:dgm id="{03FF0596-AA7C-4155-AE1E-1D60D31FFD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DEE1D751-58E8-49B2-9AA2-E3B8722C419B}"/>
                                            </p:graphicEl>
                                          </p:spTgt>
                                        </p:tgtEl>
                                        <p:attrNameLst>
                                          <p:attrName>style.visibility</p:attrName>
                                        </p:attrNameLst>
                                      </p:cBhvr>
                                      <p:to>
                                        <p:strVal val="visible"/>
                                      </p:to>
                                    </p:set>
                                    <p:animEffect transition="in" filter="fade">
                                      <p:cBhvr>
                                        <p:cTn id="27" dur="2000"/>
                                        <p:tgtEl>
                                          <p:spTgt spid="6">
                                            <p:graphicEl>
                                              <a:dgm id="{DEE1D751-58E8-49B2-9AA2-E3B8722C41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11DE063A-EA78-4FF1-8FCC-E3F7B59E214F}"/>
                                            </p:graphicEl>
                                          </p:spTgt>
                                        </p:tgtEl>
                                        <p:attrNameLst>
                                          <p:attrName>style.visibility</p:attrName>
                                        </p:attrNameLst>
                                      </p:cBhvr>
                                      <p:to>
                                        <p:strVal val="visible"/>
                                      </p:to>
                                    </p:set>
                                    <p:animEffect transition="in" filter="fade">
                                      <p:cBhvr>
                                        <p:cTn id="32" dur="2000"/>
                                        <p:tgtEl>
                                          <p:spTgt spid="6">
                                            <p:graphicEl>
                                              <a:dgm id="{11DE063A-EA78-4FF1-8FCC-E3F7B59E214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33297B7-F0DC-4AEB-A4D9-5A0BE30D75A1}"/>
                                            </p:graphicEl>
                                          </p:spTgt>
                                        </p:tgtEl>
                                        <p:attrNameLst>
                                          <p:attrName>style.visibility</p:attrName>
                                        </p:attrNameLst>
                                      </p:cBhvr>
                                      <p:to>
                                        <p:strVal val="visible"/>
                                      </p:to>
                                    </p:set>
                                    <p:animEffect transition="in" filter="fade">
                                      <p:cBhvr>
                                        <p:cTn id="37" dur="2000"/>
                                        <p:tgtEl>
                                          <p:spTgt spid="6">
                                            <p:graphicEl>
                                              <a:dgm id="{B33297B7-F0DC-4AEB-A4D9-5A0BE30D75A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389CDBF9-FB32-479A-96EB-B64A721126A9}"/>
                                            </p:graphicEl>
                                          </p:spTgt>
                                        </p:tgtEl>
                                        <p:attrNameLst>
                                          <p:attrName>style.visibility</p:attrName>
                                        </p:attrNameLst>
                                      </p:cBhvr>
                                      <p:to>
                                        <p:strVal val="visible"/>
                                      </p:to>
                                    </p:set>
                                    <p:animEffect transition="in" filter="fade">
                                      <p:cBhvr>
                                        <p:cTn id="42" dur="2000"/>
                                        <p:tgtEl>
                                          <p:spTgt spid="6">
                                            <p:graphicEl>
                                              <a:dgm id="{389CDBF9-FB32-479A-96EB-B64A721126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746" name="Line 2"/>
          <p:cNvSpPr>
            <a:spLocks noChangeShapeType="1"/>
          </p:cNvSpPr>
          <p:nvPr/>
        </p:nvSpPr>
        <p:spPr bwMode="auto">
          <a:xfrm>
            <a:off x="6400800" y="4381500"/>
            <a:ext cx="0" cy="0"/>
          </a:xfrm>
          <a:prstGeom prst="line">
            <a:avLst/>
          </a:prstGeom>
          <a:noFill/>
          <a:ln w="12700">
            <a:solidFill>
              <a:schemeClr val="tx1"/>
            </a:solidFill>
            <a:round/>
            <a:headEnd type="none" w="sm" len="sm"/>
            <a:tailEnd type="triangle" w="sm" len="sm"/>
          </a:ln>
          <a:effectLst/>
        </p:spPr>
        <p:txBody>
          <a:bodyPr wrap="none" anchor="ctr"/>
          <a:lstStyle/>
          <a:p>
            <a:pPr>
              <a:defRPr/>
            </a:pPr>
            <a:endParaRPr lang="es-AR" dirty="0">
              <a:effectLst>
                <a:outerShdw blurRad="38100" dist="38100" dir="2700000" algn="tl">
                  <a:srgbClr val="000000">
                    <a:alpha val="43137"/>
                  </a:srgbClr>
                </a:outerShdw>
              </a:effectLst>
            </a:endParaRPr>
          </a:p>
        </p:txBody>
      </p:sp>
      <p:sp>
        <p:nvSpPr>
          <p:cNvPr id="11267" name="Text Box 3"/>
          <p:cNvSpPr txBox="1">
            <a:spLocks noChangeArrowheads="1"/>
          </p:cNvSpPr>
          <p:nvPr/>
        </p:nvSpPr>
        <p:spPr bwMode="auto">
          <a:xfrm>
            <a:off x="304800" y="4"/>
            <a:ext cx="4876800" cy="830997"/>
          </a:xfrm>
          <a:prstGeom prst="rect">
            <a:avLst/>
          </a:prstGeom>
          <a:noFill/>
          <a:ln w="12700">
            <a:noFill/>
            <a:miter lim="800000"/>
            <a:headEnd type="none" w="sm" len="sm"/>
            <a:tailEnd type="none" w="sm" len="sm"/>
          </a:ln>
        </p:spPr>
        <p:txBody>
          <a:bodyPr>
            <a:spAutoFit/>
          </a:bodyPr>
          <a:lstStyle/>
          <a:p>
            <a:pPr algn="l"/>
            <a:endParaRPr lang="es-ES_tradnl" sz="2000" b="0" u="none" dirty="0">
              <a:solidFill>
                <a:schemeClr val="tx1"/>
              </a:solidFill>
              <a:latin typeface="Arial" charset="0"/>
            </a:endParaRPr>
          </a:p>
          <a:p>
            <a:pPr algn="l">
              <a:buFontTx/>
              <a:buNone/>
            </a:pPr>
            <a:endParaRPr lang="es-ES_tradnl" sz="2800" b="0" u="none" dirty="0">
              <a:solidFill>
                <a:schemeClr val="tx1"/>
              </a:solidFill>
              <a:latin typeface="Arial" charset="0"/>
            </a:endParaRPr>
          </a:p>
        </p:txBody>
      </p:sp>
      <p:sp>
        <p:nvSpPr>
          <p:cNvPr id="2207748" name="Text Box 4"/>
          <p:cNvSpPr txBox="1">
            <a:spLocks noChangeArrowheads="1"/>
          </p:cNvSpPr>
          <p:nvPr/>
        </p:nvSpPr>
        <p:spPr bwMode="auto">
          <a:xfrm>
            <a:off x="323528" y="211671"/>
            <a:ext cx="7704856" cy="954107"/>
          </a:xfrm>
          <a:prstGeom prst="rect">
            <a:avLst/>
          </a:prstGeom>
          <a:noFill/>
          <a:ln w="12700">
            <a:noFill/>
            <a:miter lim="800000"/>
            <a:headEnd type="none" w="sm" len="sm"/>
            <a:tailEnd type="none" w="sm" len="sm"/>
          </a:ln>
          <a:effectLst/>
        </p:spPr>
        <p:txBody>
          <a:bodyPr wrap="square">
            <a:spAutoFit/>
          </a:bodyPr>
          <a:lstStyle/>
          <a:p>
            <a:pPr algn="ctr">
              <a:defRPr/>
            </a:pPr>
            <a:r>
              <a:rPr lang="es-ES" sz="1800" u="none" dirty="0">
                <a:solidFill>
                  <a:schemeClr val="accent1"/>
                </a:solidFill>
                <a:effectLst>
                  <a:outerShdw blurRad="38100" dist="38100" dir="2700000" algn="tl">
                    <a:srgbClr val="C0C0C0"/>
                  </a:outerShdw>
                </a:effectLst>
                <a:latin typeface="Arial" charset="0"/>
              </a:rPr>
              <a:t> </a:t>
            </a:r>
            <a:r>
              <a:rPr lang="es-ES" sz="2800" b="1" dirty="0" smtClean="0">
                <a:solidFill>
                  <a:srgbClr val="00B050"/>
                </a:solidFill>
                <a:effectLst>
                  <a:outerShdw blurRad="38100" dist="38100" dir="2700000" algn="tl">
                    <a:srgbClr val="000000">
                      <a:alpha val="43137"/>
                    </a:srgbClr>
                  </a:outerShdw>
                </a:effectLst>
                <a:latin typeface="+mj-lt"/>
              </a:rPr>
              <a:t>DEFICIT DE TRABAJO DECENTE Y DESAFÍO DE LA GENERACIÓN DEL PROPIO EMPLEO</a:t>
            </a:r>
            <a:endParaRPr lang="es-ES_tradnl" sz="2800" b="1" u="none" dirty="0">
              <a:solidFill>
                <a:srgbClr val="00B050"/>
              </a:solidFill>
              <a:effectLst>
                <a:outerShdw blurRad="38100" dist="38100" dir="2700000" algn="tl">
                  <a:srgbClr val="000000">
                    <a:alpha val="43137"/>
                  </a:srgbClr>
                </a:outerShdw>
              </a:effectLst>
              <a:latin typeface="+mj-lt"/>
            </a:endParaRPr>
          </a:p>
        </p:txBody>
      </p:sp>
      <p:sp>
        <p:nvSpPr>
          <p:cNvPr id="2207749" name="Text Box 5"/>
          <p:cNvSpPr txBox="1">
            <a:spLocks noChangeArrowheads="1"/>
          </p:cNvSpPr>
          <p:nvPr/>
        </p:nvSpPr>
        <p:spPr bwMode="auto">
          <a:xfrm>
            <a:off x="0" y="205053"/>
            <a:ext cx="8534400" cy="523220"/>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algn="l">
              <a:buFontTx/>
              <a:buNone/>
              <a:defRPr/>
            </a:pPr>
            <a:r>
              <a:rPr lang="es-ES_tradnl" sz="2800" b="0" u="none" dirty="0">
                <a:solidFill>
                  <a:schemeClr val="tx1"/>
                </a:solidFill>
                <a:latin typeface="Arial" charset="0"/>
              </a:rPr>
              <a:t>  </a:t>
            </a:r>
          </a:p>
        </p:txBody>
      </p:sp>
      <p:sp>
        <p:nvSpPr>
          <p:cNvPr id="2207750" name="Text Box 6"/>
          <p:cNvSpPr txBox="1">
            <a:spLocks noChangeArrowheads="1"/>
          </p:cNvSpPr>
          <p:nvPr/>
        </p:nvSpPr>
        <p:spPr bwMode="auto">
          <a:xfrm>
            <a:off x="0" y="1129309"/>
            <a:ext cx="8280202" cy="3139321"/>
          </a:xfrm>
          <a:prstGeom prst="rect">
            <a:avLst/>
          </a:prstGeom>
          <a:noFill/>
          <a:ln w="12700">
            <a:noFill/>
            <a:miter lim="800000"/>
            <a:headEnd type="none" w="sm" len="sm"/>
            <a:tailEnd type="none" w="sm" len="sm"/>
          </a:ln>
          <a:effectLst/>
        </p:spPr>
        <p:txBody>
          <a:bodyPr wrap="square">
            <a:spAutoFit/>
          </a:bodyPr>
          <a:lstStyle/>
          <a:p>
            <a:pPr marL="457200" indent="-457200" algn="l">
              <a:spcBef>
                <a:spcPct val="0"/>
              </a:spcBef>
              <a:buClr>
                <a:srgbClr val="00B050"/>
              </a:buClr>
              <a:buFont typeface="Wingdings" pitchFamily="2" charset="2"/>
              <a:buChar char="&amp;"/>
              <a:defRPr/>
            </a:pPr>
            <a:r>
              <a:rPr lang="es-ES" b="1" dirty="0" smtClean="0">
                <a:solidFill>
                  <a:srgbClr val="00B050"/>
                </a:solidFill>
              </a:rPr>
              <a:t>TRABAJO DECENTE </a:t>
            </a:r>
            <a:r>
              <a:rPr lang="es-ES" dirty="0" smtClean="0"/>
              <a:t>: ocupación adecuadamente remunerada:  respeto  derechos del trabajo,  igualdad de oportunidades, seguridad y libertad</a:t>
            </a:r>
            <a:endParaRPr lang="es-ES" u="none" dirty="0" smtClean="0">
              <a:solidFill>
                <a:schemeClr val="tx1"/>
              </a:solidFill>
            </a:endParaRPr>
          </a:p>
          <a:p>
            <a:pPr marL="457200" indent="-457200" algn="l">
              <a:spcBef>
                <a:spcPct val="0"/>
              </a:spcBef>
              <a:buClr>
                <a:srgbClr val="00B050"/>
              </a:buClr>
              <a:buFont typeface="Wingdings" pitchFamily="2" charset="2"/>
              <a:buChar char="Ü"/>
              <a:defRPr/>
            </a:pPr>
            <a:r>
              <a:rPr lang="es-ES" u="none" dirty="0" smtClean="0">
                <a:solidFill>
                  <a:schemeClr val="tx1"/>
                </a:solidFill>
              </a:rPr>
              <a:t>Impactos: </a:t>
            </a:r>
            <a:endParaRPr lang="es-ES" u="none" dirty="0">
              <a:solidFill>
                <a:schemeClr val="tx1"/>
              </a:solidFill>
            </a:endParaRPr>
          </a:p>
          <a:p>
            <a:pPr marL="457200" indent="-457200" algn="l">
              <a:spcBef>
                <a:spcPct val="0"/>
              </a:spcBef>
              <a:buClr>
                <a:srgbClr val="00B050"/>
              </a:buClr>
              <a:buFont typeface="Wingdings" pitchFamily="2" charset="2"/>
              <a:buChar char="è"/>
              <a:defRPr/>
            </a:pPr>
            <a:r>
              <a:rPr lang="es-ES" b="1" i="1" u="none" dirty="0" smtClean="0">
                <a:solidFill>
                  <a:srgbClr val="00B050"/>
                </a:solidFill>
              </a:rPr>
              <a:t>Identidad </a:t>
            </a:r>
            <a:r>
              <a:rPr lang="es-ES" b="1" i="1" u="none" dirty="0">
                <a:solidFill>
                  <a:srgbClr val="00B050"/>
                </a:solidFill>
              </a:rPr>
              <a:t>colectiva</a:t>
            </a:r>
            <a:r>
              <a:rPr lang="es-ES" i="1" u="none" dirty="0">
                <a:solidFill>
                  <a:srgbClr val="00B050"/>
                </a:solidFill>
              </a:rPr>
              <a:t>: </a:t>
            </a:r>
            <a:r>
              <a:rPr lang="es-ES" u="none" dirty="0">
                <a:solidFill>
                  <a:schemeClr val="tx1"/>
                </a:solidFill>
              </a:rPr>
              <a:t>la cantidad y calidad del empleo de una sociedad determina su grado de inclusión y equidad. </a:t>
            </a:r>
            <a:r>
              <a:rPr lang="es-ES" u="none" dirty="0" smtClean="0">
                <a:solidFill>
                  <a:schemeClr val="tx1"/>
                </a:solidFill>
              </a:rPr>
              <a:t>   </a:t>
            </a:r>
            <a:endParaRPr lang="es-ES" u="none" dirty="0">
              <a:solidFill>
                <a:schemeClr val="tx1"/>
              </a:solidFill>
            </a:endParaRPr>
          </a:p>
          <a:p>
            <a:pPr marL="457200" indent="-457200" algn="l">
              <a:spcBef>
                <a:spcPct val="0"/>
              </a:spcBef>
              <a:buClr>
                <a:srgbClr val="00B050"/>
              </a:buClr>
              <a:buFont typeface="Wingdings" pitchFamily="2" charset="2"/>
              <a:buChar char="è"/>
              <a:defRPr/>
            </a:pPr>
            <a:r>
              <a:rPr lang="es-ES" b="1" i="1" u="none" dirty="0" smtClean="0">
                <a:solidFill>
                  <a:srgbClr val="00B050"/>
                </a:solidFill>
              </a:rPr>
              <a:t>Identidad </a:t>
            </a:r>
            <a:r>
              <a:rPr lang="es-ES" b="1" i="1" u="none" dirty="0">
                <a:solidFill>
                  <a:srgbClr val="00B050"/>
                </a:solidFill>
              </a:rPr>
              <a:t>individual</a:t>
            </a:r>
            <a:r>
              <a:rPr lang="es-ES" i="1" u="none" dirty="0">
                <a:solidFill>
                  <a:schemeClr val="tx1"/>
                </a:solidFill>
              </a:rPr>
              <a:t>:  </a:t>
            </a:r>
            <a:r>
              <a:rPr lang="es-ES" u="none" dirty="0" smtClean="0">
                <a:solidFill>
                  <a:schemeClr val="tx1"/>
                </a:solidFill>
              </a:rPr>
              <a:t>PROYECTO DE VIDA</a:t>
            </a:r>
            <a:r>
              <a:rPr lang="es-ES" i="1" u="none" dirty="0" smtClean="0">
                <a:solidFill>
                  <a:schemeClr val="tx1"/>
                </a:solidFill>
              </a:rPr>
              <a:t> </a:t>
            </a:r>
            <a:r>
              <a:rPr lang="es-ES" u="none" dirty="0">
                <a:solidFill>
                  <a:schemeClr val="tx1"/>
                </a:solidFill>
              </a:rPr>
              <a:t>requiere</a:t>
            </a:r>
            <a:r>
              <a:rPr lang="es-ES" i="1" u="none" dirty="0">
                <a:solidFill>
                  <a:schemeClr val="tx1"/>
                </a:solidFill>
              </a:rPr>
              <a:t> </a:t>
            </a:r>
            <a:r>
              <a:rPr lang="es-AR" u="none" dirty="0">
                <a:solidFill>
                  <a:schemeClr val="tx1"/>
                </a:solidFill>
              </a:rPr>
              <a:t>esfuerzos constantes y adicionales de aprendizaje, de identificación de oportunidades y recursos: autonomía, conocerse a sí mismo y la realidad, reconocer y valorar las propias capacidades y limitaciones y hacerlo en relación con  requerimientos y perspectivas de </a:t>
            </a:r>
            <a:r>
              <a:rPr lang="es-AR" u="none" dirty="0" smtClean="0">
                <a:solidFill>
                  <a:schemeClr val="tx1"/>
                </a:solidFill>
              </a:rPr>
              <a:t>inserción.</a:t>
            </a:r>
          </a:p>
          <a:p>
            <a:pPr marL="457200" indent="-457200" algn="l">
              <a:spcBef>
                <a:spcPct val="0"/>
              </a:spcBef>
              <a:buClr>
                <a:schemeClr val="accent5">
                  <a:lumMod val="75000"/>
                </a:schemeClr>
              </a:buClr>
              <a:buFont typeface="Wingdings" pitchFamily="2" charset="2"/>
              <a:buChar char="î"/>
              <a:defRPr/>
            </a:pPr>
            <a:endParaRPr lang="es-AR" b="1" u="none" dirty="0" smtClean="0">
              <a:solidFill>
                <a:schemeClr val="accent5">
                  <a:lumMod val="75000"/>
                </a:schemeClr>
              </a:solidFill>
            </a:endParaRPr>
          </a:p>
        </p:txBody>
      </p:sp>
      <p:sp>
        <p:nvSpPr>
          <p:cNvPr id="11271" name="Text Box 7"/>
          <p:cNvSpPr txBox="1">
            <a:spLocks noChangeArrowheads="1"/>
          </p:cNvSpPr>
          <p:nvPr/>
        </p:nvSpPr>
        <p:spPr bwMode="auto">
          <a:xfrm>
            <a:off x="609600" y="2921001"/>
            <a:ext cx="4343400" cy="523220"/>
          </a:xfrm>
          <a:prstGeom prst="rect">
            <a:avLst/>
          </a:prstGeom>
          <a:noFill/>
          <a:ln w="12700">
            <a:noFill/>
            <a:miter lim="800000"/>
            <a:headEnd type="none" w="sm" len="sm"/>
            <a:tailEnd type="none" w="sm" len="sm"/>
          </a:ln>
        </p:spPr>
        <p:txBody>
          <a:bodyPr>
            <a:spAutoFit/>
          </a:bodyPr>
          <a:lstStyle/>
          <a:p>
            <a:pPr algn="l">
              <a:buFontTx/>
              <a:buNone/>
            </a:pPr>
            <a:endParaRPr lang="es-ES" sz="2800" b="0" u="none" dirty="0">
              <a:solidFill>
                <a:schemeClr val="tx1"/>
              </a:solidFill>
              <a:latin typeface="Arial" charset="0"/>
            </a:endParaRPr>
          </a:p>
        </p:txBody>
      </p:sp>
      <p:graphicFrame>
        <p:nvGraphicFramePr>
          <p:cNvPr id="10" name="9 Diagrama"/>
          <p:cNvGraphicFramePr/>
          <p:nvPr/>
        </p:nvGraphicFramePr>
        <p:xfrm>
          <a:off x="1547664" y="3937620"/>
          <a:ext cx="6096000" cy="177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7750">
                                            <p:txEl>
                                              <p:pRg st="0" end="0"/>
                                            </p:txEl>
                                          </p:spTgt>
                                        </p:tgtEl>
                                        <p:attrNameLst>
                                          <p:attrName>style.visibility</p:attrName>
                                        </p:attrNameLst>
                                      </p:cBhvr>
                                      <p:to>
                                        <p:strVal val="visible"/>
                                      </p:to>
                                    </p:set>
                                    <p:animEffect transition="in" filter="fade">
                                      <p:cBhvr>
                                        <p:cTn id="7" dur="2000"/>
                                        <p:tgtEl>
                                          <p:spTgt spid="2207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7750">
                                            <p:txEl>
                                              <p:pRg st="1" end="1"/>
                                            </p:txEl>
                                          </p:spTgt>
                                        </p:tgtEl>
                                        <p:attrNameLst>
                                          <p:attrName>style.visibility</p:attrName>
                                        </p:attrNameLst>
                                      </p:cBhvr>
                                      <p:to>
                                        <p:strVal val="visible"/>
                                      </p:to>
                                    </p:set>
                                    <p:animEffect transition="in" filter="fade">
                                      <p:cBhvr>
                                        <p:cTn id="12" dur="2000"/>
                                        <p:tgtEl>
                                          <p:spTgt spid="22077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7750">
                                            <p:txEl>
                                              <p:pRg st="2" end="2"/>
                                            </p:txEl>
                                          </p:spTgt>
                                        </p:tgtEl>
                                        <p:attrNameLst>
                                          <p:attrName>style.visibility</p:attrName>
                                        </p:attrNameLst>
                                      </p:cBhvr>
                                      <p:to>
                                        <p:strVal val="visible"/>
                                      </p:to>
                                    </p:set>
                                    <p:animEffect transition="in" filter="fade">
                                      <p:cBhvr>
                                        <p:cTn id="17" dur="2000"/>
                                        <p:tgtEl>
                                          <p:spTgt spid="22077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7750">
                                            <p:txEl>
                                              <p:pRg st="3" end="3"/>
                                            </p:txEl>
                                          </p:spTgt>
                                        </p:tgtEl>
                                        <p:attrNameLst>
                                          <p:attrName>style.visibility</p:attrName>
                                        </p:attrNameLst>
                                      </p:cBhvr>
                                      <p:to>
                                        <p:strVal val="visible"/>
                                      </p:to>
                                    </p:set>
                                    <p:animEffect transition="in" filter="fade">
                                      <p:cBhvr>
                                        <p:cTn id="22" dur="2000"/>
                                        <p:tgtEl>
                                          <p:spTgt spid="22077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775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7516688" cy="697260"/>
          </a:xfrm>
        </p:spPr>
        <p:txBody>
          <a:bodyPr>
            <a:normAutofit fontScale="90000"/>
          </a:bodyPr>
          <a:lstStyle/>
          <a:p>
            <a:pPr algn="ctr"/>
            <a:r>
              <a:rPr lang="es-MX" sz="2400" dirty="0" smtClean="0">
                <a:solidFill>
                  <a:srgbClr val="00B050"/>
                </a:solidFill>
              </a:rPr>
              <a:t>RÁPIDO ANÁLISIS </a:t>
            </a:r>
            <a:r>
              <a:rPr lang="es-MX" sz="2400" dirty="0" smtClean="0">
                <a:solidFill>
                  <a:srgbClr val="00B050"/>
                </a:solidFill>
              </a:rPr>
              <a:t>DE GÉNERO DEL NUEVO PARADIGMA DE TRABAJO DE AMÉRICA LATINA</a:t>
            </a:r>
            <a:endParaRPr lang="es-AR" sz="2400" dirty="0">
              <a:solidFill>
                <a:srgbClr val="00B050"/>
              </a:solidFill>
            </a:endParaRPr>
          </a:p>
        </p:txBody>
      </p:sp>
      <p:sp>
        <p:nvSpPr>
          <p:cNvPr id="5" name="4 CuadroTexto"/>
          <p:cNvSpPr txBox="1"/>
          <p:nvPr/>
        </p:nvSpPr>
        <p:spPr>
          <a:xfrm>
            <a:off x="467544" y="697261"/>
            <a:ext cx="7560840" cy="5016758"/>
          </a:xfrm>
          <a:prstGeom prst="rect">
            <a:avLst/>
          </a:prstGeom>
          <a:noFill/>
        </p:spPr>
        <p:txBody>
          <a:bodyPr wrap="square" rtlCol="0">
            <a:spAutoFit/>
          </a:bodyPr>
          <a:lstStyle/>
          <a:p>
            <a:r>
              <a:rPr lang="es-MX" sz="1600" b="1" dirty="0" smtClean="0"/>
              <a:t>Las </a:t>
            </a:r>
            <a:r>
              <a:rPr lang="es-MX" sz="1600" b="1" dirty="0" smtClean="0"/>
              <a:t>mujeres :  </a:t>
            </a:r>
          </a:p>
          <a:p>
            <a:endParaRPr lang="es-MX" sz="1600" b="1" dirty="0" smtClean="0"/>
          </a:p>
          <a:p>
            <a:pPr>
              <a:buClr>
                <a:srgbClr val="00B050"/>
              </a:buClr>
              <a:buFont typeface="Wingdings" pitchFamily="2" charset="2"/>
              <a:buChar char="Ì"/>
            </a:pPr>
            <a:r>
              <a:rPr lang="es-MX" sz="1600" b="1" dirty="0" smtClean="0"/>
              <a:t>    consolidaron el modelo de “doble presencia” : superación de la construcción de la identidad  en base a la dedicación exclusiva al ámbito doméstico, sin abandonar sus responsabilidades fliares, modificación de configuración del hogar y pautas reproductivas : cambio comportamiento demográfico – culpa</a:t>
            </a:r>
          </a:p>
          <a:p>
            <a:pPr>
              <a:buClr>
                <a:srgbClr val="00B050"/>
              </a:buClr>
              <a:buFont typeface="Wingdings" pitchFamily="2" charset="2"/>
              <a:buChar char="Ì"/>
            </a:pPr>
            <a:r>
              <a:rPr lang="es-MX" sz="1600" b="1" dirty="0" smtClean="0"/>
              <a:t>   se incorporan a la fuerza laboral con más educación que los hombres y su participación se relaciona de manera mucho más directa con los años de estudios </a:t>
            </a:r>
            <a:r>
              <a:rPr lang="es-MX" sz="1600" b="1" dirty="0" smtClean="0"/>
              <a:t>aprobados;</a:t>
            </a:r>
            <a:endParaRPr lang="es-MX" sz="1600" b="1" dirty="0" smtClean="0">
              <a:solidFill>
                <a:schemeClr val="accent1">
                  <a:lumMod val="75000"/>
                </a:schemeClr>
              </a:solidFill>
            </a:endParaRPr>
          </a:p>
          <a:p>
            <a:pPr>
              <a:buClr>
                <a:srgbClr val="00B050"/>
              </a:buClr>
              <a:buFont typeface="Wingdings" pitchFamily="2" charset="2"/>
              <a:buChar char="Ì"/>
            </a:pPr>
            <a:r>
              <a:rPr lang="es-MX" sz="1600" b="1" dirty="0" smtClean="0"/>
              <a:t> aportan a la  economía en su conjunto (nivel macro) y a la de los hogares  (nivel micro) de manera determinante : gran cambio socio-económico en el desarrollo mundial , incremento del stock de capital calificado;</a:t>
            </a:r>
          </a:p>
          <a:p>
            <a:pPr>
              <a:buClr>
                <a:srgbClr val="00B050"/>
              </a:buClr>
              <a:buFont typeface="Wingdings" pitchFamily="2" charset="2"/>
              <a:buChar char="Ì"/>
            </a:pPr>
            <a:r>
              <a:rPr lang="es-MX" sz="1600" b="1" dirty="0" smtClean="0"/>
              <a:t>  con su ingreso por trabajo remunerado contribuyen de forma decisiva para la reducción de la pobreza</a:t>
            </a:r>
            <a:r>
              <a:rPr lang="es-MX" sz="1600" dirty="0" smtClean="0"/>
              <a:t> ;</a:t>
            </a:r>
          </a:p>
          <a:p>
            <a:pPr>
              <a:buClr>
                <a:srgbClr val="00B050"/>
              </a:buClr>
              <a:buFont typeface="Wingdings" pitchFamily="2" charset="2"/>
              <a:buChar char="Ì"/>
            </a:pPr>
            <a:r>
              <a:rPr lang="es-MX" sz="1600" b="1" dirty="0" smtClean="0"/>
              <a:t> el aumento de su capacidad de generar ingresos puede incrementar/fortalecer su poder de negociación en el hogar y de decisión en la canalización de recursos para incrementar las  oportunidades de la siguiente generación.</a:t>
            </a:r>
          </a:p>
          <a:p>
            <a:pPr>
              <a:buClr>
                <a:srgbClr val="00B050"/>
              </a:buClr>
            </a:pPr>
            <a:r>
              <a:rPr lang="es-MX" sz="1600" b="1" dirty="0" smtClean="0"/>
              <a:t> </a:t>
            </a:r>
            <a:endParaRPr lang="es-AR" sz="1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60040"/>
            <a:ext cx="7416824" cy="697260"/>
          </a:xfrm>
        </p:spPr>
        <p:txBody>
          <a:bodyPr>
            <a:normAutofit fontScale="90000"/>
          </a:bodyPr>
          <a:lstStyle/>
          <a:p>
            <a:pPr algn="ctr"/>
            <a:r>
              <a:rPr lang="es-MX" sz="2400" dirty="0" smtClean="0">
                <a:solidFill>
                  <a:srgbClr val="00B050"/>
                </a:solidFill>
              </a:rPr>
              <a:t>ANÁLISIS DE GÉNERO DEL NUEVO PARADIGMA DE EMPLEO: FOCO EN LOS IMPACTOS DIFERENCIADOS</a:t>
            </a:r>
            <a:endParaRPr lang="es-AR" sz="2400" dirty="0">
              <a:solidFill>
                <a:srgbClr val="00B050"/>
              </a:solidFill>
            </a:endParaRPr>
          </a:p>
        </p:txBody>
      </p:sp>
      <p:sp>
        <p:nvSpPr>
          <p:cNvPr id="178177" name="Rectangle 1"/>
          <p:cNvSpPr>
            <a:spLocks noChangeArrowheads="1"/>
          </p:cNvSpPr>
          <p:nvPr/>
        </p:nvSpPr>
        <p:spPr bwMode="auto">
          <a:xfrm>
            <a:off x="251520" y="700205"/>
            <a:ext cx="7848872"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1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r>
              <a:rPr kumimoji="0" lang="es-AR" sz="1800" b="0" i="0" u="none" strike="noStrike" cap="none" normalizeH="0" baseline="0" dirty="0" smtClean="0">
                <a:ln>
                  <a:noFill/>
                </a:ln>
                <a:solidFill>
                  <a:schemeClr val="tx1"/>
                </a:solidFill>
                <a:effectLst/>
                <a:latin typeface="Arial" pitchFamily="34" charset="0"/>
                <a:cs typeface="Arial" pitchFamily="34" charset="0"/>
              </a:rPr>
              <a:t/>
            </a:r>
            <a:br>
              <a:rPr kumimoji="0" lang="es-AR" sz="1800" b="0" i="0" u="none" strike="noStrike" cap="none" normalizeH="0" baseline="0" dirty="0" smtClean="0">
                <a:ln>
                  <a:noFill/>
                </a:ln>
                <a:solidFill>
                  <a:schemeClr val="tx1"/>
                </a:solidFill>
                <a:effectLst/>
                <a:latin typeface="Arial" pitchFamily="34" charset="0"/>
                <a:cs typeface="Arial" pitchFamily="34" charset="0"/>
              </a:rPr>
            </a:b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179512" y="1057301"/>
            <a:ext cx="7776864" cy="135421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342900" indent="-342900"/>
            <a:r>
              <a:rPr lang="es-MX" dirty="0" smtClean="0"/>
              <a:t>3)  </a:t>
            </a:r>
            <a:r>
              <a:rPr lang="es-MX" sz="1600" dirty="0" smtClean="0"/>
              <a:t>L a relación positiva de la educación con el acceso al empleo es indiscutible para ambos sexos, pero para las mujeres RINDE MENOS  en términos de INGRESO Y DE SEGREGACIÓN OCUPACIONAL,particularmente la VERTICAL.  Esta relación entre educación y trabajo  agudiza la heterogeneidad y desigualdades al interior del colectivo femenino : condición rural y urbana</a:t>
            </a:r>
            <a:endParaRPr lang="es-AR" sz="1600" dirty="0"/>
          </a:p>
        </p:txBody>
      </p:sp>
      <p:pic>
        <p:nvPicPr>
          <p:cNvPr id="6" name="3 Marcador de contenido" descr="discriminacion-contra-la-mujer[1].jpg"/>
          <p:cNvPicPr>
            <a:picLocks noChangeAspect="1"/>
          </p:cNvPicPr>
          <p:nvPr/>
        </p:nvPicPr>
        <p:blipFill>
          <a:blip r:embed="rId3" cstate="print"/>
          <a:stretch>
            <a:fillRect/>
          </a:stretch>
        </p:blipFill>
        <p:spPr>
          <a:xfrm>
            <a:off x="179512" y="2641476"/>
            <a:ext cx="3816424" cy="3073524"/>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4" descr="Cumbre Eurogrupo 12-10"/>
          <p:cNvPicPr>
            <a:picLocks noChangeAspect="1" noChangeArrowheads="1"/>
          </p:cNvPicPr>
          <p:nvPr/>
        </p:nvPicPr>
        <p:blipFill>
          <a:blip r:embed="rId4" cstate="print"/>
          <a:srcRect/>
          <a:stretch>
            <a:fillRect/>
          </a:stretch>
        </p:blipFill>
        <p:spPr bwMode="auto">
          <a:xfrm>
            <a:off x="4067944" y="2475186"/>
            <a:ext cx="4176464" cy="34786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60040"/>
            <a:ext cx="7416824" cy="697260"/>
          </a:xfrm>
        </p:spPr>
        <p:txBody>
          <a:bodyPr>
            <a:normAutofit fontScale="90000"/>
          </a:bodyPr>
          <a:lstStyle/>
          <a:p>
            <a:pPr algn="ctr"/>
            <a:r>
              <a:rPr lang="es-MX" sz="2400" dirty="0" smtClean="0">
                <a:solidFill>
                  <a:srgbClr val="00B050"/>
                </a:solidFill>
              </a:rPr>
              <a:t>¿QUÉ HA CAMBIADO PARA ELLAS EN EL DECENIO DE BONANZA DE AMÉRICA LATINA? </a:t>
            </a:r>
            <a:endParaRPr lang="es-AR" sz="2400" dirty="0">
              <a:solidFill>
                <a:srgbClr val="00B050"/>
              </a:solidFill>
            </a:endParaRPr>
          </a:p>
        </p:txBody>
      </p:sp>
      <p:sp>
        <p:nvSpPr>
          <p:cNvPr id="178177" name="Rectangle 1"/>
          <p:cNvSpPr>
            <a:spLocks noChangeArrowheads="1"/>
          </p:cNvSpPr>
          <p:nvPr/>
        </p:nvSpPr>
        <p:spPr bwMode="auto">
          <a:xfrm>
            <a:off x="251520" y="700205"/>
            <a:ext cx="7848872"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1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r>
              <a:rPr kumimoji="0" lang="es-AR" sz="1800" b="0" i="0" u="none" strike="noStrike" cap="none" normalizeH="0" baseline="0" dirty="0" smtClean="0">
                <a:ln>
                  <a:noFill/>
                </a:ln>
                <a:solidFill>
                  <a:schemeClr val="tx1"/>
                </a:solidFill>
                <a:effectLst/>
                <a:latin typeface="Arial" pitchFamily="34" charset="0"/>
                <a:cs typeface="Arial" pitchFamily="34" charset="0"/>
              </a:rPr>
              <a:t/>
            </a:r>
            <a:br>
              <a:rPr kumimoji="0" lang="es-AR" sz="1800" b="0" i="0" u="none" strike="noStrike" cap="none" normalizeH="0" baseline="0" dirty="0" smtClean="0">
                <a:ln>
                  <a:noFill/>
                </a:ln>
                <a:solidFill>
                  <a:schemeClr val="tx1"/>
                </a:solidFill>
                <a:effectLst/>
                <a:latin typeface="Arial" pitchFamily="34" charset="0"/>
                <a:cs typeface="Arial" pitchFamily="34" charset="0"/>
              </a:rPr>
            </a:b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uadroTexto 5"/>
          <p:cNvSpPr txBox="1"/>
          <p:nvPr/>
        </p:nvSpPr>
        <p:spPr>
          <a:xfrm>
            <a:off x="395536" y="1273324"/>
            <a:ext cx="7200800" cy="369332"/>
          </a:xfrm>
          <a:prstGeom prst="rect">
            <a:avLst/>
          </a:prstGeom>
          <a:noFill/>
        </p:spPr>
        <p:txBody>
          <a:bodyPr wrap="square" rtlCol="0">
            <a:spAutoFit/>
          </a:bodyPr>
          <a:lstStyle/>
          <a:p>
            <a:endParaRPr lang="es-MX" dirty="0"/>
          </a:p>
        </p:txBody>
      </p:sp>
      <p:sp>
        <p:nvSpPr>
          <p:cNvPr id="10" name="CuadroTexto 9"/>
          <p:cNvSpPr txBox="1"/>
          <p:nvPr/>
        </p:nvSpPr>
        <p:spPr>
          <a:xfrm>
            <a:off x="467544" y="1201317"/>
            <a:ext cx="7416824" cy="954107"/>
          </a:xfrm>
          <a:prstGeom prst="rect">
            <a:avLst/>
          </a:prstGeom>
          <a:noFill/>
        </p:spPr>
        <p:txBody>
          <a:bodyPr wrap="square" rtlCol="0">
            <a:spAutoFit/>
          </a:bodyPr>
          <a:lstStyle/>
          <a:p>
            <a:pPr algn="ctr"/>
            <a:r>
              <a:rPr lang="es-CO" sz="1400" b="1" dirty="0" smtClean="0">
                <a:solidFill>
                  <a:schemeClr val="accent2">
                    <a:lumMod val="50000"/>
                  </a:schemeClr>
                </a:solidFill>
                <a:effectLst>
                  <a:outerShdw blurRad="38100" dist="38100" dir="2700000" algn="tl">
                    <a:srgbClr val="000000">
                      <a:alpha val="43137"/>
                    </a:srgbClr>
                  </a:outerShdw>
                </a:effectLst>
              </a:rPr>
              <a:t>LA SEGREGACIÓN (O SEGMENTACIÓN)  OCUPACIONAL  SIGUE SIENDO UNA DE LAS MANIFESTACIONES MÁS CONTUNDENTES DE LA NATURALEZA SISTÉMICA DE LA DESIGUALDAD DE GÉNERO.</a:t>
            </a:r>
            <a:endParaRPr lang="es-MX" sz="1400" dirty="0" smtClean="0">
              <a:solidFill>
                <a:schemeClr val="accent2">
                  <a:lumMod val="50000"/>
                </a:schemeClr>
              </a:solidFill>
              <a:effectLst>
                <a:outerShdw blurRad="38100" dist="38100" dir="2700000" algn="tl">
                  <a:srgbClr val="000000">
                    <a:alpha val="43137"/>
                  </a:srgbClr>
                </a:outerShdw>
              </a:effectLst>
            </a:endParaRPr>
          </a:p>
          <a:p>
            <a:r>
              <a:rPr lang="es-CO" sz="1400" dirty="0">
                <a:solidFill>
                  <a:schemeClr val="accent2">
                    <a:lumMod val="50000"/>
                  </a:schemeClr>
                </a:solidFill>
                <a:effectLst>
                  <a:outerShdw blurRad="38100" dist="38100" dir="2700000" algn="tl">
                    <a:srgbClr val="000000">
                      <a:alpha val="43137"/>
                    </a:srgbClr>
                  </a:outerShdw>
                </a:effectLst>
              </a:rPr>
              <a:t> </a:t>
            </a:r>
            <a:endParaRPr lang="es-MX" sz="1400" dirty="0">
              <a:solidFill>
                <a:schemeClr val="accent2">
                  <a:lumMod val="50000"/>
                </a:schemeClr>
              </a:solidFill>
              <a:effectLst>
                <a:outerShdw blurRad="38100" dist="38100" dir="2700000" algn="tl">
                  <a:srgbClr val="000000">
                    <a:alpha val="43137"/>
                  </a:srgbClr>
                </a:outerShdw>
              </a:effectLst>
            </a:endParaRPr>
          </a:p>
        </p:txBody>
      </p:sp>
      <p:pic>
        <p:nvPicPr>
          <p:cNvPr id="13" name="29 Imagen" descr="roles en ocupaciones.jpg"/>
          <p:cNvPicPr/>
          <p:nvPr/>
        </p:nvPicPr>
        <p:blipFill>
          <a:blip r:embed="rId3" cstate="print"/>
          <a:stretch>
            <a:fillRect/>
          </a:stretch>
        </p:blipFill>
        <p:spPr>
          <a:xfrm>
            <a:off x="4733766" y="3312358"/>
            <a:ext cx="4374738" cy="206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251520" y="1881568"/>
            <a:ext cx="4373726" cy="3108543"/>
          </a:xfrm>
          <a:prstGeom prst="rect">
            <a:avLst/>
          </a:prstGeom>
          <a:noFill/>
        </p:spPr>
        <p:txBody>
          <a:bodyPr wrap="square" rtlCol="0">
            <a:spAutoFit/>
          </a:bodyPr>
          <a:lstStyle/>
          <a:p>
            <a:r>
              <a:rPr lang="es-CO" sz="1400" dirty="0"/>
              <a:t>Esta traducción </a:t>
            </a:r>
            <a:r>
              <a:rPr lang="es-CO" sz="1400" dirty="0" smtClean="0"/>
              <a:t>es </a:t>
            </a:r>
            <a:r>
              <a:rPr lang="es-CO" sz="1400" dirty="0"/>
              <a:t>producto de la confluencia y retroalimentación entre tres ámbitos: </a:t>
            </a:r>
            <a:endParaRPr lang="es-MX" sz="1400" dirty="0"/>
          </a:p>
          <a:p>
            <a:r>
              <a:rPr lang="es-CO" sz="1400" dirty="0"/>
              <a:t> </a:t>
            </a:r>
            <a:endParaRPr lang="es-MX" sz="1400" dirty="0"/>
          </a:p>
          <a:p>
            <a:pPr marL="171450" lvl="0" indent="-171450">
              <a:buFont typeface="Wingdings" panose="05000000000000000000" pitchFamily="2" charset="2"/>
              <a:buChar char="è"/>
            </a:pPr>
            <a:r>
              <a:rPr lang="es-ES_tradnl" sz="1400" dirty="0"/>
              <a:t>la </a:t>
            </a:r>
            <a:r>
              <a:rPr lang="es-ES_tradnl" sz="1400" b="1" dirty="0" smtClean="0"/>
              <a:t>familia: </a:t>
            </a:r>
            <a:r>
              <a:rPr lang="es-ES_tradnl" sz="1400" dirty="0" smtClean="0"/>
              <a:t>mediante </a:t>
            </a:r>
            <a:r>
              <a:rPr lang="es-ES_tradnl" sz="1400" dirty="0"/>
              <a:t>el  proceso de socialización concibe el éxito de las niñas y jóvenes como la combinación de profesión y maternidad; </a:t>
            </a:r>
            <a:endParaRPr lang="es-MX" sz="1400" dirty="0"/>
          </a:p>
          <a:p>
            <a:pPr marL="171450" lvl="0" indent="-171450">
              <a:buFont typeface="Wingdings" panose="05000000000000000000" pitchFamily="2" charset="2"/>
              <a:buChar char="è"/>
            </a:pPr>
            <a:r>
              <a:rPr lang="es-ES_tradnl" sz="1400" dirty="0"/>
              <a:t>el </a:t>
            </a:r>
            <a:r>
              <a:rPr lang="es-ES_tradnl" sz="1400" b="1" dirty="0"/>
              <a:t>ámbito educativo y </a:t>
            </a:r>
            <a:r>
              <a:rPr lang="es-ES_tradnl" sz="1400" b="1" dirty="0" smtClean="0"/>
              <a:t>formativo: </a:t>
            </a:r>
            <a:r>
              <a:rPr lang="es-ES_tradnl" sz="1400" dirty="0" smtClean="0"/>
              <a:t> </a:t>
            </a:r>
            <a:r>
              <a:rPr lang="es-ES_tradnl" sz="1400" dirty="0"/>
              <a:t>la reproducción de los estereotipos explica, en gran medida, la concentración de las jóvenes en estudios compatibles con la vida familiar,  </a:t>
            </a:r>
            <a:endParaRPr lang="es-MX" sz="1400" dirty="0"/>
          </a:p>
          <a:p>
            <a:pPr marL="171450" lvl="0" indent="-171450">
              <a:buFont typeface="Wingdings" panose="05000000000000000000" pitchFamily="2" charset="2"/>
              <a:buChar char="è"/>
            </a:pPr>
            <a:r>
              <a:rPr lang="es-ES_tradnl" sz="1400" dirty="0"/>
              <a:t>la </a:t>
            </a:r>
            <a:r>
              <a:rPr lang="es-ES_tradnl" sz="1400" b="1" dirty="0"/>
              <a:t>oferta </a:t>
            </a:r>
            <a:r>
              <a:rPr lang="es-ES_tradnl" sz="1400" b="1" dirty="0" smtClean="0"/>
              <a:t>laboral : </a:t>
            </a:r>
            <a:r>
              <a:rPr lang="es-ES_tradnl" sz="1400" dirty="0" smtClean="0"/>
              <a:t>demanda </a:t>
            </a:r>
            <a:r>
              <a:rPr lang="es-ES_tradnl" sz="1400" dirty="0"/>
              <a:t>en el accionar productivo, capacidades semejantes a las valoradas en la vida familiar.  </a:t>
            </a:r>
            <a:endParaRPr lang="es-MX" sz="1400" dirty="0"/>
          </a:p>
          <a:p>
            <a:r>
              <a:rPr lang="es-CO" sz="1400" dirty="0"/>
              <a:t> </a:t>
            </a:r>
            <a:endParaRPr lang="es-MX" sz="1400" dirty="0"/>
          </a:p>
        </p:txBody>
      </p:sp>
    </p:spTree>
    <p:extLst>
      <p:ext uri="{BB962C8B-B14F-4D97-AF65-F5344CB8AC3E}">
        <p14:creationId xmlns:p14="http://schemas.microsoft.com/office/powerpoint/2010/main" val="302945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60040"/>
            <a:ext cx="7416824" cy="697260"/>
          </a:xfrm>
        </p:spPr>
        <p:txBody>
          <a:bodyPr>
            <a:normAutofit fontScale="90000"/>
          </a:bodyPr>
          <a:lstStyle/>
          <a:p>
            <a:pPr algn="ctr"/>
            <a:r>
              <a:rPr lang="es-MX" sz="2400" dirty="0" smtClean="0">
                <a:solidFill>
                  <a:srgbClr val="00B050"/>
                </a:solidFill>
              </a:rPr>
              <a:t> </a:t>
            </a:r>
            <a:r>
              <a:rPr lang="es-MX" sz="2400" dirty="0" smtClean="0">
                <a:solidFill>
                  <a:srgbClr val="00B050"/>
                </a:solidFill>
              </a:rPr>
              <a:t>¿QUÉ HA CAMBIADO PARA ELLAS EN EL DECENIO DE BONANZA DE AMÉRICA LATINA? </a:t>
            </a:r>
            <a:endParaRPr lang="es-AR" sz="2400" dirty="0">
              <a:solidFill>
                <a:srgbClr val="00B050"/>
              </a:solidFill>
            </a:endParaRPr>
          </a:p>
        </p:txBody>
      </p:sp>
      <p:sp>
        <p:nvSpPr>
          <p:cNvPr id="178177" name="Rectangle 1"/>
          <p:cNvSpPr>
            <a:spLocks noChangeArrowheads="1"/>
          </p:cNvSpPr>
          <p:nvPr/>
        </p:nvSpPr>
        <p:spPr bwMode="auto">
          <a:xfrm>
            <a:off x="251520" y="700205"/>
            <a:ext cx="7848872"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1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r>
              <a:rPr kumimoji="0" lang="es-AR" sz="1800" b="0" i="0" u="none" strike="noStrike" cap="none" normalizeH="0" baseline="0" dirty="0" smtClean="0">
                <a:ln>
                  <a:noFill/>
                </a:ln>
                <a:solidFill>
                  <a:schemeClr val="tx1"/>
                </a:solidFill>
                <a:effectLst/>
                <a:latin typeface="Arial" pitchFamily="34" charset="0"/>
                <a:cs typeface="Arial" pitchFamily="34" charset="0"/>
              </a:rPr>
              <a:t/>
            </a:r>
            <a:br>
              <a:rPr kumimoji="0" lang="es-AR" sz="1800" b="0" i="0" u="none" strike="noStrike" cap="none" normalizeH="0" baseline="0" dirty="0" smtClean="0">
                <a:ln>
                  <a:noFill/>
                </a:ln>
                <a:solidFill>
                  <a:schemeClr val="tx1"/>
                </a:solidFill>
                <a:effectLst/>
                <a:latin typeface="Arial" pitchFamily="34" charset="0"/>
                <a:cs typeface="Arial" pitchFamily="34" charset="0"/>
              </a:rPr>
            </a:b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uadroTexto 5"/>
          <p:cNvSpPr txBox="1"/>
          <p:nvPr/>
        </p:nvSpPr>
        <p:spPr>
          <a:xfrm>
            <a:off x="395536" y="1273324"/>
            <a:ext cx="7200800" cy="369332"/>
          </a:xfrm>
          <a:prstGeom prst="rect">
            <a:avLst/>
          </a:prstGeom>
          <a:noFill/>
        </p:spPr>
        <p:txBody>
          <a:bodyPr wrap="square" rtlCol="0">
            <a:spAutoFit/>
          </a:bodyPr>
          <a:lstStyle/>
          <a:p>
            <a:endParaRPr lang="es-MX" dirty="0"/>
          </a:p>
        </p:txBody>
      </p:sp>
      <p:sp>
        <p:nvSpPr>
          <p:cNvPr id="5" name="CuadroTexto 4"/>
          <p:cNvSpPr txBox="1"/>
          <p:nvPr/>
        </p:nvSpPr>
        <p:spPr>
          <a:xfrm>
            <a:off x="0" y="1475478"/>
            <a:ext cx="7644882" cy="3970318"/>
          </a:xfrm>
          <a:prstGeom prst="rect">
            <a:avLst/>
          </a:prstGeom>
          <a:noFill/>
        </p:spPr>
        <p:txBody>
          <a:bodyPr wrap="square" rtlCol="0">
            <a:spAutoFit/>
          </a:bodyPr>
          <a:lstStyle/>
          <a:p>
            <a:r>
              <a:rPr lang="es-CO" sz="1200" b="1" dirty="0" smtClean="0"/>
              <a:t>CAMBIOS INSUFICIENTES  PARA MODIFICAR EL </a:t>
            </a:r>
            <a:r>
              <a:rPr lang="es-CO" sz="1200" b="1" dirty="0" smtClean="0"/>
              <a:t> COEFICIENTE DE CONCENTRACIÓN: </a:t>
            </a:r>
            <a:r>
              <a:rPr lang="es-CO" sz="1200" b="1" dirty="0"/>
              <a:t>el 85% del trabajo femenino está en el Sector Servicios y las dos ramas con mayor participación dan  cuenta casi del 80% de la PEAF mientras que, en la masculina, para alcanzar similar incidencia concurren las 4 ramas con mayores porcentajes</a:t>
            </a:r>
            <a:r>
              <a:rPr lang="es-CO" sz="1200" dirty="0"/>
              <a:t>. </a:t>
            </a:r>
            <a:endParaRPr lang="es-CO" sz="1200" dirty="0" smtClean="0"/>
          </a:p>
          <a:p>
            <a:endParaRPr lang="es-CO" sz="1200" dirty="0"/>
          </a:p>
          <a:p>
            <a:r>
              <a:rPr lang="es-CO" sz="1200" b="1" dirty="0" smtClean="0"/>
              <a:t>SOBRERREPRESENTACIÓN EN LOS SECTORES DE BAJA PRODUCTIVIDAD DE LA MANO DE OBRA: </a:t>
            </a:r>
            <a:r>
              <a:rPr lang="es-CO" sz="1200" dirty="0" smtClean="0"/>
              <a:t>agricultura, construcción, comercio y servicios comunales y personales—absorben a la mayoría de la población ocupada. </a:t>
            </a:r>
            <a:endParaRPr lang="es-MX" sz="1200" dirty="0" smtClean="0"/>
          </a:p>
          <a:p>
            <a:r>
              <a:rPr lang="es-CO" sz="1200" dirty="0" smtClean="0"/>
              <a:t> </a:t>
            </a:r>
            <a:endParaRPr lang="es-MX" sz="1200" dirty="0" smtClean="0"/>
          </a:p>
          <a:p>
            <a:r>
              <a:rPr lang="es-CO" sz="1200" b="1" dirty="0" smtClean="0"/>
              <a:t>LA SEGREGACIÓN HORIZONTAL, </a:t>
            </a:r>
            <a:r>
              <a:rPr lang="es-CO" sz="1200" b="1" dirty="0"/>
              <a:t>que concentra a las mujeres en estos dos últimos</a:t>
            </a:r>
            <a:r>
              <a:rPr lang="es-CO" sz="1200" b="1" dirty="0" smtClean="0"/>
              <a:t>,</a:t>
            </a:r>
          </a:p>
          <a:p>
            <a:r>
              <a:rPr lang="es-CO" sz="1200" b="1" dirty="0" smtClean="0"/>
              <a:t>es </a:t>
            </a:r>
            <a:r>
              <a:rPr lang="es-CO" sz="1200" b="1" dirty="0"/>
              <a:t>la explicación principal para la asociación que hoy se da entre mujeres </a:t>
            </a:r>
            <a:endParaRPr lang="es-CO" sz="1200" b="1" dirty="0" smtClean="0"/>
          </a:p>
          <a:p>
            <a:r>
              <a:rPr lang="es-CO" sz="1200" b="1" dirty="0" smtClean="0"/>
              <a:t>y </a:t>
            </a:r>
            <a:r>
              <a:rPr lang="es-CO" sz="1200" b="1" dirty="0"/>
              <a:t>sectores de baja productividad</a:t>
            </a:r>
            <a:r>
              <a:rPr lang="es-CO" sz="1200" b="1" dirty="0" smtClean="0"/>
              <a:t>.</a:t>
            </a:r>
            <a:r>
              <a:rPr lang="es-CO" sz="1200" i="1" dirty="0" smtClean="0"/>
              <a:t>.</a:t>
            </a:r>
            <a:r>
              <a:rPr lang="es-CO" sz="1200" dirty="0" smtClean="0"/>
              <a:t>” </a:t>
            </a:r>
            <a:endParaRPr lang="es-MX" sz="1200" dirty="0"/>
          </a:p>
          <a:p>
            <a:r>
              <a:rPr lang="es-CO" sz="1200" dirty="0"/>
              <a:t> </a:t>
            </a:r>
            <a:endParaRPr lang="es-MX" sz="1200" dirty="0"/>
          </a:p>
          <a:p>
            <a:r>
              <a:rPr lang="es-CO" sz="1200" dirty="0"/>
              <a:t>CEPAL, 2010,  Qué Estado para qué </a:t>
            </a:r>
            <a:r>
              <a:rPr lang="es-CO" sz="1200" dirty="0" smtClean="0"/>
              <a:t>Igualdad</a:t>
            </a:r>
          </a:p>
          <a:p>
            <a:endParaRPr lang="es-CO" sz="1200" dirty="0"/>
          </a:p>
          <a:p>
            <a:r>
              <a:rPr lang="es-AR" sz="1200" b="1" dirty="0" smtClean="0"/>
              <a:t>MENOS PROBABILIDADES DE TRABAJAR COMO ASALARIADAS que </a:t>
            </a:r>
            <a:r>
              <a:rPr lang="es-AR" sz="1200" b="1" dirty="0"/>
              <a:t>los hombres,</a:t>
            </a:r>
            <a:r>
              <a:rPr lang="es-AR" sz="1200" dirty="0"/>
              <a:t> </a:t>
            </a:r>
            <a:endParaRPr lang="es-AR" sz="1200" dirty="0" smtClean="0"/>
          </a:p>
          <a:p>
            <a:endParaRPr lang="es-AR" sz="1200" b="1" dirty="0"/>
          </a:p>
          <a:p>
            <a:r>
              <a:rPr lang="es-AR" sz="1200" b="1" dirty="0" smtClean="0"/>
              <a:t>SERVICIO DOMÉSTICO Y DUPLICACIÓN DEL % DE TRABAJADORES FAMILIARES</a:t>
            </a:r>
          </a:p>
          <a:p>
            <a:endParaRPr lang="es-AR" sz="1200" b="1" dirty="0"/>
          </a:p>
          <a:p>
            <a:r>
              <a:rPr lang="es-CO" sz="1200" b="1" dirty="0" smtClean="0"/>
              <a:t>NOTABLE MAYORÍA  ENTRE PERSONAS  TRABAJADORAS POR CUENTA PROPIA: </a:t>
            </a:r>
          </a:p>
          <a:p>
            <a:r>
              <a:rPr lang="es-CO" sz="1200" b="1" dirty="0" smtClean="0"/>
              <a:t>más del 80 % de </a:t>
            </a:r>
            <a:r>
              <a:rPr lang="es-CO" sz="1200" b="1" dirty="0"/>
              <a:t>quienes son no asalariadas.</a:t>
            </a:r>
            <a:endParaRPr lang="es-MX" sz="1200" dirty="0"/>
          </a:p>
          <a:p>
            <a:endParaRPr lang="es-MX" sz="1200" dirty="0"/>
          </a:p>
        </p:txBody>
      </p:sp>
      <p:pic>
        <p:nvPicPr>
          <p:cNvPr id="11" name="irc_mi" descr="http://buscartrabajo.com/files/2014/03/noticia2607.jpg"/>
          <p:cNvPicPr/>
          <p:nvPr/>
        </p:nvPicPr>
        <p:blipFill>
          <a:blip r:embed="rId3" cstate="print"/>
          <a:srcRect/>
          <a:stretch>
            <a:fillRect/>
          </a:stretch>
        </p:blipFill>
        <p:spPr bwMode="auto">
          <a:xfrm>
            <a:off x="5724450" y="3065488"/>
            <a:ext cx="3456062" cy="2600325"/>
          </a:xfrm>
          <a:prstGeom prst="rect">
            <a:avLst/>
          </a:prstGeom>
          <a:noFill/>
          <a:ln w="9525">
            <a:noFill/>
            <a:miter lim="800000"/>
            <a:headEnd/>
            <a:tailEnd/>
          </a:ln>
        </p:spPr>
      </p:pic>
    </p:spTree>
    <p:extLst>
      <p:ext uri="{BB962C8B-B14F-4D97-AF65-F5344CB8AC3E}">
        <p14:creationId xmlns:p14="http://schemas.microsoft.com/office/powerpoint/2010/main" val="118774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60040"/>
            <a:ext cx="7416824" cy="697260"/>
          </a:xfrm>
        </p:spPr>
        <p:txBody>
          <a:bodyPr>
            <a:normAutofit fontScale="90000"/>
          </a:bodyPr>
          <a:lstStyle/>
          <a:p>
            <a:pPr algn="ctr"/>
            <a:r>
              <a:rPr lang="es-MX" sz="2400" dirty="0" smtClean="0">
                <a:solidFill>
                  <a:srgbClr val="00B050"/>
                </a:solidFill>
              </a:rPr>
              <a:t>¿QUÉ HA CAMBIADO PARA ELLAS EN EL DECENIO DE BONANZA DE AMÉRICA LATINA? </a:t>
            </a:r>
            <a:endParaRPr lang="es-AR" sz="2400" dirty="0">
              <a:solidFill>
                <a:srgbClr val="00B050"/>
              </a:solidFill>
            </a:endParaRPr>
          </a:p>
        </p:txBody>
      </p:sp>
      <p:sp>
        <p:nvSpPr>
          <p:cNvPr id="178177" name="Rectangle 1"/>
          <p:cNvSpPr>
            <a:spLocks noChangeArrowheads="1"/>
          </p:cNvSpPr>
          <p:nvPr/>
        </p:nvSpPr>
        <p:spPr bwMode="auto">
          <a:xfrm>
            <a:off x="251520" y="700205"/>
            <a:ext cx="7848872"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1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lang="es-MX" sz="1200" dirty="0" smtClean="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endParaRPr kumimoji="0" lang="es-MX" sz="1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49375" algn="l"/>
                <a:tab pos="1798638" algn="l"/>
                <a:tab pos="2247900" algn="l"/>
                <a:tab pos="2697163" algn="l"/>
                <a:tab pos="3146425" algn="l"/>
                <a:tab pos="3597275" algn="l"/>
                <a:tab pos="4046538" algn="l"/>
                <a:tab pos="4495800" algn="l"/>
                <a:tab pos="4945063" algn="l"/>
                <a:tab pos="5670550"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 pos="14836775" algn="l"/>
                <a:tab pos="15286038" algn="l"/>
              </a:tabLst>
            </a:pPr>
            <a:r>
              <a:rPr kumimoji="0" lang="es-AR" sz="1800" b="0" i="0" u="none" strike="noStrike" cap="none" normalizeH="0" baseline="0" dirty="0" smtClean="0">
                <a:ln>
                  <a:noFill/>
                </a:ln>
                <a:solidFill>
                  <a:schemeClr val="tx1"/>
                </a:solidFill>
                <a:effectLst/>
                <a:latin typeface="Arial" pitchFamily="34" charset="0"/>
                <a:cs typeface="Arial" pitchFamily="34" charset="0"/>
              </a:rPr>
              <a:t/>
            </a:r>
            <a:br>
              <a:rPr kumimoji="0" lang="es-AR" sz="1800" b="0" i="0" u="none" strike="noStrike" cap="none" normalizeH="0" baseline="0" dirty="0" smtClean="0">
                <a:ln>
                  <a:noFill/>
                </a:ln>
                <a:solidFill>
                  <a:schemeClr val="tx1"/>
                </a:solidFill>
                <a:effectLst/>
                <a:latin typeface="Arial" pitchFamily="34" charset="0"/>
                <a:cs typeface="Arial" pitchFamily="34" charset="0"/>
              </a:rPr>
            </a:b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uadroTexto 5"/>
          <p:cNvSpPr txBox="1"/>
          <p:nvPr/>
        </p:nvSpPr>
        <p:spPr>
          <a:xfrm>
            <a:off x="395536" y="1273324"/>
            <a:ext cx="7200800" cy="369332"/>
          </a:xfrm>
          <a:prstGeom prst="rect">
            <a:avLst/>
          </a:prstGeom>
          <a:noFill/>
        </p:spPr>
        <p:txBody>
          <a:bodyPr wrap="square" rtlCol="0">
            <a:spAutoFit/>
          </a:bodyPr>
          <a:lstStyle/>
          <a:p>
            <a:endParaRPr lang="es-MX" dirty="0"/>
          </a:p>
        </p:txBody>
      </p:sp>
      <p:sp>
        <p:nvSpPr>
          <p:cNvPr id="5" name="CuadroTexto 4"/>
          <p:cNvSpPr txBox="1"/>
          <p:nvPr/>
        </p:nvSpPr>
        <p:spPr>
          <a:xfrm>
            <a:off x="23462" y="1448112"/>
            <a:ext cx="6708778" cy="3539430"/>
          </a:xfrm>
          <a:prstGeom prst="rect">
            <a:avLst/>
          </a:prstGeom>
          <a:noFill/>
        </p:spPr>
        <p:txBody>
          <a:bodyPr wrap="square" rtlCol="0">
            <a:spAutoFit/>
          </a:bodyPr>
          <a:lstStyle/>
          <a:p>
            <a:r>
              <a:rPr lang="es-CO" sz="1400" dirty="0" smtClean="0"/>
              <a:t>Caregorias ocupacionales; la </a:t>
            </a:r>
            <a:r>
              <a:rPr lang="es-CO" sz="1400" dirty="0"/>
              <a:t>OIT agrupa a las personas trabajadoras en: </a:t>
            </a:r>
            <a:endParaRPr lang="es-MX" sz="1400" dirty="0"/>
          </a:p>
          <a:p>
            <a:r>
              <a:rPr lang="es-CO" sz="1400" dirty="0"/>
              <a:t> </a:t>
            </a:r>
            <a:endParaRPr lang="es-MX" sz="1400" dirty="0"/>
          </a:p>
          <a:p>
            <a:pPr marL="285750" lvl="0" indent="-285750">
              <a:buFont typeface="Wingdings" pitchFamily="2" charset="2"/>
              <a:buChar char="§"/>
            </a:pPr>
            <a:r>
              <a:rPr lang="es-ES_tradnl" sz="1400" dirty="0"/>
              <a:t>asalariadas  pertenecientes al sector público y al privado, </a:t>
            </a:r>
            <a:endParaRPr lang="es-MX" sz="1400" dirty="0"/>
          </a:p>
          <a:p>
            <a:pPr marL="285750" lvl="0" indent="-285750">
              <a:buFont typeface="Wingdings" pitchFamily="2" charset="2"/>
              <a:buChar char="§"/>
            </a:pPr>
            <a:r>
              <a:rPr lang="es-ES_tradnl" sz="1400" dirty="0"/>
              <a:t>no asalariadas:  patronas en establecimientos de 5 y menos  y de  6 y más,   </a:t>
            </a:r>
            <a:endParaRPr lang="es-MX" sz="1400" dirty="0"/>
          </a:p>
          <a:p>
            <a:pPr marL="285750" lvl="0" indent="-285750">
              <a:buFont typeface="Wingdings" pitchFamily="2" charset="2"/>
              <a:buChar char="§"/>
            </a:pPr>
            <a:r>
              <a:rPr lang="es-ES_tradnl" sz="1400" dirty="0"/>
              <a:t>no asalariadas: independientes distribuidas en profesionales, técnicas y administrativas y no profesionales, técnicas y administrativas</a:t>
            </a:r>
            <a:endParaRPr lang="es-MX" sz="1400" dirty="0"/>
          </a:p>
          <a:p>
            <a:pPr marL="285750" lvl="0" indent="-285750">
              <a:buFont typeface="Wingdings" pitchFamily="2" charset="2"/>
              <a:buChar char="§"/>
            </a:pPr>
            <a:r>
              <a:rPr lang="es-ES_tradnl" sz="1400" dirty="0"/>
              <a:t>servicio doméstico</a:t>
            </a:r>
            <a:endParaRPr lang="es-MX" sz="1400" dirty="0"/>
          </a:p>
          <a:p>
            <a:pPr marL="285750" lvl="0" indent="-285750">
              <a:buFont typeface="Wingdings" pitchFamily="2" charset="2"/>
              <a:buChar char="§"/>
            </a:pPr>
            <a:r>
              <a:rPr lang="es-ES_tradnl" sz="1400" dirty="0"/>
              <a:t>familiares y auxiliares</a:t>
            </a:r>
            <a:endParaRPr lang="es-MX" sz="1400" dirty="0"/>
          </a:p>
          <a:p>
            <a:pPr marL="285750" lvl="0" indent="-285750">
              <a:buFont typeface="Wingdings" pitchFamily="2" charset="2"/>
              <a:buChar char="§"/>
            </a:pPr>
            <a:r>
              <a:rPr lang="es-ES_tradnl" sz="1400" dirty="0"/>
              <a:t>otras</a:t>
            </a:r>
            <a:endParaRPr lang="es-MX" sz="1400" dirty="0"/>
          </a:p>
          <a:p>
            <a:endParaRPr lang="es-CO" sz="1400" dirty="0" smtClean="0"/>
          </a:p>
          <a:p>
            <a:r>
              <a:rPr lang="es-CO" sz="1400" dirty="0" smtClean="0"/>
              <a:t>Los </a:t>
            </a:r>
            <a:r>
              <a:rPr lang="es-CO" sz="1400" dirty="0"/>
              <a:t>datos </a:t>
            </a:r>
            <a:r>
              <a:rPr lang="es-CO" sz="1400" dirty="0" smtClean="0"/>
              <a:t>muestran </a:t>
            </a:r>
            <a:r>
              <a:rPr lang="es-CO" sz="1400" dirty="0"/>
              <a:t>que </a:t>
            </a:r>
            <a:r>
              <a:rPr lang="es-CO" sz="1400" b="1" dirty="0"/>
              <a:t>las mujeres </a:t>
            </a:r>
            <a:r>
              <a:rPr lang="es-AR" sz="1400" b="1" dirty="0"/>
              <a:t> tienen menos probabilidades de trabajar como asalariadas que los </a:t>
            </a:r>
            <a:r>
              <a:rPr lang="es-AR" sz="1400" b="1" dirty="0" smtClean="0"/>
              <a:t>hombres,</a:t>
            </a:r>
            <a:r>
              <a:rPr lang="es-AR" sz="1400" dirty="0" smtClean="0"/>
              <a:t> </a:t>
            </a:r>
            <a:r>
              <a:rPr lang="es-AR" sz="1400" b="1" dirty="0" smtClean="0"/>
              <a:t>una </a:t>
            </a:r>
            <a:r>
              <a:rPr lang="es-AR" sz="1400" b="1" dirty="0"/>
              <a:t>alta proporción solo encuentra empleo en el servicio doméstico</a:t>
            </a:r>
            <a:r>
              <a:rPr lang="es-AR" sz="1400" dirty="0"/>
              <a:t> </a:t>
            </a:r>
            <a:r>
              <a:rPr lang="es-AR" sz="1400" b="1" dirty="0" smtClean="0"/>
              <a:t>y </a:t>
            </a:r>
            <a:r>
              <a:rPr lang="es-AR" sz="1400" b="1" dirty="0"/>
              <a:t>duplican el porcentaje de quienes son trabajadores familiares no </a:t>
            </a:r>
            <a:r>
              <a:rPr lang="es-AR" sz="1400" b="1" dirty="0" smtClean="0"/>
              <a:t>remunerados.</a:t>
            </a:r>
            <a:r>
              <a:rPr lang="es-AR" sz="1400" dirty="0" smtClean="0"/>
              <a:t> Paralelamente</a:t>
            </a:r>
            <a:r>
              <a:rPr lang="es-AR" sz="1400" dirty="0"/>
              <a:t>, </a:t>
            </a:r>
            <a:r>
              <a:rPr lang="es-CO" sz="1400" b="1" dirty="0"/>
              <a:t>constituyen una notable mayoría  entre las personas trabajadoras por cuenta propia que, a su vez representan más del 80% de quienes son no asalariadas.</a:t>
            </a:r>
            <a:endParaRPr lang="es-MX" sz="1400" dirty="0"/>
          </a:p>
        </p:txBody>
      </p:sp>
      <p:pic>
        <p:nvPicPr>
          <p:cNvPr id="8" name="4 Imagen" descr="Diapositiva2.JPG"/>
          <p:cNvPicPr/>
          <p:nvPr/>
        </p:nvPicPr>
        <p:blipFill>
          <a:blip r:embed="rId3" cstate="print"/>
          <a:stretch>
            <a:fillRect/>
          </a:stretch>
        </p:blipFill>
        <p:spPr>
          <a:xfrm>
            <a:off x="6732240" y="2273358"/>
            <a:ext cx="2376264" cy="2528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5347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70756"/>
            <a:ext cx="7239000" cy="502568"/>
          </a:xfrm>
        </p:spPr>
        <p:txBody>
          <a:bodyPr>
            <a:normAutofit fontScale="90000"/>
          </a:bodyPr>
          <a:lstStyle/>
          <a:p>
            <a:pPr algn="ctr"/>
            <a:r>
              <a:rPr lang="es-MX" dirty="0" smtClean="0"/>
              <a:t>	</a:t>
            </a:r>
            <a:br>
              <a:rPr lang="es-MX" dirty="0" smtClean="0"/>
            </a:br>
            <a:r>
              <a:rPr lang="es-MX" dirty="0" smtClean="0"/>
              <a:t/>
            </a:r>
            <a:br>
              <a:rPr lang="es-MX" dirty="0" smtClean="0"/>
            </a:br>
            <a:r>
              <a:rPr lang="es-MX" sz="2700" dirty="0" smtClean="0"/>
              <a:t>¿qué ha cambiado para ellas en el decenio de bonanza de </a:t>
            </a:r>
            <a:r>
              <a:rPr lang="es-MX" sz="2700" dirty="0" err="1" smtClean="0"/>
              <a:t>a.l</a:t>
            </a:r>
            <a:r>
              <a:rPr lang="es-MX" sz="2700" dirty="0" smtClean="0"/>
              <a:t>? LA  agudización de la DESIGUALDAD EN EL USO DEL TIEMPO  </a:t>
            </a:r>
            <a:endParaRPr lang="es-MX" sz="2700" dirty="0"/>
          </a:p>
        </p:txBody>
      </p:sp>
      <p:pic>
        <p:nvPicPr>
          <p:cNvPr id="4" name="1 Imagen" descr="Ciega a la demandas del cuidado.jpg"/>
          <p:cNvPicPr/>
          <p:nvPr/>
        </p:nvPicPr>
        <p:blipFill>
          <a:blip r:embed="rId2" cstate="print"/>
          <a:stretch>
            <a:fillRect/>
          </a:stretch>
        </p:blipFill>
        <p:spPr>
          <a:xfrm>
            <a:off x="251520" y="1489349"/>
            <a:ext cx="3240360"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2 Imagen" descr="DATOS QUE SE REPITEN CONCIIACION.jpg"/>
          <p:cNvPicPr/>
          <p:nvPr/>
        </p:nvPicPr>
        <p:blipFill>
          <a:blip r:embed="rId3" cstate="print"/>
          <a:stretch>
            <a:fillRect/>
          </a:stretch>
        </p:blipFill>
        <p:spPr>
          <a:xfrm>
            <a:off x="3923928" y="2281436"/>
            <a:ext cx="403244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a:hlinkClick r:id="rId4"/>
          </p:cNvPr>
          <p:cNvPicPr/>
          <p:nvPr/>
        </p:nvPicPr>
        <p:blipFill>
          <a:blip r:embed="rId5" cstate="print"/>
          <a:stretch>
            <a:fillRect/>
          </a:stretch>
        </p:blipFill>
        <p:spPr>
          <a:xfrm>
            <a:off x="303409" y="3601009"/>
            <a:ext cx="3188473" cy="1992796"/>
          </a:xfrm>
          <a:prstGeom prst="rect">
            <a:avLst/>
          </a:prstGeom>
        </p:spPr>
      </p:pic>
    </p:spTree>
    <p:extLst>
      <p:ext uri="{BB962C8B-B14F-4D97-AF65-F5344CB8AC3E}">
        <p14:creationId xmlns:p14="http://schemas.microsoft.com/office/powerpoint/2010/main" val="2206744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697260"/>
            <a:ext cx="5105400" cy="2664296"/>
          </a:xfrm>
          <a:noFill/>
        </p:spPr>
        <p:txBody>
          <a:bodyPr/>
          <a:lstStyle/>
          <a:p>
            <a:r>
              <a:rPr lang="es-AR" sz="2800" dirty="0" smtClean="0">
                <a:solidFill>
                  <a:schemeClr val="bg1"/>
                </a:solidFill>
              </a:rPr>
              <a:t>LA EVOLUCIÓN EN EL MODELO DE DESARROLLO IMPERANTE DESDE LA CONCEPCIÓN DE LA IGUALDAD Y EL LUGAR DE LA MUJER</a:t>
            </a:r>
            <a:endParaRPr lang="es-AR" sz="2800" dirty="0">
              <a:solidFill>
                <a:schemeClr val="bg1"/>
              </a:solidFill>
            </a:endParaRPr>
          </a:p>
        </p:txBody>
      </p:sp>
      <p:sp>
        <p:nvSpPr>
          <p:cNvPr id="3" name="2 Subtítulo"/>
          <p:cNvSpPr>
            <a:spLocks noGrp="1"/>
          </p:cNvSpPr>
          <p:nvPr>
            <p:ph type="subTitle" idx="1"/>
          </p:nvPr>
        </p:nvSpPr>
        <p:spPr>
          <a:xfrm>
            <a:off x="3354442" y="3649589"/>
            <a:ext cx="5114778" cy="1656183"/>
          </a:xfrm>
        </p:spPr>
        <p:txBody>
          <a:bodyPr>
            <a:normAutofit/>
          </a:bodyPr>
          <a:lstStyle/>
          <a:p>
            <a:pPr algn="just">
              <a:buClr>
                <a:schemeClr val="bg1"/>
              </a:buClr>
            </a:pPr>
            <a:r>
              <a:rPr lang="es-MX" dirty="0" smtClean="0"/>
              <a:t>  Desde la satisfacción de las necesidades básicas insatisfechas a la persona en el centro, como objetivo y protagonista del modelo de desarrollo</a:t>
            </a:r>
            <a:endParaRPr lang="es-AR" b="1" dirty="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6708"/>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3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3" y="-22819"/>
            <a:ext cx="7452828" cy="830997"/>
          </a:xfrm>
          <a:prstGeom prst="rect">
            <a:avLst/>
          </a:prstGeom>
          <a:noFill/>
        </p:spPr>
        <p:txBody>
          <a:bodyPr wrap="square" rtlCol="0">
            <a:spAutoFit/>
          </a:bodyPr>
          <a:lstStyle/>
          <a:p>
            <a:pPr algn="ctr"/>
            <a:r>
              <a:rPr lang="es-MX" sz="2400" b="1" dirty="0" smtClean="0">
                <a:solidFill>
                  <a:schemeClr val="accent2">
                    <a:lumMod val="50000"/>
                  </a:schemeClr>
                </a:solidFill>
                <a:effectLst>
                  <a:outerShdw blurRad="38100" dist="38100" dir="2700000" algn="tl">
                    <a:srgbClr val="000000">
                      <a:alpha val="43137"/>
                    </a:srgbClr>
                  </a:outerShdw>
                </a:effectLst>
              </a:rPr>
              <a:t>EVOLUCIÓN CONCEPTUAL DE LAS POLÍTICAS DE IGUALDAD</a:t>
            </a:r>
            <a:endParaRPr lang="es-AR" sz="2400" b="1" dirty="0">
              <a:solidFill>
                <a:schemeClr val="accent2">
                  <a:lumMod val="50000"/>
                </a:schemeClr>
              </a:solidFill>
              <a:effectLst>
                <a:outerShdw blurRad="38100" dist="38100" dir="2700000" algn="tl">
                  <a:srgbClr val="000000">
                    <a:alpha val="43137"/>
                  </a:srgbClr>
                </a:outerShdw>
              </a:effectLst>
            </a:endParaRPr>
          </a:p>
        </p:txBody>
      </p:sp>
      <p:sp>
        <p:nvSpPr>
          <p:cNvPr id="3" name="2 CuadroTexto"/>
          <p:cNvSpPr txBox="1"/>
          <p:nvPr/>
        </p:nvSpPr>
        <p:spPr>
          <a:xfrm>
            <a:off x="467546" y="3460854"/>
            <a:ext cx="7284811" cy="2492990"/>
          </a:xfrm>
          <a:prstGeom prst="rect">
            <a:avLst/>
          </a:prstGeom>
          <a:noFill/>
        </p:spPr>
        <p:txBody>
          <a:bodyPr wrap="square" rtlCol="0">
            <a:spAutoFit/>
          </a:bodyPr>
          <a:lstStyle/>
          <a:p>
            <a:pPr marL="285750" indent="-285750">
              <a:buClr>
                <a:schemeClr val="accent1"/>
              </a:buClr>
              <a:buFont typeface="Wingdings" panose="05000000000000000000" pitchFamily="2" charset="2"/>
              <a:buChar char="&amp;"/>
            </a:pPr>
            <a:r>
              <a:rPr lang="es-MX" sz="1500" dirty="0"/>
              <a:t> </a:t>
            </a:r>
            <a:r>
              <a:rPr lang="es-MX" sz="1400" dirty="0"/>
              <a:t>de derechos, formal , de jure</a:t>
            </a:r>
          </a:p>
          <a:p>
            <a:pPr marL="342900" indent="-342900">
              <a:buClr>
                <a:schemeClr val="accent1"/>
              </a:buClr>
              <a:buFont typeface="Wingdings" panose="05000000000000000000" pitchFamily="2" charset="2"/>
              <a:buChar char="&amp;"/>
            </a:pPr>
            <a:r>
              <a:rPr lang="es-MX" sz="1400" dirty="0"/>
              <a:t> sustantiva , real, de hecho, de facto</a:t>
            </a:r>
          </a:p>
          <a:p>
            <a:pPr marL="342900" indent="-342900">
              <a:buClr>
                <a:schemeClr val="accent1"/>
              </a:buClr>
              <a:buFont typeface="Wingdings" panose="05000000000000000000" pitchFamily="2" charset="2"/>
              <a:buChar char="&amp;"/>
            </a:pPr>
            <a:r>
              <a:rPr lang="es-MX" sz="1400" dirty="0"/>
              <a:t> aceptación y reconocimiento de la diferencia/diversidad como condición de lo real y, por ende, la estrecha  conexión con la no discriminación</a:t>
            </a:r>
          </a:p>
          <a:p>
            <a:pPr marL="342900" indent="-342900">
              <a:buClr>
                <a:schemeClr val="accent1"/>
              </a:buClr>
              <a:buFont typeface="Wingdings" panose="05000000000000000000" pitchFamily="2" charset="2"/>
              <a:buChar char="&amp;"/>
            </a:pPr>
            <a:r>
              <a:rPr lang="es-MX" sz="1400" dirty="0"/>
              <a:t> el principio ético de la equivalencia humana de las personas por encima de las singularidades /diversidades que puedan originarse en determinadas características o condiciones</a:t>
            </a:r>
          </a:p>
          <a:p>
            <a:pPr marL="342900" indent="-342900">
              <a:buClr>
                <a:schemeClr val="accent1"/>
              </a:buClr>
              <a:buFont typeface="Wingdings" panose="05000000000000000000" pitchFamily="2" charset="2"/>
              <a:buChar char="&amp;"/>
            </a:pPr>
            <a:r>
              <a:rPr lang="es-MX" sz="1400" dirty="0"/>
              <a:t> la articulación con el principio de la equidad que tiene como propósito último lograr la igualdad a partir del trato justo, de acuerdo a las necesidades e intereses diferentes</a:t>
            </a:r>
          </a:p>
          <a:p>
            <a:endParaRPr lang="es-AR" sz="1500" dirty="0"/>
          </a:p>
        </p:txBody>
      </p:sp>
      <p:sp>
        <p:nvSpPr>
          <p:cNvPr id="4" name="CuadroTexto 3"/>
          <p:cNvSpPr txBox="1"/>
          <p:nvPr/>
        </p:nvSpPr>
        <p:spPr>
          <a:xfrm>
            <a:off x="107505" y="860441"/>
            <a:ext cx="7884876" cy="2246769"/>
          </a:xfrm>
          <a:prstGeom prst="rect">
            <a:avLst/>
          </a:prstGeom>
          <a:noFill/>
        </p:spPr>
        <p:txBody>
          <a:bodyPr wrap="square" rtlCol="0">
            <a:spAutoFit/>
          </a:bodyPr>
          <a:lstStyle/>
          <a:p>
            <a:pPr marL="285750" indent="-285750">
              <a:buClr>
                <a:schemeClr val="accent2"/>
              </a:buClr>
              <a:buFont typeface="Wingdings 2" panose="05020102010507070707" pitchFamily="18" charset="2"/>
              <a:buChar char=""/>
            </a:pPr>
            <a:r>
              <a:rPr lang="es-MX" sz="1400" dirty="0" smtClean="0"/>
              <a:t>Abordar las relaciones sociales, el desarrollo económico y las formas de organización social y política implica analizar cómo se distribuye el acceso y la administración de los bienes, los recursos y las oportunidades entre los seres humanos. </a:t>
            </a:r>
          </a:p>
          <a:p>
            <a:pPr marL="285750" indent="-285750">
              <a:buClr>
                <a:schemeClr val="accent2"/>
              </a:buClr>
              <a:buFont typeface="Wingdings 2" panose="05020102010507070707" pitchFamily="18" charset="2"/>
              <a:buChar char="ä"/>
            </a:pPr>
            <a:r>
              <a:rPr lang="es-MX" sz="1400" dirty="0" smtClean="0"/>
              <a:t>Actuar para erradicar o, al menos,  disminuir las condiciones que generan la desigualdad y el sistema de clasificación y jerarquización de personas y actividades que la justifican es la responsabilidad prioritario de los Estados, los organismos internacionales y los actores sociales. La herramienta es la política que encuentran sus hitos  en las Conferencias Mundiales sobre la Mujer, y en  las de la CEPAL para América Latina. .</a:t>
            </a:r>
          </a:p>
          <a:p>
            <a:pPr marL="285750" indent="-285750">
              <a:buClr>
                <a:schemeClr val="accent2"/>
              </a:buClr>
              <a:buFont typeface="Wingdings 2" panose="05020102010507070707" pitchFamily="18" charset="2"/>
              <a:buChar char="ä"/>
            </a:pPr>
            <a:r>
              <a:rPr lang="es-MX" sz="1400" dirty="0" smtClean="0"/>
              <a:t> El concepto y los enfoques de las políticas de Igualdad han ido enriqueciéndose </a:t>
            </a:r>
            <a:r>
              <a:rPr lang="es-MX" sz="1400" dirty="0" smtClean="0"/>
              <a:t>, </a:t>
            </a:r>
            <a:r>
              <a:rPr lang="es-MX" sz="1400" dirty="0" smtClean="0"/>
              <a:t>actualmente, integra los diversos enfoques: </a:t>
            </a:r>
            <a:endParaRPr lang="es-MX" sz="1400" dirty="0"/>
          </a:p>
        </p:txBody>
      </p:sp>
    </p:spTree>
    <p:extLst>
      <p:ext uri="{BB962C8B-B14F-4D97-AF65-F5344CB8AC3E}">
        <p14:creationId xmlns:p14="http://schemas.microsoft.com/office/powerpoint/2010/main" val="90817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1129308"/>
            <a:ext cx="5105400" cy="2664296"/>
          </a:xfrm>
          <a:noFill/>
        </p:spPr>
        <p:txBody>
          <a:bodyPr/>
          <a:lstStyle/>
          <a:p>
            <a:r>
              <a:rPr lang="es-MX" sz="3200" dirty="0" smtClean="0">
                <a:solidFill>
                  <a:schemeClr val="bg1"/>
                </a:solidFill>
              </a:rPr>
              <a:t>CONSTRUCCIÓN colectiva de conocimiento sobre SOBRE GÉNERO, DERECHOS HUMANOS trabajo, EDUCACIÓN Y DESARROLLO</a:t>
            </a:r>
            <a:endParaRPr lang="es-AR" sz="3200" dirty="0">
              <a:solidFill>
                <a:schemeClr val="bg1"/>
              </a:solidFill>
            </a:endParaRPr>
          </a:p>
        </p:txBody>
      </p:sp>
      <p:sp>
        <p:nvSpPr>
          <p:cNvPr id="3" name="2 Subtítulo"/>
          <p:cNvSpPr>
            <a:spLocks noGrp="1"/>
          </p:cNvSpPr>
          <p:nvPr>
            <p:ph type="subTitle" idx="1"/>
          </p:nvPr>
        </p:nvSpPr>
        <p:spPr>
          <a:xfrm>
            <a:off x="3354442" y="4081637"/>
            <a:ext cx="5114778" cy="936103"/>
          </a:xfrm>
        </p:spPr>
        <p:txBody>
          <a:bodyPr>
            <a:normAutofit/>
          </a:bodyPr>
          <a:lstStyle/>
          <a:p>
            <a:pPr algn="ctr"/>
            <a:r>
              <a:rPr lang="es-MX" sz="1600" b="1" dirty="0" smtClean="0">
                <a:solidFill>
                  <a:schemeClr val="bg1"/>
                </a:solidFill>
              </a:rPr>
              <a:t>Aprendizajes  acumulados  desde el  Centro Interamericano de Gestión de Conocimiento sobre Formación Profesional -OIT/</a:t>
            </a:r>
            <a:r>
              <a:rPr lang="es-MX" sz="1600" b="1" dirty="0" err="1" smtClean="0">
                <a:solidFill>
                  <a:schemeClr val="bg1"/>
                </a:solidFill>
              </a:rPr>
              <a:t>Cinterfor</a:t>
            </a:r>
            <a:r>
              <a:rPr lang="es-MX" sz="1600" b="1" dirty="0" smtClean="0">
                <a:solidFill>
                  <a:schemeClr val="bg1"/>
                </a:solidFill>
              </a:rPr>
              <a:t>   </a:t>
            </a:r>
          </a:p>
          <a:p>
            <a:pPr algn="ctr"/>
            <a:endParaRPr lang="es-MX" sz="1800" dirty="0" smtClean="0">
              <a:solidFill>
                <a:schemeClr val="bg1"/>
              </a:solidFill>
            </a:endParaRPr>
          </a:p>
        </p:txBody>
      </p:sp>
      <p:pic>
        <p:nvPicPr>
          <p:cNvPr id="4" name="Picture 2" descr="cid:image001.png@01D148A5.3E0CE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6708"/>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7667188" cy="637253"/>
          </a:xfrm>
        </p:spPr>
        <p:txBody>
          <a:bodyPr>
            <a:normAutofit/>
          </a:bodyPr>
          <a:lstStyle/>
          <a:p>
            <a:pPr algn="ctr"/>
            <a:r>
              <a:rPr lang="es-ES_tradnl" sz="1667" dirty="0">
                <a:latin typeface="Arial Black" pitchFamily="34" charset="0"/>
              </a:rPr>
              <a:t>ENFOQUE DEL DESARROLLO  BASADO EN LOS </a:t>
            </a:r>
            <a:r>
              <a:rPr lang="es-ES_tradnl" sz="1667" dirty="0" smtClean="0">
                <a:latin typeface="Arial Black" pitchFamily="34" charset="0"/>
              </a:rPr>
              <a:t/>
            </a:r>
            <a:br>
              <a:rPr lang="es-ES_tradnl" sz="1667" dirty="0" smtClean="0">
                <a:latin typeface="Arial Black" pitchFamily="34" charset="0"/>
              </a:rPr>
            </a:br>
            <a:r>
              <a:rPr lang="es-ES_tradnl" sz="1667" dirty="0" smtClean="0">
                <a:latin typeface="Arial Black" pitchFamily="34" charset="0"/>
              </a:rPr>
              <a:t>DERECHOS </a:t>
            </a:r>
            <a:r>
              <a:rPr lang="es-ES_tradnl" sz="1667" dirty="0">
                <a:latin typeface="Arial Black" pitchFamily="34" charset="0"/>
              </a:rPr>
              <a:t>HUMANOS</a:t>
            </a:r>
            <a:r>
              <a:rPr lang="es-ES_tradnl" sz="1667" dirty="0"/>
              <a:t>:</a:t>
            </a:r>
            <a:endParaRPr lang="en-US" sz="1667" dirty="0"/>
          </a:p>
        </p:txBody>
      </p:sp>
      <p:sp>
        <p:nvSpPr>
          <p:cNvPr id="4" name="3 Rectángulo"/>
          <p:cNvSpPr/>
          <p:nvPr/>
        </p:nvSpPr>
        <p:spPr>
          <a:xfrm>
            <a:off x="395537" y="577247"/>
            <a:ext cx="7986464" cy="5630580"/>
          </a:xfrm>
          <a:prstGeom prst="rect">
            <a:avLst/>
          </a:prstGeom>
        </p:spPr>
        <p:txBody>
          <a:bodyPr wrap="square">
            <a:spAutoFit/>
          </a:bodyPr>
          <a:lstStyle/>
          <a:p>
            <a:pPr lvl="0">
              <a:buFont typeface="Wingdings" pitchFamily="2" charset="2"/>
              <a:buChar char="&amp;"/>
            </a:pPr>
            <a:r>
              <a:rPr lang="en-US" sz="1167" b="1" dirty="0">
                <a:latin typeface="Bookman Old Style" pitchFamily="18" charset="0"/>
              </a:rPr>
              <a:t>   </a:t>
            </a:r>
            <a:r>
              <a:rPr lang="es-ES_tradnl" sz="1333" b="1" dirty="0"/>
              <a:t>Es un marco conceptual para el proceso de desarrollo humano que, desde el punto de vista  normativo,  se sustenta en las normas internacionales de derechos humanos y ,desde el punto de vista operacional,  entiende que no habrá desarrollo sin DH y por eso  está orientado a su promoción y protección </a:t>
            </a:r>
            <a:r>
              <a:rPr lang="es-ES_tradnl" sz="1333" b="1" dirty="0" smtClean="0"/>
              <a:t>.</a:t>
            </a:r>
          </a:p>
          <a:p>
            <a:pPr lvl="0">
              <a:buFont typeface="Wingdings" pitchFamily="2" charset="2"/>
              <a:buChar char="&amp;"/>
            </a:pPr>
            <a:endParaRPr lang="es-ES_tradnl" sz="1333" b="1" dirty="0"/>
          </a:p>
          <a:p>
            <a:pPr lvl="0">
              <a:buFont typeface="Wingdings" pitchFamily="2" charset="2"/>
              <a:buChar char="&amp;"/>
            </a:pPr>
            <a:r>
              <a:rPr lang="es-ES_tradnl" sz="1333" b="1" dirty="0" smtClean="0"/>
              <a:t>  FOCO EN LA PERSONA COMO CENTRO Y OBJETIVO DEL DESARROLLO Y TITULAR DE DERECHOS</a:t>
            </a:r>
            <a:endParaRPr lang="es-ES_tradnl" sz="1333" b="1" dirty="0"/>
          </a:p>
          <a:p>
            <a:pPr lvl="0"/>
            <a:r>
              <a:rPr lang="es-ES_tradnl" sz="1333" b="1" dirty="0"/>
              <a:t>  </a:t>
            </a:r>
          </a:p>
          <a:p>
            <a:pPr lvl="0">
              <a:buFont typeface="Wingdings" pitchFamily="2" charset="2"/>
              <a:buChar char="&amp;"/>
            </a:pPr>
            <a:r>
              <a:rPr lang="es-ES_tradnl" sz="1333" b="1" dirty="0"/>
              <a:t>  </a:t>
            </a:r>
            <a:r>
              <a:rPr lang="es-ES_tradnl" sz="1333" b="1" dirty="0">
                <a:solidFill>
                  <a:schemeClr val="accent1"/>
                </a:solidFill>
              </a:rPr>
              <a:t>Propósito :  VISIBILIZAR Y ANALIZAR  las desigualdades  que se encuentran en el  desarrollo,  CORREGIR  las prácticas discriminatorias y el injusto reparto del poder que obstaculizan el progreso,  la equidad  y el </a:t>
            </a:r>
            <a:r>
              <a:rPr lang="es-ES_tradnl" sz="1333" b="1" dirty="0" smtClean="0">
                <a:solidFill>
                  <a:schemeClr val="accent1"/>
                </a:solidFill>
              </a:rPr>
              <a:t>bienestar   </a:t>
            </a:r>
            <a:r>
              <a:rPr lang="es-ES_tradnl" sz="1333" b="1" dirty="0" smtClean="0"/>
              <a:t> </a:t>
            </a:r>
            <a:endParaRPr lang="es-ES_tradnl" sz="1333" b="1" dirty="0"/>
          </a:p>
          <a:p>
            <a:pPr lvl="0"/>
            <a:endParaRPr lang="es-ES_tradnl" sz="1333" b="1" dirty="0"/>
          </a:p>
          <a:p>
            <a:pPr lvl="0">
              <a:buFont typeface="Wingdings" pitchFamily="2" charset="2"/>
              <a:buChar char="&amp;"/>
            </a:pPr>
            <a:r>
              <a:rPr lang="es-ES_tradnl" sz="1333" b="1" dirty="0"/>
              <a:t>  Objetivo:  ya no </a:t>
            </a:r>
            <a:r>
              <a:rPr lang="es-ES_tradnl" sz="1333" b="1" dirty="0" smtClean="0"/>
              <a:t> </a:t>
            </a:r>
            <a:r>
              <a:rPr lang="es-ES_tradnl" sz="1333" b="1" dirty="0"/>
              <a:t>la satisfacción de las necesidades básicas de la población beneficiaria sino el  RECONOCIMIENTO Y REALIZACIÓN  de los DDHH que son UNIVERSALES,  INALIENABLES, INDIVISIBLE</a:t>
            </a:r>
            <a:r>
              <a:rPr lang="es-ES_tradnl" sz="1333" b="1" u="sng" dirty="0"/>
              <a:t>S</a:t>
            </a:r>
            <a:r>
              <a:rPr lang="es-ES_tradnl" sz="1333" b="1" dirty="0"/>
              <a:t>, DINAMICOS E HISTÓRICOS (progresiva toma de </a:t>
            </a:r>
            <a:r>
              <a:rPr lang="es-ES_tradnl" sz="1333" b="1" dirty="0" smtClean="0"/>
              <a:t>conciencia</a:t>
            </a:r>
            <a:endParaRPr lang="es-ES_tradnl" sz="1333" b="1" dirty="0"/>
          </a:p>
          <a:p>
            <a:pPr lvl="0"/>
            <a:r>
              <a:rPr lang="es-ES_tradnl" sz="1333" b="1" dirty="0"/>
              <a:t> </a:t>
            </a:r>
          </a:p>
          <a:p>
            <a:pPr lvl="0">
              <a:buFont typeface="Wingdings" pitchFamily="2" charset="2"/>
              <a:buChar char="&amp;"/>
            </a:pPr>
            <a:r>
              <a:rPr lang="es-ES_tradnl" sz="1333" b="1" dirty="0"/>
              <a:t>  </a:t>
            </a:r>
            <a:r>
              <a:rPr lang="es-ES_tradnl" sz="1333" b="1" dirty="0">
                <a:solidFill>
                  <a:schemeClr val="tx2"/>
                </a:solidFill>
              </a:rPr>
              <a:t>Hablar de derechos implica hablar de quién tiene responsabilidades en relación a esos derechos: SUJETO ACTIVO, PROTAGONISTA</a:t>
            </a:r>
            <a:r>
              <a:rPr lang="es-ES_tradnl" sz="1333" b="1" dirty="0"/>
              <a:t>.</a:t>
            </a:r>
          </a:p>
          <a:p>
            <a:pPr lvl="0">
              <a:buFont typeface="Wingdings" pitchFamily="2" charset="2"/>
              <a:buChar char="&amp;"/>
            </a:pPr>
            <a:endParaRPr lang="es-ES_tradnl" sz="1333" b="1" dirty="0"/>
          </a:p>
          <a:p>
            <a:pPr lvl="0">
              <a:buFont typeface="Wingdings" pitchFamily="2" charset="2"/>
              <a:buChar char="&amp;"/>
            </a:pPr>
            <a:r>
              <a:rPr lang="es-ES_tradnl" sz="1333" b="1" dirty="0"/>
              <a:t> NO   ABANDONAR LA PERSPECTIVA DE GÉNERO SINO CONCEBIRLA COMO INTRINSECA Y TRANSVERSAL;</a:t>
            </a:r>
          </a:p>
          <a:p>
            <a:pPr lvl="0">
              <a:buFont typeface="Wingdings" pitchFamily="2" charset="2"/>
              <a:buChar char="&amp;"/>
            </a:pPr>
            <a:endParaRPr lang="es-ES_tradnl" sz="1333" b="1" dirty="0"/>
          </a:p>
          <a:p>
            <a:pPr lvl="0">
              <a:buFont typeface="Wingdings" pitchFamily="2" charset="2"/>
              <a:buChar char="&amp;"/>
            </a:pPr>
            <a:r>
              <a:rPr lang="es-ES_tradnl" sz="1333" b="1" dirty="0"/>
              <a:t>  </a:t>
            </a:r>
            <a:r>
              <a:rPr lang="es-ES_tradnl" sz="1333" b="1" dirty="0" smtClean="0">
                <a:solidFill>
                  <a:schemeClr val="accent1"/>
                </a:solidFill>
              </a:rPr>
              <a:t>CRITERIOS RECTORES LA </a:t>
            </a:r>
            <a:r>
              <a:rPr lang="es-ES_tradnl" sz="1333" b="1" dirty="0">
                <a:solidFill>
                  <a:schemeClr val="accent1"/>
                </a:solidFill>
              </a:rPr>
              <a:t>IGUALDAD Y LA NO DISCRIMINACIÓN</a:t>
            </a:r>
          </a:p>
          <a:p>
            <a:pPr lvl="0"/>
            <a:endParaRPr lang="es-ES_tradnl" sz="1333" b="1" dirty="0" smtClean="0">
              <a:solidFill>
                <a:schemeClr val="accent1"/>
              </a:solidFill>
            </a:endParaRPr>
          </a:p>
          <a:p>
            <a:pPr lvl="0">
              <a:buFont typeface="Wingdings" pitchFamily="2" charset="2"/>
              <a:buChar char="&amp;"/>
            </a:pPr>
            <a:r>
              <a:rPr lang="es-ES_tradnl" sz="1333" b="1" dirty="0" smtClean="0"/>
              <a:t>  Em</a:t>
            </a:r>
            <a:r>
              <a:rPr lang="es-UY" sz="1333" b="1" dirty="0" smtClean="0"/>
              <a:t>poderamiento ,  autonomía de las mujeres y la mejora de su status político, social y económico:  fines en sí mismos</a:t>
            </a:r>
          </a:p>
          <a:p>
            <a:pPr lvl="0"/>
            <a:endParaRPr lang="es-UY" sz="1333" b="1" dirty="0"/>
          </a:p>
          <a:p>
            <a:pPr lvl="0"/>
            <a:r>
              <a:rPr lang="es-UY" sz="1333" b="1" i="1" dirty="0">
                <a:solidFill>
                  <a:schemeClr val="accent2"/>
                </a:solidFill>
                <a:latin typeface="Bookman Old Style" pitchFamily="18" charset="0"/>
              </a:rPr>
              <a:t>  </a:t>
            </a:r>
            <a:endParaRPr lang="es-ES" sz="1333" b="1" i="1" dirty="0">
              <a:solidFill>
                <a:srgbClr val="433BE7"/>
              </a:solidFill>
              <a:latin typeface="Bookman Old Style" pitchFamily="18" charset="0"/>
            </a:endParaRPr>
          </a:p>
        </p:txBody>
      </p:sp>
    </p:spTree>
    <p:extLst>
      <p:ext uri="{BB962C8B-B14F-4D97-AF65-F5344CB8AC3E}">
        <p14:creationId xmlns:p14="http://schemas.microsoft.com/office/powerpoint/2010/main" val="1041127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811204" cy="697260"/>
          </a:xfrm>
        </p:spPr>
        <p:txBody>
          <a:bodyPr>
            <a:normAutofit/>
          </a:bodyPr>
          <a:lstStyle/>
          <a:p>
            <a:pPr algn="ctr"/>
            <a:r>
              <a:rPr lang="es-ES_tradnl" sz="1667" dirty="0">
                <a:latin typeface="Arial Black" pitchFamily="34" charset="0"/>
              </a:rPr>
              <a:t>ENFOQUE DEL DESARROLLO </a:t>
            </a:r>
            <a:r>
              <a:rPr lang="es-ES_tradnl" sz="1667" dirty="0" smtClean="0">
                <a:latin typeface="Arial Black" pitchFamily="34" charset="0"/>
              </a:rPr>
              <a:t>BASADO</a:t>
            </a:r>
            <a:br>
              <a:rPr lang="es-ES_tradnl" sz="1667" dirty="0" smtClean="0">
                <a:latin typeface="Arial Black" pitchFamily="34" charset="0"/>
              </a:rPr>
            </a:br>
            <a:r>
              <a:rPr lang="es-ES_tradnl" sz="1667" dirty="0" smtClean="0">
                <a:latin typeface="Arial Black" pitchFamily="34" charset="0"/>
              </a:rPr>
              <a:t> </a:t>
            </a:r>
            <a:r>
              <a:rPr lang="es-ES_tradnl" sz="1667" dirty="0">
                <a:latin typeface="Arial Black" pitchFamily="34" charset="0"/>
              </a:rPr>
              <a:t>EN LOS DERECHOS HUMANOS</a:t>
            </a:r>
            <a:r>
              <a:rPr lang="es-ES_tradnl" sz="2000" dirty="0"/>
              <a:t>:</a:t>
            </a:r>
            <a:endParaRPr lang="es-ES" sz="2000" dirty="0"/>
          </a:p>
        </p:txBody>
      </p:sp>
      <p:sp>
        <p:nvSpPr>
          <p:cNvPr id="3" name="2 CuadroTexto"/>
          <p:cNvSpPr txBox="1"/>
          <p:nvPr/>
        </p:nvSpPr>
        <p:spPr>
          <a:xfrm>
            <a:off x="611562" y="817275"/>
            <a:ext cx="7620847" cy="6786473"/>
          </a:xfrm>
          <a:prstGeom prst="rect">
            <a:avLst/>
          </a:prstGeom>
          <a:noFill/>
        </p:spPr>
        <p:txBody>
          <a:bodyPr wrap="square" rtlCol="0">
            <a:spAutoFit/>
          </a:bodyPr>
          <a:lstStyle/>
          <a:p>
            <a:pPr>
              <a:buFont typeface="Wingdings" pitchFamily="2" charset="2"/>
              <a:buChar char="&amp;"/>
            </a:pPr>
            <a:r>
              <a:rPr lang="es-UY" sz="1667" dirty="0"/>
              <a:t>  </a:t>
            </a:r>
            <a:r>
              <a:rPr lang="es-UY" sz="2000" b="1" dirty="0"/>
              <a:t>Derechos del trabajo como derechos humanos fundamentales:  al trabajo decente, a la formación, a la conciliación vida laboral y familiar</a:t>
            </a:r>
          </a:p>
          <a:p>
            <a:endParaRPr lang="es-UY" sz="2000" b="1" dirty="0"/>
          </a:p>
          <a:p>
            <a:pPr>
              <a:buFont typeface="Wingdings" pitchFamily="2" charset="2"/>
              <a:buChar char="&amp;"/>
            </a:pPr>
            <a:r>
              <a:rPr lang="es-UY" sz="2000" b="1" dirty="0"/>
              <a:t>  Obligaciones :  responsabilidad compartida de las responsabilidades de atención  y cuidado</a:t>
            </a:r>
          </a:p>
          <a:p>
            <a:r>
              <a:rPr lang="es-UY" sz="2000" b="1" dirty="0"/>
              <a:t> </a:t>
            </a:r>
          </a:p>
          <a:p>
            <a:pPr lvl="0">
              <a:buFont typeface="Wingdings" pitchFamily="2" charset="2"/>
              <a:buChar char="&amp;"/>
            </a:pPr>
            <a:r>
              <a:rPr lang="es-UY" sz="2000" b="1" dirty="0"/>
              <a:t>  Trabajo productivo /remunerado – trabajo reproductivo/no </a:t>
            </a:r>
            <a:r>
              <a:rPr lang="es-UY" sz="2000" b="1" dirty="0" smtClean="0"/>
              <a:t>remunerado:  </a:t>
            </a:r>
            <a:r>
              <a:rPr lang="es-UY" sz="2000" b="1" dirty="0"/>
              <a:t>I</a:t>
            </a:r>
            <a:r>
              <a:rPr lang="es-UY" sz="2000" dirty="0"/>
              <a:t>mpactos en la autonomía femenina : </a:t>
            </a:r>
            <a:endParaRPr lang="es-ES" sz="2000" dirty="0"/>
          </a:p>
          <a:p>
            <a:pPr lvl="1">
              <a:buFont typeface="Wingdings" pitchFamily="2" charset="2"/>
              <a:buChar char="Ø"/>
            </a:pPr>
            <a:r>
              <a:rPr lang="es-UY" sz="2000" dirty="0"/>
              <a:t>económica</a:t>
            </a:r>
            <a:r>
              <a:rPr lang="es-ES" sz="2000" i="1" dirty="0"/>
              <a:t> ; </a:t>
            </a:r>
            <a:r>
              <a:rPr lang="es-ES" sz="2000" dirty="0"/>
              <a:t>capacidad para generar ingresos propios, controlar activos y recursos;</a:t>
            </a:r>
          </a:p>
          <a:p>
            <a:pPr lvl="1">
              <a:buFont typeface="Wingdings" pitchFamily="2" charset="2"/>
              <a:buChar char="Ø"/>
            </a:pPr>
            <a:r>
              <a:rPr lang="es-ES" sz="2000" dirty="0"/>
              <a:t>física:  control sobre su cuerpo y en la toma de decisiones sobre su proyecto de vida</a:t>
            </a:r>
          </a:p>
          <a:p>
            <a:pPr lvl="1">
              <a:buFont typeface="Wingdings" pitchFamily="2" charset="2"/>
              <a:buChar char="Ø"/>
            </a:pPr>
            <a:r>
              <a:rPr lang="es-ES" sz="2000" dirty="0"/>
              <a:t>política: plena participación en las decisiones que refieren y/o afectan su vida  personal  y su colectividad. </a:t>
            </a:r>
          </a:p>
          <a:p>
            <a:r>
              <a:rPr lang="es-UY" sz="1500" b="1" dirty="0"/>
              <a:t>  </a:t>
            </a:r>
          </a:p>
          <a:p>
            <a:pPr>
              <a:buFont typeface="Wingdings" pitchFamily="2" charset="2"/>
              <a:buChar char="&amp;"/>
            </a:pPr>
            <a:endParaRPr lang="es-UY" sz="1500" b="1" dirty="0">
              <a:solidFill>
                <a:schemeClr val="tx2"/>
              </a:solidFill>
            </a:endParaRPr>
          </a:p>
          <a:p>
            <a:pPr>
              <a:buFont typeface="Wingdings" pitchFamily="2" charset="2"/>
              <a:buChar char="&amp;"/>
            </a:pPr>
            <a:endParaRPr lang="es-UY" sz="1500" b="1" dirty="0">
              <a:solidFill>
                <a:schemeClr val="tx2"/>
              </a:solidFill>
            </a:endParaRPr>
          </a:p>
          <a:p>
            <a:pPr>
              <a:buFont typeface="Wingdings" pitchFamily="2" charset="2"/>
              <a:buChar char="&amp;"/>
            </a:pPr>
            <a:endParaRPr lang="es-UY" sz="1500" b="1" dirty="0">
              <a:solidFill>
                <a:schemeClr val="tx2"/>
              </a:solidFill>
            </a:endParaRPr>
          </a:p>
          <a:p>
            <a:pPr>
              <a:buFont typeface="Wingdings" pitchFamily="2" charset="2"/>
              <a:buChar char="&amp;"/>
            </a:pPr>
            <a:endParaRPr lang="es-UY" sz="1500" dirty="0">
              <a:solidFill>
                <a:schemeClr val="tx2"/>
              </a:solidFill>
            </a:endParaRPr>
          </a:p>
          <a:p>
            <a:pPr lvl="0"/>
            <a:endParaRPr lang="es-UY" sz="1500" dirty="0"/>
          </a:p>
          <a:p>
            <a:pPr>
              <a:buFont typeface="Wingdings" pitchFamily="2" charset="2"/>
              <a:buChar char="&amp;"/>
            </a:pPr>
            <a:endParaRPr lang="es-UY" sz="1500" dirty="0">
              <a:solidFill>
                <a:schemeClr val="tx2"/>
              </a:solidFill>
            </a:endParaRPr>
          </a:p>
          <a:p>
            <a:pPr>
              <a:buFont typeface="Wingdings" pitchFamily="2" charset="2"/>
              <a:buChar char="&amp;"/>
            </a:pPr>
            <a:endParaRPr lang="es-UY" sz="1500" dirty="0">
              <a:solidFill>
                <a:schemeClr val="tx2"/>
              </a:solidFill>
            </a:endParaRPr>
          </a:p>
          <a:p>
            <a:endParaRPr lang="es-ES" sz="1500" dirty="0"/>
          </a:p>
        </p:txBody>
      </p:sp>
    </p:spTree>
    <p:extLst>
      <p:ext uri="{BB962C8B-B14F-4D97-AF65-F5344CB8AC3E}">
        <p14:creationId xmlns:p14="http://schemas.microsoft.com/office/powerpoint/2010/main" val="1013413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14399818"/>
              </p:ext>
            </p:extLst>
          </p:nvPr>
        </p:nvGraphicFramePr>
        <p:xfrm>
          <a:off x="971600" y="0"/>
          <a:ext cx="7200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39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625252"/>
            <a:ext cx="5105400" cy="3312368"/>
          </a:xfrm>
          <a:noFill/>
        </p:spPr>
        <p:txBody>
          <a:bodyPr/>
          <a:lstStyle/>
          <a:p>
            <a:r>
              <a:rPr lang="es-MX" sz="2400" dirty="0" smtClean="0">
                <a:solidFill>
                  <a:schemeClr val="bg1"/>
                </a:solidFill>
              </a:rPr>
              <a:t>El lugar y las nuevas responsabilidades de la educación </a:t>
            </a:r>
            <a:r>
              <a:rPr lang="es-MX" sz="2400" dirty="0" smtClean="0">
                <a:solidFill>
                  <a:schemeClr val="bg1"/>
                </a:solidFill>
              </a:rPr>
              <a:t>Para el trabajo ante </a:t>
            </a:r>
            <a:r>
              <a:rPr lang="es-MX" sz="2400" dirty="0" smtClean="0">
                <a:solidFill>
                  <a:schemeClr val="bg1"/>
                </a:solidFill>
              </a:rPr>
              <a:t>el nuevo paradigma del empleo y los desafíos de un desarrollo sustentable e incluyente</a:t>
            </a:r>
            <a:endParaRPr lang="es-AR" sz="2400" dirty="0">
              <a:solidFill>
                <a:schemeClr val="bg1"/>
              </a:solidFill>
            </a:endParaRPr>
          </a:p>
        </p:txBody>
      </p:sp>
      <p:sp>
        <p:nvSpPr>
          <p:cNvPr id="3" name="2 Subtítulo"/>
          <p:cNvSpPr>
            <a:spLocks noGrp="1"/>
          </p:cNvSpPr>
          <p:nvPr>
            <p:ph type="subTitle" idx="1"/>
          </p:nvPr>
        </p:nvSpPr>
        <p:spPr>
          <a:xfrm>
            <a:off x="3059832" y="4369669"/>
            <a:ext cx="5402810" cy="936104"/>
          </a:xfrm>
        </p:spPr>
        <p:txBody>
          <a:bodyPr>
            <a:normAutofit/>
          </a:bodyPr>
          <a:lstStyle/>
          <a:p>
            <a:pPr algn="just"/>
            <a:r>
              <a:rPr lang="es-MX" sz="1800" dirty="0" smtClean="0"/>
              <a:t>La </a:t>
            </a:r>
            <a:r>
              <a:rPr lang="es-MX" sz="1800" dirty="0" err="1" smtClean="0"/>
              <a:t>EpT</a:t>
            </a:r>
            <a:r>
              <a:rPr lang="es-MX" sz="1800" dirty="0" smtClean="0"/>
              <a:t> como </a:t>
            </a:r>
            <a:r>
              <a:rPr lang="es-MX" sz="1800" dirty="0" smtClean="0"/>
              <a:t>cuestión nodal  de la interdependencia entre  desarrollo, progreso y equidad  </a:t>
            </a:r>
          </a:p>
          <a:p>
            <a:pPr algn="just"/>
            <a:endParaRPr lang="es-AR" dirty="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4740"/>
            <a:ext cx="914400" cy="115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188"/>
            <a:ext cx="8100392" cy="952500"/>
          </a:xfrm>
        </p:spPr>
        <p:txBody>
          <a:bodyPr>
            <a:normAutofit fontScale="90000"/>
          </a:bodyPr>
          <a:lstStyle/>
          <a:p>
            <a:pPr algn="ctr"/>
            <a:r>
              <a:rPr lang="es-MX" sz="2400" dirty="0" smtClean="0"/>
              <a:t>El aprendizaje permanente, la educación técnico profesional y el desarrollo de competencias en el programa global para el empleo – </a:t>
            </a:r>
            <a:r>
              <a:rPr lang="es-MX" sz="2400" dirty="0" err="1" smtClean="0"/>
              <a:t>oit</a:t>
            </a:r>
            <a:r>
              <a:rPr lang="es-MX" sz="2400" dirty="0" smtClean="0"/>
              <a:t> 2008</a:t>
            </a:r>
            <a:endParaRPr lang="es-MX" sz="2400" dirty="0"/>
          </a:p>
        </p:txBody>
      </p:sp>
      <p:sp>
        <p:nvSpPr>
          <p:cNvPr id="4" name="Rectángulo 3"/>
          <p:cNvSpPr/>
          <p:nvPr/>
        </p:nvSpPr>
        <p:spPr>
          <a:xfrm>
            <a:off x="0" y="1264608"/>
            <a:ext cx="8100392" cy="4401205"/>
          </a:xfrm>
          <a:prstGeom prst="rect">
            <a:avLst/>
          </a:prstGeom>
        </p:spPr>
        <p:txBody>
          <a:bodyPr wrap="square">
            <a:spAutoFit/>
          </a:bodyPr>
          <a:lstStyle/>
          <a:p>
            <a:pPr algn="just">
              <a:spcAft>
                <a:spcPts val="0"/>
              </a:spcAft>
            </a:pPr>
            <a:r>
              <a:rPr lang="es-ES_tradnl" sz="1400" dirty="0" smtClean="0">
                <a:ea typeface="Times New Roman" panose="02020603050405020304" pitchFamily="18" charset="0"/>
                <a:cs typeface="Calibri" panose="020F0502020204030204" pitchFamily="34" charset="0"/>
              </a:rPr>
              <a:t>Se los ha integrado </a:t>
            </a:r>
            <a:r>
              <a:rPr lang="es-ES_tradnl" sz="1400" dirty="0">
                <a:ea typeface="Times New Roman" panose="02020603050405020304" pitchFamily="18" charset="0"/>
                <a:cs typeface="Calibri" panose="020F0502020204030204" pitchFamily="34" charset="0"/>
              </a:rPr>
              <a:t>a </a:t>
            </a:r>
            <a:r>
              <a:rPr lang="es-ES_tradnl" sz="1400" dirty="0" smtClean="0">
                <a:ea typeface="Times New Roman" panose="02020603050405020304" pitchFamily="18" charset="0"/>
                <a:cs typeface="Calibri" panose="020F0502020204030204" pitchFamily="34" charset="0"/>
              </a:rPr>
              <a:t>sus </a:t>
            </a:r>
            <a:r>
              <a:rPr lang="es-ES_tradnl" sz="1400" dirty="0">
                <a:ea typeface="Times New Roman" panose="02020603050405020304" pitchFamily="18" charset="0"/>
                <a:cs typeface="Calibri" panose="020F0502020204030204" pitchFamily="34" charset="0"/>
              </a:rPr>
              <a:t>prioridades y estrategias </a:t>
            </a:r>
            <a:r>
              <a:rPr lang="es-ES_tradnl" sz="1400" dirty="0" smtClean="0">
                <a:ea typeface="Times New Roman" panose="02020603050405020304" pitchFamily="18" charset="0"/>
                <a:cs typeface="Calibri" panose="020F0502020204030204" pitchFamily="34" charset="0"/>
              </a:rPr>
              <a:t>en una triple dimensión.  </a:t>
            </a:r>
            <a:endParaRPr lang="es-MX" sz="14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s-ES_tradnl" sz="1400" b="1" i="1" dirty="0">
                <a:ea typeface="Times New Roman" panose="02020603050405020304" pitchFamily="18" charset="0"/>
                <a:cs typeface="Calibri" panose="020F0502020204030204" pitchFamily="34" charset="0"/>
              </a:rPr>
              <a:t>derecho fundamental para toda la población  y elemento constitutivo de  un trabajo decente para hombres y mujeres:</a:t>
            </a:r>
            <a:r>
              <a:rPr lang="es-ES_tradnl" sz="1400" i="1" dirty="0">
                <a:ea typeface="Times New Roman" panose="02020603050405020304" pitchFamily="18" charset="0"/>
                <a:cs typeface="Calibri" panose="020F0502020204030204" pitchFamily="34" charset="0"/>
              </a:rPr>
              <a:t> </a:t>
            </a:r>
            <a:r>
              <a:rPr lang="es-ES_tradnl" sz="1400" dirty="0" smtClean="0">
                <a:ea typeface="Times New Roman" panose="02020603050405020304" pitchFamily="18" charset="0"/>
                <a:cs typeface="Calibri" panose="020F0502020204030204" pitchFamily="34" charset="0"/>
              </a:rPr>
              <a:t>n</a:t>
            </a:r>
            <a:r>
              <a:rPr lang="es-ES_tradnl" sz="1400" i="1" dirty="0" smtClean="0">
                <a:ea typeface="Times New Roman" panose="02020603050405020304" pitchFamily="18" charset="0"/>
                <a:cs typeface="Calibri" panose="020F0502020204030204" pitchFamily="34" charset="0"/>
              </a:rPr>
              <a:t> </a:t>
            </a:r>
            <a:r>
              <a:rPr lang="es-ES_tradnl" sz="1400" dirty="0">
                <a:ea typeface="Times New Roman" panose="02020603050405020304" pitchFamily="18" charset="0"/>
                <a:cs typeface="Calibri" panose="020F0502020204030204" pitchFamily="34" charset="0"/>
              </a:rPr>
              <a:t>atender tanto a la cantidad como a la calidad de la oferta formativa y asumir que no sólo forma parte del concepto de trabajo decente sino que </a:t>
            </a:r>
            <a:r>
              <a:rPr lang="es-ES_tradnl" sz="1400" dirty="0" smtClean="0">
                <a:ea typeface="Times New Roman" panose="02020603050405020304" pitchFamily="18" charset="0"/>
                <a:cs typeface="Calibri" panose="020F0502020204030204" pitchFamily="34" charset="0"/>
              </a:rPr>
              <a:t>deben </a:t>
            </a:r>
            <a:r>
              <a:rPr lang="es-ES_tradnl" sz="1400" dirty="0">
                <a:ea typeface="Times New Roman" panose="02020603050405020304" pitchFamily="18" charset="0"/>
                <a:cs typeface="Calibri" panose="020F0502020204030204" pitchFamily="34" charset="0"/>
              </a:rPr>
              <a:t>contribuir a la configuración de un entorno que lo haga posible; </a:t>
            </a:r>
            <a:endParaRPr lang="es-MX" sz="14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s-ES_tradnl" sz="1400" b="1" i="1" dirty="0">
                <a:ea typeface="Times New Roman" panose="02020603050405020304" pitchFamily="18" charset="0"/>
                <a:cs typeface="Calibri" panose="020F0502020204030204" pitchFamily="34" charset="0"/>
              </a:rPr>
              <a:t>área específica de intervención en el repertorio de las políticas de desarrollo y, específicamente,  de las políticas activas de empleo</a:t>
            </a:r>
            <a:r>
              <a:rPr lang="es-ES_tradnl" sz="1400" dirty="0">
                <a:ea typeface="Times New Roman" panose="02020603050405020304" pitchFamily="18" charset="0"/>
                <a:cs typeface="Calibri" panose="020F0502020204030204" pitchFamily="34" charset="0"/>
              </a:rPr>
              <a:t>: </a:t>
            </a:r>
            <a:r>
              <a:rPr lang="es-ES_tradnl" sz="1400" dirty="0" smtClean="0">
                <a:ea typeface="Times New Roman" panose="02020603050405020304" pitchFamily="18" charset="0"/>
                <a:cs typeface="Calibri" panose="020F0502020204030204" pitchFamily="34" charset="0"/>
              </a:rPr>
              <a:t>tienen </a:t>
            </a:r>
            <a:r>
              <a:rPr lang="es-ES_tradnl" sz="1400" dirty="0">
                <a:ea typeface="Times New Roman" panose="02020603050405020304" pitchFamily="18" charset="0"/>
                <a:cs typeface="Calibri" panose="020F0502020204030204" pitchFamily="34" charset="0"/>
              </a:rPr>
              <a:t>la responsabilidad del  desarrollo y fortalecimiento de las capacidades (conocimientos, habilidades y destrezas) </a:t>
            </a:r>
            <a:r>
              <a:rPr lang="es-UY" sz="1400" dirty="0">
                <a:ea typeface="Times New Roman" panose="02020603050405020304" pitchFamily="18" charset="0"/>
                <a:cs typeface="Calibri" panose="020F0502020204030204" pitchFamily="34" charset="0"/>
              </a:rPr>
              <a:t> requeridas para facultar el acceso </a:t>
            </a:r>
            <a:r>
              <a:rPr lang="es-UY" sz="1400" dirty="0" smtClean="0">
                <a:ea typeface="Times New Roman" panose="02020603050405020304" pitchFamily="18" charset="0"/>
                <a:cs typeface="Calibri" panose="020F0502020204030204" pitchFamily="34" charset="0"/>
              </a:rPr>
              <a:t>a mejores </a:t>
            </a:r>
            <a:r>
              <a:rPr lang="es-UY" sz="1400" dirty="0">
                <a:ea typeface="Times New Roman" panose="02020603050405020304" pitchFamily="18" charset="0"/>
                <a:cs typeface="Calibri" panose="020F0502020204030204" pitchFamily="34" charset="0"/>
              </a:rPr>
              <a:t>empleos e ingresos,  mejorar la productividad y competitividad  y contribuir  al bienestar y  la calidad de vida  de toda la población. Para ello </a:t>
            </a:r>
            <a:r>
              <a:rPr lang="es-UY" sz="1400" dirty="0" smtClean="0">
                <a:ea typeface="Times New Roman" panose="02020603050405020304" pitchFamily="18" charset="0"/>
                <a:cs typeface="Calibri" panose="020F0502020204030204" pitchFamily="34" charset="0"/>
              </a:rPr>
              <a:t>tienen </a:t>
            </a:r>
            <a:r>
              <a:rPr lang="es-UY" sz="1400" dirty="0">
                <a:ea typeface="Times New Roman" panose="02020603050405020304" pitchFamily="18" charset="0"/>
                <a:cs typeface="Calibri" panose="020F0502020204030204" pitchFamily="34" charset="0"/>
              </a:rPr>
              <a:t>que contribuir tanto con la </a:t>
            </a:r>
            <a:r>
              <a:rPr lang="es-ES_tradnl" sz="1400" dirty="0">
                <a:ea typeface="Times New Roman" panose="02020603050405020304" pitchFamily="18" charset="0"/>
                <a:cs typeface="Calibri" panose="020F0502020204030204" pitchFamily="34" charset="0"/>
              </a:rPr>
              <a:t>innovación tecnológica y organizacional de los procesos productivos sectoriales como con las problemáticas de la creación del empleo, las micro y pequeñas empresas, la economía informal, el desarrollo local y regional,  etc. </a:t>
            </a:r>
            <a:endParaRPr lang="es-MX" sz="1400" dirty="0">
              <a:ea typeface="Times New Roman" panose="02020603050405020304" pitchFamily="18" charset="0"/>
            </a:endParaRPr>
          </a:p>
          <a:p>
            <a:pPr marL="342900" lvl="0" indent="-342900" algn="just">
              <a:spcAft>
                <a:spcPts val="0"/>
              </a:spcAft>
              <a:buSzPts val="1200"/>
              <a:buFont typeface="Wingdings" panose="05000000000000000000" pitchFamily="2" charset="2"/>
              <a:buChar char=""/>
              <a:tabLst>
                <a:tab pos="180340" algn="l"/>
              </a:tabLst>
            </a:pPr>
            <a:r>
              <a:rPr lang="es-ES_tradnl" sz="1400" b="1" i="1" dirty="0">
                <a:ea typeface="Times New Roman" panose="02020603050405020304" pitchFamily="18" charset="0"/>
                <a:cs typeface="Calibri" panose="020F0502020204030204" pitchFamily="34" charset="0"/>
              </a:rPr>
              <a:t>herramienta de inclusión social y equidad:</a:t>
            </a:r>
            <a:r>
              <a:rPr lang="es-ES_tradnl" sz="1400" b="1" dirty="0">
                <a:ea typeface="Times New Roman" panose="02020603050405020304" pitchFamily="18" charset="0"/>
                <a:cs typeface="Calibri" panose="020F0502020204030204" pitchFamily="34" charset="0"/>
              </a:rPr>
              <a:t> </a:t>
            </a:r>
            <a:r>
              <a:rPr lang="es-ES_tradnl" sz="1400" dirty="0">
                <a:ea typeface="Times New Roman" panose="02020603050405020304" pitchFamily="18" charset="0"/>
                <a:cs typeface="Calibri" panose="020F0502020204030204" pitchFamily="34" charset="0"/>
              </a:rPr>
              <a:t>mediante el incremento de las oportunidades de inserción laboral y de desarrollo personal y profesional de mujeres y varones, brindando a ambos una atención igualmente pertinente y de calidad; </a:t>
            </a:r>
            <a:r>
              <a:rPr lang="es-ES_tradnl" sz="1400" dirty="0" smtClean="0">
                <a:ea typeface="Times New Roman" panose="02020603050405020304" pitchFamily="18" charset="0"/>
                <a:cs typeface="Calibri" panose="020F0502020204030204" pitchFamily="34" charset="0"/>
              </a:rPr>
              <a:t>ampliación </a:t>
            </a:r>
            <a:r>
              <a:rPr lang="es-ES_tradnl" sz="1400" dirty="0">
                <a:ea typeface="Times New Roman" panose="02020603050405020304" pitchFamily="18" charset="0"/>
                <a:cs typeface="Calibri" panose="020F0502020204030204" pitchFamily="34" charset="0"/>
              </a:rPr>
              <a:t>de </a:t>
            </a:r>
            <a:r>
              <a:rPr lang="es-ES_tradnl" sz="1400" dirty="0" smtClean="0">
                <a:ea typeface="Times New Roman" panose="02020603050405020304" pitchFamily="18" charset="0"/>
                <a:cs typeface="Calibri" panose="020F0502020204030204" pitchFamily="34" charset="0"/>
              </a:rPr>
              <a:t>la </a:t>
            </a:r>
            <a:r>
              <a:rPr lang="es-ES_tradnl" sz="1400" dirty="0">
                <a:ea typeface="Times New Roman" panose="02020603050405020304" pitchFamily="18" charset="0"/>
                <a:cs typeface="Calibri" panose="020F0502020204030204" pitchFamily="34" charset="0"/>
              </a:rPr>
              <a:t>cobertura para incluir </a:t>
            </a:r>
            <a:r>
              <a:rPr lang="es-ES_tradnl" sz="1400" dirty="0" smtClean="0">
                <a:ea typeface="Times New Roman" panose="02020603050405020304" pitchFamily="18" charset="0"/>
                <a:cs typeface="Calibri" panose="020F0502020204030204" pitchFamily="34" charset="0"/>
              </a:rPr>
              <a:t>grupos </a:t>
            </a:r>
            <a:r>
              <a:rPr lang="es-ES_tradnl" sz="1400" dirty="0">
                <a:ea typeface="Times New Roman" panose="02020603050405020304" pitchFamily="18" charset="0"/>
                <a:cs typeface="Calibri" panose="020F0502020204030204" pitchFamily="34" charset="0"/>
              </a:rPr>
              <a:t>afectados por el desempleo, la discriminación, la pobreza y la exclusión; </a:t>
            </a:r>
            <a:r>
              <a:rPr lang="es-ES_tradnl" sz="1400" i="1" dirty="0">
                <a:ea typeface="Times New Roman" panose="02020603050405020304" pitchFamily="18" charset="0"/>
                <a:cs typeface="Calibri" panose="020F0502020204030204" pitchFamily="34" charset="0"/>
              </a:rPr>
              <a:t>la promoción de la igualdad de oportunidades y trato y el compromiso con la mejora de la </a:t>
            </a:r>
            <a:r>
              <a:rPr lang="es-ES_tradnl" sz="1400" i="1" dirty="0" smtClean="0">
                <a:ea typeface="Times New Roman" panose="02020603050405020304" pitchFamily="18" charset="0"/>
                <a:cs typeface="Calibri" panose="020F0502020204030204" pitchFamily="34" charset="0"/>
              </a:rPr>
              <a:t>equidad: </a:t>
            </a:r>
            <a:r>
              <a:rPr lang="es-ES_tradnl" sz="1400" dirty="0" smtClean="0">
                <a:ea typeface="Times New Roman" panose="02020603050405020304" pitchFamily="18" charset="0"/>
                <a:cs typeface="Calibri" panose="020F0502020204030204" pitchFamily="34" charset="0"/>
              </a:rPr>
              <a:t>contribuir </a:t>
            </a:r>
            <a:r>
              <a:rPr lang="es-ES_tradnl" sz="1400" dirty="0">
                <a:ea typeface="Times New Roman" panose="02020603050405020304" pitchFamily="18" charset="0"/>
                <a:cs typeface="Calibri" panose="020F0502020204030204" pitchFamily="34" charset="0"/>
              </a:rPr>
              <a:t>a la remoción de estereotipos, barreras y discriminaciones que afectan la inserción, el desarrollo laboral y profesional y la calidad de vida  de las mujeres. </a:t>
            </a:r>
            <a:endParaRPr lang="es-MX" sz="1400" dirty="0">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3937619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1"/>
            <a:ext cx="8172400" cy="913284"/>
          </a:xfrm>
        </p:spPr>
        <p:txBody>
          <a:bodyPr>
            <a:noAutofit/>
          </a:bodyPr>
          <a:lstStyle/>
          <a:p>
            <a:pPr algn="ctr"/>
            <a:r>
              <a:rPr lang="es-MX" sz="2000" dirty="0" smtClean="0"/>
              <a:t>Conclusiones sobre las calificaciones para la mejora de la productividad, el crecimiento del empleo y el desarrollo –</a:t>
            </a:r>
            <a:r>
              <a:rPr lang="es-MX" sz="2000" cap="none" dirty="0" smtClean="0"/>
              <a:t>Conferencia Internacional del Trabajo, 2008</a:t>
            </a:r>
            <a:endParaRPr lang="es-MX" sz="2000" cap="none" dirty="0"/>
          </a:p>
        </p:txBody>
      </p:sp>
      <p:sp>
        <p:nvSpPr>
          <p:cNvPr id="4" name="Rectángulo 3"/>
          <p:cNvSpPr/>
          <p:nvPr/>
        </p:nvSpPr>
        <p:spPr>
          <a:xfrm>
            <a:off x="179512" y="1291323"/>
            <a:ext cx="6678488" cy="3693319"/>
          </a:xfrm>
          <a:prstGeom prst="rect">
            <a:avLst/>
          </a:prstGeom>
        </p:spPr>
        <p:txBody>
          <a:bodyPr wrap="square">
            <a:spAutoFit/>
          </a:bodyPr>
          <a:lstStyle/>
          <a:p>
            <a:pPr algn="just">
              <a:spcAft>
                <a:spcPts val="0"/>
              </a:spcAft>
            </a:pPr>
            <a:r>
              <a:rPr lang="es-UY" dirty="0" smtClean="0">
                <a:ea typeface="Times New Roman" panose="02020603050405020304" pitchFamily="18" charset="0"/>
                <a:cs typeface="Calibri" panose="020F0502020204030204" pitchFamily="34" charset="0"/>
              </a:rPr>
              <a:t>Se </a:t>
            </a:r>
            <a:r>
              <a:rPr lang="es-UY" dirty="0">
                <a:ea typeface="Times New Roman" panose="02020603050405020304" pitchFamily="18" charset="0"/>
                <a:cs typeface="Calibri" panose="020F0502020204030204" pitchFamily="34" charset="0"/>
              </a:rPr>
              <a:t>convoca a </a:t>
            </a:r>
            <a:r>
              <a:rPr lang="es-UY" dirty="0" smtClean="0">
                <a:ea typeface="Times New Roman" panose="02020603050405020304" pitchFamily="18" charset="0"/>
                <a:cs typeface="Calibri" panose="020F0502020204030204" pitchFamily="34" charset="0"/>
              </a:rPr>
              <a:t>los </a:t>
            </a:r>
            <a:r>
              <a:rPr lang="es-UY" dirty="0">
                <a:ea typeface="Times New Roman" panose="02020603050405020304" pitchFamily="18" charset="0"/>
                <a:cs typeface="Calibri" panose="020F0502020204030204" pitchFamily="34" charset="0"/>
              </a:rPr>
              <a:t>Estados miembro y a los actores sociales a</a:t>
            </a:r>
            <a:r>
              <a:rPr lang="es-UY" cap="all" dirty="0" smtClean="0">
                <a:ea typeface="Times New Roman" panose="02020603050405020304" pitchFamily="18" charset="0"/>
                <a:cs typeface="Calibri" panose="020F0502020204030204" pitchFamily="34" charset="0"/>
              </a:rPr>
              <a:t>:</a:t>
            </a:r>
          </a:p>
          <a:p>
            <a:pPr algn="just">
              <a:spcAft>
                <a:spcPts val="0"/>
              </a:spcAft>
            </a:pPr>
            <a:r>
              <a:rPr lang="es-UY" cap="all" dirty="0" smtClean="0">
                <a:ea typeface="Times New Roman" panose="02020603050405020304" pitchFamily="18" charset="0"/>
                <a:cs typeface="Calibri" panose="020F0502020204030204" pitchFamily="34" charset="0"/>
              </a:rPr>
              <a:t> </a:t>
            </a:r>
            <a:endParaRPr lang="es-MX" dirty="0">
              <a:ea typeface="Times New Roman" panose="02020603050405020304" pitchFamily="18" charset="0"/>
            </a:endParaRPr>
          </a:p>
          <a:p>
            <a:pPr marL="342900" lvl="0" indent="-342900" algn="just">
              <a:spcAft>
                <a:spcPts val="0"/>
              </a:spcAft>
              <a:buClr>
                <a:srgbClr val="FFC000"/>
              </a:buClr>
              <a:buSzPts val="1200"/>
              <a:buFont typeface="Wingdings" panose="05000000000000000000" pitchFamily="2" charset="2"/>
              <a:buChar char="Ü"/>
              <a:tabLst>
                <a:tab pos="270510" algn="l"/>
                <a:tab pos="514350" algn="l"/>
              </a:tabLst>
            </a:pPr>
            <a:r>
              <a:rPr lang="es-MX" cap="all" dirty="0">
                <a:ea typeface="Times New Roman" panose="02020603050405020304" pitchFamily="18" charset="0"/>
                <a:cs typeface="Calibri" panose="020F0502020204030204" pitchFamily="34" charset="0"/>
              </a:rPr>
              <a:t>“</a:t>
            </a:r>
            <a:r>
              <a:rPr lang="es-MX" dirty="0">
                <a:ea typeface="Times New Roman" panose="02020603050405020304" pitchFamily="18" charset="0"/>
                <a:cs typeface="Calibri" panose="020F0502020204030204" pitchFamily="34" charset="0"/>
              </a:rPr>
              <a:t>fortalecer la educación, la formación profesional y el aprendizaje permanente como los pilares fundamentales de la empleabilidad, el empleo de los trabajadores y el desarrollo sostenible</a:t>
            </a:r>
            <a:r>
              <a:rPr lang="es-MX" cap="all" dirty="0">
                <a:ea typeface="Times New Roman" panose="02020603050405020304" pitchFamily="18" charset="0"/>
                <a:cs typeface="Calibri" panose="020F0502020204030204" pitchFamily="34" charset="0"/>
              </a:rPr>
              <a:t>…”;</a:t>
            </a:r>
            <a:endParaRPr lang="es-MX" dirty="0">
              <a:ea typeface="Times New Roman" panose="02020603050405020304" pitchFamily="18" charset="0"/>
            </a:endParaRPr>
          </a:p>
          <a:p>
            <a:pPr marL="342900" lvl="0" indent="-342900" algn="just">
              <a:spcAft>
                <a:spcPts val="0"/>
              </a:spcAft>
              <a:buClr>
                <a:srgbClr val="FFC000"/>
              </a:buClr>
              <a:buSzPts val="1200"/>
              <a:buFont typeface="Wingdings" panose="05000000000000000000" pitchFamily="2" charset="2"/>
              <a:buChar char="Ü"/>
              <a:tabLst>
                <a:tab pos="270510" algn="l"/>
                <a:tab pos="514350" algn="l"/>
              </a:tabLst>
            </a:pPr>
            <a:r>
              <a:rPr lang="es-MX" cap="all" dirty="0">
                <a:ea typeface="Times New Roman" panose="02020603050405020304" pitchFamily="18" charset="0"/>
                <a:cs typeface="Calibri" panose="020F0502020204030204" pitchFamily="34" charset="0"/>
              </a:rPr>
              <a:t>“</a:t>
            </a:r>
            <a:r>
              <a:rPr lang="es-MX" dirty="0">
                <a:ea typeface="Times New Roman" panose="02020603050405020304" pitchFamily="18" charset="0"/>
                <a:cs typeface="Calibri" panose="020F0502020204030204" pitchFamily="34" charset="0"/>
              </a:rPr>
              <a:t>utilizar el desarrollo de competencias para aprovechar las oportunidades y mitigar los efectos nocivos de los motores del cambio global</a:t>
            </a:r>
            <a:r>
              <a:rPr lang="es-MX" cap="all" dirty="0">
                <a:ea typeface="Times New Roman" panose="02020603050405020304" pitchFamily="18" charset="0"/>
                <a:cs typeface="Calibri" panose="020F0502020204030204" pitchFamily="34" charset="0"/>
              </a:rPr>
              <a:t>”;  </a:t>
            </a:r>
            <a:endParaRPr lang="es-MX" dirty="0">
              <a:ea typeface="Times New Roman" panose="02020603050405020304" pitchFamily="18" charset="0"/>
            </a:endParaRPr>
          </a:p>
          <a:p>
            <a:pPr marL="342900" lvl="0" indent="-342900" algn="just">
              <a:spcAft>
                <a:spcPts val="0"/>
              </a:spcAft>
              <a:buClr>
                <a:srgbClr val="FFC000"/>
              </a:buClr>
              <a:buSzPts val="1200"/>
              <a:buFont typeface="Wingdings" panose="05000000000000000000" pitchFamily="2" charset="2"/>
              <a:buChar char="Ü"/>
              <a:tabLst>
                <a:tab pos="270510" algn="l"/>
                <a:tab pos="514350" algn="l"/>
              </a:tabLst>
            </a:pPr>
            <a:r>
              <a:rPr lang="es-MX" dirty="0">
                <a:solidFill>
                  <a:srgbClr val="000000"/>
                </a:solidFill>
                <a:ea typeface="Times New Roman" panose="02020603050405020304" pitchFamily="18" charset="0"/>
                <a:cs typeface="Calibri" panose="020F0502020204030204" pitchFamily="34" charset="0"/>
              </a:rPr>
              <a:t>contribuir a generar “un círculo virtuoso entre calificaciones, productividad, empleo, desarrollo y trabajo decente”. </a:t>
            </a:r>
            <a:endParaRPr lang="es-MX" dirty="0">
              <a:ea typeface="Times New Roman" panose="02020603050405020304" pitchFamily="18" charset="0"/>
            </a:endParaRPr>
          </a:p>
          <a:p>
            <a:pPr marL="270510" indent="-270510" algn="just">
              <a:spcAft>
                <a:spcPts val="0"/>
              </a:spcAft>
              <a:tabLst>
                <a:tab pos="270510" algn="l"/>
              </a:tabLst>
            </a:pPr>
            <a:r>
              <a:rPr lang="es-MX" dirty="0">
                <a:latin typeface="Calibri" panose="020F0502020204030204" pitchFamily="34" charset="0"/>
                <a:ea typeface="Times New Roman" panose="02020603050405020304" pitchFamily="18" charset="0"/>
                <a:cs typeface="Calibri" panose="020F0502020204030204" pitchFamily="34" charset="0"/>
              </a:rPr>
              <a:t> </a:t>
            </a:r>
            <a:endParaRPr lang="es-MX" dirty="0">
              <a:effectLst/>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008" y="2813502"/>
            <a:ext cx="2250504" cy="2924318"/>
          </a:xfrm>
          <a:prstGeom prst="rect">
            <a:avLst/>
          </a:prstGeom>
        </p:spPr>
      </p:pic>
    </p:spTree>
    <p:extLst>
      <p:ext uri="{BB962C8B-B14F-4D97-AF65-F5344CB8AC3E}">
        <p14:creationId xmlns:p14="http://schemas.microsoft.com/office/powerpoint/2010/main" val="350470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193205"/>
            <a:ext cx="5105400" cy="3744416"/>
          </a:xfrm>
          <a:noFill/>
        </p:spPr>
        <p:txBody>
          <a:bodyPr/>
          <a:lstStyle/>
          <a:p>
            <a:r>
              <a:rPr lang="es-MX" sz="2800" dirty="0" smtClean="0">
                <a:solidFill>
                  <a:schemeClr val="bg1"/>
                </a:solidFill>
              </a:rPr>
              <a:t>Significación y  APORTES </a:t>
            </a:r>
            <a:br>
              <a:rPr lang="es-MX" sz="2800" dirty="0" smtClean="0">
                <a:solidFill>
                  <a:schemeClr val="bg1"/>
                </a:solidFill>
              </a:rPr>
            </a:br>
            <a:r>
              <a:rPr lang="es-MX" sz="2800" dirty="0" smtClean="0">
                <a:solidFill>
                  <a:schemeClr val="bg1"/>
                </a:solidFill>
              </a:rPr>
              <a:t>de las políticas de EDUCACIÓN para el trabajo con  enfoque integrado de derechos humanos y género</a:t>
            </a:r>
            <a:endParaRPr lang="es-AR" sz="2800" dirty="0">
              <a:solidFill>
                <a:schemeClr val="bg1"/>
              </a:solidFill>
            </a:endParaRPr>
          </a:p>
        </p:txBody>
      </p:sp>
      <p:sp>
        <p:nvSpPr>
          <p:cNvPr id="3" name="2 Subtítulo"/>
          <p:cNvSpPr>
            <a:spLocks noGrp="1"/>
          </p:cNvSpPr>
          <p:nvPr>
            <p:ph type="subTitle" idx="1"/>
          </p:nvPr>
        </p:nvSpPr>
        <p:spPr>
          <a:xfrm>
            <a:off x="3059832" y="4081636"/>
            <a:ext cx="5402810" cy="1440160"/>
          </a:xfrm>
        </p:spPr>
        <p:txBody>
          <a:bodyPr>
            <a:normAutofit fontScale="85000" lnSpcReduction="10000"/>
          </a:bodyPr>
          <a:lstStyle/>
          <a:p>
            <a:pPr algn="just"/>
            <a:r>
              <a:rPr lang="es-MX" dirty="0" smtClean="0"/>
              <a:t>¿Qué, para qué y  cómo enseñar ?</a:t>
            </a:r>
          </a:p>
          <a:p>
            <a:pPr algn="just"/>
            <a:r>
              <a:rPr lang="es-MX" dirty="0" smtClean="0"/>
              <a:t>La integración estructural de la perspectiva de género como factor de innovación , incremento de la pertinencia, calidad  , equidad y herramienta de transformación  cultural</a:t>
            </a:r>
          </a:p>
          <a:p>
            <a:pPr algn="just"/>
            <a:endParaRPr lang="es-AR" dirty="0"/>
          </a:p>
        </p:txBody>
      </p:sp>
      <p:pic>
        <p:nvPicPr>
          <p:cNvPr id="5" name="Picture 2" descr="cid:image001.png@01D148A5.3E0CE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52732"/>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95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
            <a:ext cx="8172400" cy="841275"/>
          </a:xfrm>
        </p:spPr>
        <p:txBody>
          <a:bodyPr>
            <a:noAutofit/>
          </a:bodyPr>
          <a:lstStyle/>
          <a:p>
            <a:pPr algn="ctr"/>
            <a:r>
              <a:rPr lang="es-MX" sz="1600" dirty="0" smtClean="0"/>
              <a:t>Las relaciones de las POLÍTICAS </a:t>
            </a:r>
            <a:r>
              <a:rPr lang="es-MX" sz="1600" dirty="0"/>
              <a:t>DE EDUCACIÓN TÉCNICO PROFESIONAL </a:t>
            </a:r>
            <a:r>
              <a:rPr lang="es-MX" sz="1600" dirty="0" smtClean="0"/>
              <a:t>con las políticas de igualdad, el TRABAJO y el modelo de DESARROLLO: la tensión entre el reflejo y la transformación de los paradigmas</a:t>
            </a:r>
            <a:r>
              <a:rPr lang="es-MX" sz="1600" cap="none" dirty="0" smtClean="0"/>
              <a:t> </a:t>
            </a:r>
            <a:endParaRPr lang="es-MX" sz="1600" cap="none" dirty="0"/>
          </a:p>
        </p:txBody>
      </p:sp>
      <p:sp>
        <p:nvSpPr>
          <p:cNvPr id="4" name="Rectángulo 3"/>
          <p:cNvSpPr/>
          <p:nvPr/>
        </p:nvSpPr>
        <p:spPr>
          <a:xfrm>
            <a:off x="0" y="1053232"/>
            <a:ext cx="8172400" cy="2246769"/>
          </a:xfrm>
          <a:prstGeom prst="rect">
            <a:avLst/>
          </a:prstGeom>
        </p:spPr>
        <p:txBody>
          <a:bodyPr wrap="square">
            <a:spAutoFit/>
          </a:bodyPr>
          <a:lstStyle/>
          <a:p>
            <a:pPr algn="just"/>
            <a:r>
              <a:rPr lang="es-UY" sz="2000" dirty="0" smtClean="0">
                <a:ea typeface="Times New Roman" panose="02020603050405020304" pitchFamily="18" charset="0"/>
                <a:cs typeface="Calibri" panose="020F0502020204030204" pitchFamily="34" charset="0"/>
              </a:rPr>
              <a:t>En </a:t>
            </a:r>
            <a:r>
              <a:rPr lang="es-UY" sz="2000" dirty="0">
                <a:ea typeface="Times New Roman" panose="02020603050405020304" pitchFamily="18" charset="0"/>
                <a:cs typeface="Calibri" panose="020F0502020204030204" pitchFamily="34" charset="0"/>
              </a:rPr>
              <a:t>su condición de institución social y educativa, </a:t>
            </a:r>
            <a:r>
              <a:rPr lang="es-UY" sz="2000" dirty="0" smtClean="0">
                <a:ea typeface="Times New Roman" panose="02020603050405020304" pitchFamily="18" charset="0"/>
                <a:cs typeface="Calibri" panose="020F0502020204030204" pitchFamily="34" charset="0"/>
              </a:rPr>
              <a:t>las políticas de ETP tienden </a:t>
            </a:r>
            <a:r>
              <a:rPr lang="es-UY" sz="2000" dirty="0">
                <a:ea typeface="Times New Roman" panose="02020603050405020304" pitchFamily="18" charset="0"/>
                <a:cs typeface="Calibri" panose="020F0502020204030204" pitchFamily="34" charset="0"/>
              </a:rPr>
              <a:t>a reproducir el modelo de desarrollo dominante y los roles de género </a:t>
            </a:r>
            <a:r>
              <a:rPr lang="es-UY" sz="2000" dirty="0" smtClean="0">
                <a:ea typeface="Times New Roman" panose="02020603050405020304" pitchFamily="18" charset="0"/>
                <a:cs typeface="Calibri" panose="020F0502020204030204" pitchFamily="34" charset="0"/>
              </a:rPr>
              <a:t>y crean </a:t>
            </a:r>
            <a:r>
              <a:rPr lang="es-UY" sz="2000" dirty="0">
                <a:ea typeface="Times New Roman" panose="02020603050405020304" pitchFamily="18" charset="0"/>
                <a:cs typeface="Calibri" panose="020F0502020204030204" pitchFamily="34" charset="0"/>
              </a:rPr>
              <a:t>sus propias barreras </a:t>
            </a:r>
            <a:r>
              <a:rPr lang="es-UY" sz="2000" dirty="0" smtClean="0">
                <a:ea typeface="Times New Roman" panose="02020603050405020304" pitchFamily="18" charset="0"/>
                <a:cs typeface="Calibri" panose="020F0502020204030204" pitchFamily="34" charset="0"/>
              </a:rPr>
              <a:t>internas para reafirmarlos. </a:t>
            </a:r>
            <a:r>
              <a:rPr lang="es-UY" sz="2000" i="1" dirty="0">
                <a:ea typeface="Times New Roman" panose="02020603050405020304" pitchFamily="18" charset="0"/>
                <a:cs typeface="Calibri" panose="020F0502020204030204" pitchFamily="34" charset="0"/>
              </a:rPr>
              <a:t>Sólo tomando consciencia de ello y revisando sus prácticas, </a:t>
            </a:r>
            <a:r>
              <a:rPr lang="es-UY" sz="2000" i="1" dirty="0" smtClean="0">
                <a:ea typeface="Times New Roman" panose="02020603050405020304" pitchFamily="18" charset="0"/>
                <a:cs typeface="Calibri" panose="020F0502020204030204" pitchFamily="34" charset="0"/>
              </a:rPr>
              <a:t>puede </a:t>
            </a:r>
            <a:r>
              <a:rPr lang="es-UY" sz="2000" i="1" dirty="0">
                <a:ea typeface="Times New Roman" panose="02020603050405020304" pitchFamily="18" charset="0"/>
                <a:cs typeface="Calibri" panose="020F0502020204030204" pitchFamily="34" charset="0"/>
              </a:rPr>
              <a:t>cumplir con todas sus responsabilidades y, especialmente, contribuir al logro de la igualdad y  al combate a las  inequidades sociales y económicas</a:t>
            </a:r>
            <a:r>
              <a:rPr lang="es-UY" sz="1600" i="1" dirty="0" smtClean="0">
                <a:ea typeface="Times New Roman" panose="02020603050405020304" pitchFamily="18" charset="0"/>
                <a:cs typeface="Calibri" panose="020F0502020204030204" pitchFamily="34" charset="0"/>
              </a:rPr>
              <a:t>. </a:t>
            </a:r>
            <a:endParaRPr lang="es-MX" sz="1600" dirty="0"/>
          </a:p>
        </p:txBody>
      </p:sp>
      <p:pic>
        <p:nvPicPr>
          <p:cNvPr id="7" name="6 Imagen" descr="conferencias de la mujer.png"/>
          <p:cNvPicPr>
            <a:picLocks noChangeAspect="1"/>
          </p:cNvPicPr>
          <p:nvPr/>
        </p:nvPicPr>
        <p:blipFill>
          <a:blip r:embed="rId2" cstate="print"/>
          <a:stretch>
            <a:fillRect/>
          </a:stretch>
        </p:blipFill>
        <p:spPr>
          <a:xfrm>
            <a:off x="539552" y="3289548"/>
            <a:ext cx="6984776" cy="2448272"/>
          </a:xfrm>
          <a:prstGeom prst="rect">
            <a:avLst/>
          </a:prstGeom>
        </p:spPr>
      </p:pic>
    </p:spTree>
    <p:extLst>
      <p:ext uri="{BB962C8B-B14F-4D97-AF65-F5344CB8AC3E}">
        <p14:creationId xmlns:p14="http://schemas.microsoft.com/office/powerpoint/2010/main" val="59911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02196"/>
            <a:ext cx="7956376" cy="1219200"/>
          </a:xfrm>
        </p:spPr>
        <p:txBody>
          <a:bodyPr>
            <a:noAutofit/>
          </a:bodyPr>
          <a:lstStyle/>
          <a:p>
            <a:pPr algn="ctr"/>
            <a:r>
              <a:rPr lang="es-UY" sz="2000" dirty="0" smtClean="0"/>
              <a:t>    el nuevo posicionamiento de la </a:t>
            </a:r>
            <a:r>
              <a:rPr lang="es-UY" sz="2000" dirty="0" err="1" smtClean="0"/>
              <a:t>ePT</a:t>
            </a:r>
            <a:r>
              <a:rPr lang="es-UY" sz="2000" dirty="0" smtClean="0"/>
              <a:t> CON </a:t>
            </a:r>
            <a:r>
              <a:rPr lang="es-UY" sz="2000" dirty="0" smtClean="0"/>
              <a:t>PERSPECTIVA DE </a:t>
            </a:r>
            <a:r>
              <a:rPr lang="es-UY" sz="2000" dirty="0" smtClean="0"/>
              <a:t>GÉNERO y DDHH:  </a:t>
            </a:r>
            <a:r>
              <a:rPr lang="es-UY" sz="2000" dirty="0" smtClean="0"/>
              <a:t>desde la LUCHA POR el incremento de la matrícula femenina, pasando por  la   tensión entre el reflejo y la transformación de los condicionamientos del  mercado laboral a una herramienta proactiva  del cambio cultural</a:t>
            </a:r>
            <a:endParaRPr lang="es-MX" sz="2000" i="1" dirty="0"/>
          </a:p>
        </p:txBody>
      </p:sp>
      <p:sp>
        <p:nvSpPr>
          <p:cNvPr id="5" name="CuadroTexto 4"/>
          <p:cNvSpPr txBox="1"/>
          <p:nvPr/>
        </p:nvSpPr>
        <p:spPr>
          <a:xfrm>
            <a:off x="107504" y="1849388"/>
            <a:ext cx="8064896" cy="4370427"/>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amp;"/>
            </a:pPr>
            <a:r>
              <a:rPr lang="es-UY" sz="1600" dirty="0" smtClean="0"/>
              <a:t>Transformaciones </a:t>
            </a:r>
            <a:r>
              <a:rPr lang="es-UY" sz="1600" dirty="0"/>
              <a:t>en el paradigma </a:t>
            </a:r>
            <a:r>
              <a:rPr lang="es-UY" sz="1600" dirty="0" smtClean="0"/>
              <a:t>laboral </a:t>
            </a:r>
            <a:r>
              <a:rPr lang="es-UY" sz="1600" dirty="0" smtClean="0"/>
              <a:t> cuestiona el </a:t>
            </a:r>
            <a:r>
              <a:rPr lang="es-UY" sz="1600" dirty="0" smtClean="0"/>
              <a:t>qué, para qué y cómo enseñar </a:t>
            </a:r>
            <a:r>
              <a:rPr lang="es-UY" sz="1600" dirty="0" smtClean="0"/>
              <a:t> y coexiste </a:t>
            </a:r>
            <a:r>
              <a:rPr lang="es-UY" sz="1600" dirty="0"/>
              <a:t>con el crecimiento sostenido de las tasas de participación </a:t>
            </a:r>
            <a:r>
              <a:rPr lang="es-UY" sz="1600" dirty="0" smtClean="0"/>
              <a:t>femenina  </a:t>
            </a:r>
            <a:r>
              <a:rPr lang="es-UY" sz="1600" b="1" dirty="0" smtClean="0"/>
              <a:t>El </a:t>
            </a:r>
            <a:r>
              <a:rPr lang="es-UY" sz="1600" b="1" dirty="0"/>
              <a:t>acceso al empleo y las expectativas respecto al desarrollo personal y profesional que éste puede </a:t>
            </a:r>
            <a:r>
              <a:rPr lang="es-UY" sz="1600" b="1" dirty="0" smtClean="0"/>
              <a:t>habilitarles:  </a:t>
            </a:r>
            <a:r>
              <a:rPr lang="es-UY" sz="1600" b="1" dirty="0"/>
              <a:t>objetivo fundamental  de su proyecto de vida, un derecho fundamental a ejercer y un factor decisivo para su autoestima, realización y reconocimiento social</a:t>
            </a:r>
            <a:r>
              <a:rPr lang="es-UY" b="1" dirty="0"/>
              <a:t>. </a:t>
            </a:r>
            <a:endParaRPr lang="es-UY" b="1" dirty="0" smtClean="0"/>
          </a:p>
          <a:p>
            <a:pPr marL="285750" indent="-285750">
              <a:buClr>
                <a:schemeClr val="accent6">
                  <a:lumMod val="75000"/>
                </a:schemeClr>
              </a:buClr>
              <a:buFont typeface="Wingdings" panose="05000000000000000000" pitchFamily="2" charset="2"/>
              <a:buChar char="&amp;"/>
            </a:pPr>
            <a:r>
              <a:rPr lang="es-UY" dirty="0"/>
              <a:t> </a:t>
            </a:r>
            <a:r>
              <a:rPr lang="es-UY" dirty="0" smtClean="0"/>
              <a:t>E</a:t>
            </a:r>
            <a:r>
              <a:rPr lang="es-MX" sz="1600" dirty="0" smtClean="0"/>
              <a:t>l </a:t>
            </a:r>
            <a:r>
              <a:rPr lang="es-MX" sz="1600" dirty="0" err="1" smtClean="0"/>
              <a:t>co</a:t>
            </a:r>
            <a:r>
              <a:rPr lang="es-UY" sz="1600" dirty="0" err="1" smtClean="0"/>
              <a:t>nsenso</a:t>
            </a:r>
            <a:r>
              <a:rPr lang="es-UY" sz="1600" dirty="0" smtClean="0"/>
              <a:t> </a:t>
            </a:r>
            <a:r>
              <a:rPr lang="es-UY" sz="1600" dirty="0" smtClean="0"/>
              <a:t>internacional: </a:t>
            </a:r>
            <a:r>
              <a:rPr lang="es-UY" sz="1600" dirty="0" err="1" smtClean="0"/>
              <a:t>IdG</a:t>
            </a:r>
            <a:r>
              <a:rPr lang="es-UY" sz="1600" dirty="0" smtClean="0"/>
              <a:t> </a:t>
            </a:r>
            <a:r>
              <a:rPr lang="es-UY" sz="1600" dirty="0" smtClean="0"/>
              <a:t>como </a:t>
            </a:r>
            <a:r>
              <a:rPr lang="es-UY" sz="1600" b="1" dirty="0" smtClean="0"/>
              <a:t>una meta multidimensional y un desafío para todos los países, ricos o pobres</a:t>
            </a:r>
            <a:r>
              <a:rPr lang="es-UY" sz="1600" dirty="0" smtClean="0"/>
              <a:t>, que de no ser atendida </a:t>
            </a:r>
            <a:r>
              <a:rPr lang="es-UY" sz="1600" b="1" dirty="0" smtClean="0"/>
              <a:t>socava las posibilidades de un desarrollo sustentable e incluyente pero también la calidad de la democracia y la sostenibilidad de la paz</a:t>
            </a:r>
            <a:r>
              <a:rPr lang="es-UY" sz="1600" b="1" dirty="0" smtClean="0"/>
              <a:t>.</a:t>
            </a:r>
          </a:p>
          <a:p>
            <a:pPr marL="285750" indent="-285750">
              <a:buClr>
                <a:schemeClr val="accent6">
                  <a:lumMod val="75000"/>
                </a:schemeClr>
              </a:buClr>
              <a:buFont typeface="Wingdings" panose="05000000000000000000" pitchFamily="2" charset="2"/>
              <a:buChar char="&amp;"/>
            </a:pPr>
            <a:r>
              <a:rPr lang="es-UY" sz="1600" b="1" dirty="0" smtClean="0"/>
              <a:t> </a:t>
            </a:r>
            <a:r>
              <a:rPr lang="es-UY" sz="1600" dirty="0"/>
              <a:t>S</a:t>
            </a:r>
            <a:r>
              <a:rPr lang="es-UY" sz="1600" b="1" dirty="0"/>
              <a:t>e consolidaron nuevos enfoques y algunos </a:t>
            </a:r>
            <a:r>
              <a:rPr lang="es-UY" sz="1600" b="1" dirty="0" smtClean="0"/>
              <a:t>logros:</a:t>
            </a:r>
            <a:r>
              <a:rPr lang="es-UY" sz="1600" i="1" dirty="0"/>
              <a:t> interrogarse </a:t>
            </a:r>
            <a:r>
              <a:rPr lang="es-UY" sz="1600" i="1" dirty="0" smtClean="0"/>
              <a:t> sobre las tensiones </a:t>
            </a:r>
            <a:r>
              <a:rPr lang="es-UY" sz="1600" i="1" dirty="0"/>
              <a:t>entre una pertinencia acrítica con el mercado de trabajo</a:t>
            </a:r>
            <a:r>
              <a:rPr lang="es-UY" sz="1600" i="1" dirty="0" smtClean="0"/>
              <a:t>,- reafirma estereotipos </a:t>
            </a:r>
            <a:r>
              <a:rPr lang="es-UY" sz="1600" i="1" dirty="0"/>
              <a:t>y desigualdades y una interpelación o cuestionamiento en función de contribuir a la configuración de un nuevo paradigma en las relaciones sociales y , por tanto, de la ecuación género- </a:t>
            </a:r>
            <a:r>
              <a:rPr lang="es-UY" sz="1600" i="1" dirty="0" smtClean="0"/>
              <a:t>trabajo-EPT</a:t>
            </a:r>
            <a:r>
              <a:rPr lang="es-UY" sz="1600" b="1" dirty="0" smtClean="0"/>
              <a:t>.  </a:t>
            </a:r>
            <a:endParaRPr lang="es-UY" sz="1600" b="1" dirty="0"/>
          </a:p>
          <a:p>
            <a:pPr marL="285750" indent="-285750">
              <a:buClr>
                <a:schemeClr val="accent6">
                  <a:lumMod val="75000"/>
                </a:schemeClr>
              </a:buClr>
              <a:buFont typeface="Wingdings" panose="05000000000000000000" pitchFamily="2" charset="2"/>
              <a:buChar char="&amp;"/>
            </a:pPr>
            <a:endParaRPr lang="es-UY" sz="1600" b="1" dirty="0" smtClean="0"/>
          </a:p>
          <a:p>
            <a:r>
              <a:rPr lang="es-MX" dirty="0"/>
              <a:t> </a:t>
            </a:r>
          </a:p>
        </p:txBody>
      </p:sp>
    </p:spTree>
    <p:extLst>
      <p:ext uri="{BB962C8B-B14F-4D97-AF65-F5344CB8AC3E}">
        <p14:creationId xmlns:p14="http://schemas.microsoft.com/office/powerpoint/2010/main" val="2762168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188"/>
            <a:ext cx="8100392" cy="1219200"/>
          </a:xfrm>
        </p:spPr>
        <p:txBody>
          <a:bodyPr>
            <a:noAutofit/>
          </a:bodyPr>
          <a:lstStyle/>
          <a:p>
            <a:pPr algn="ctr"/>
            <a:r>
              <a:rPr lang="es-UY" sz="2000" dirty="0" smtClean="0"/>
              <a:t>el enfoque integrado de  género y </a:t>
            </a:r>
            <a:r>
              <a:rPr lang="es-UY" sz="2000" dirty="0" err="1" smtClean="0"/>
              <a:t>ddhh</a:t>
            </a:r>
            <a:r>
              <a:rPr lang="es-UY" sz="2000" dirty="0" smtClean="0"/>
              <a:t> como </a:t>
            </a:r>
            <a:r>
              <a:rPr lang="es-UY" sz="2000" dirty="0"/>
              <a:t>factor de innovación </a:t>
            </a:r>
            <a:r>
              <a:rPr lang="es-UY" sz="2000" dirty="0" smtClean="0"/>
              <a:t>y  </a:t>
            </a:r>
            <a:r>
              <a:rPr lang="es-UY" sz="2000" dirty="0"/>
              <a:t>mejora de la pertinencia, la calidad y la equidad de la </a:t>
            </a:r>
            <a:r>
              <a:rPr lang="es-UY" sz="2000" dirty="0" smtClean="0"/>
              <a:t>EDUCACIÓN  </a:t>
            </a:r>
            <a:r>
              <a:rPr lang="es-UY" sz="2000" dirty="0"/>
              <a:t>para el </a:t>
            </a:r>
            <a:r>
              <a:rPr lang="es-UY" sz="2000" dirty="0" smtClean="0"/>
              <a:t>trabajo</a:t>
            </a:r>
            <a:endParaRPr lang="es-MX" sz="2000" i="1" dirty="0"/>
          </a:p>
        </p:txBody>
      </p:sp>
      <p:sp>
        <p:nvSpPr>
          <p:cNvPr id="5" name="4 Rectángulo"/>
          <p:cNvSpPr/>
          <p:nvPr/>
        </p:nvSpPr>
        <p:spPr>
          <a:xfrm>
            <a:off x="251520" y="1489348"/>
            <a:ext cx="7776864" cy="4247317"/>
          </a:xfrm>
          <a:prstGeom prst="rect">
            <a:avLst/>
          </a:prstGeom>
        </p:spPr>
        <p:txBody>
          <a:bodyPr wrap="square">
            <a:spAutoFit/>
          </a:bodyPr>
          <a:lstStyle/>
          <a:p>
            <a:r>
              <a:rPr lang="es-UY" dirty="0"/>
              <a:t>Los aprendizajes :  </a:t>
            </a:r>
            <a:r>
              <a:rPr lang="es-UY" b="1" dirty="0"/>
              <a:t>sustento e impulso a  un salto cualitativo en el enfoque de género en la formación: asumir una posición proactiva y aportante o dadora </a:t>
            </a:r>
            <a:r>
              <a:rPr lang="es-UY" b="1" dirty="0" smtClean="0"/>
              <a:t>. </a:t>
            </a:r>
          </a:p>
          <a:p>
            <a:r>
              <a:rPr lang="es-UY" dirty="0" smtClean="0"/>
              <a:t>Demostrar  </a:t>
            </a:r>
            <a:r>
              <a:rPr lang="es-UY" dirty="0" smtClean="0"/>
              <a:t>que</a:t>
            </a:r>
            <a:r>
              <a:rPr lang="es-UY" i="1" dirty="0" smtClean="0"/>
              <a:t> la </a:t>
            </a:r>
            <a:r>
              <a:rPr lang="es-MX" i="1" dirty="0" smtClean="0"/>
              <a:t>integración estructural de la perspectiva de género en el diseño y gestión de las políticas de </a:t>
            </a:r>
            <a:r>
              <a:rPr lang="es-MX" i="1" dirty="0" err="1" smtClean="0"/>
              <a:t>EpTP</a:t>
            </a:r>
            <a:r>
              <a:rPr lang="es-MX" i="1" dirty="0" smtClean="0"/>
              <a:t> es </a:t>
            </a:r>
            <a:r>
              <a:rPr lang="es-MX" i="1" dirty="0" smtClean="0"/>
              <a:t>una cuestión de derechos, de eficiencia económica así como un factor de  innovación y de mejora de la pertinencia, la calidad y la equidad de las intervenciones</a:t>
            </a:r>
            <a:r>
              <a:rPr lang="es-UY" i="1" dirty="0" smtClean="0"/>
              <a:t>.  </a:t>
            </a:r>
          </a:p>
          <a:p>
            <a:endParaRPr lang="es-UY" i="1" dirty="0" smtClean="0"/>
          </a:p>
          <a:p>
            <a:pPr algn="just"/>
            <a:r>
              <a:rPr lang="es-UY" i="1" dirty="0" smtClean="0"/>
              <a:t> </a:t>
            </a:r>
            <a:r>
              <a:rPr lang="es-ES_tradnl" dirty="0" smtClean="0"/>
              <a:t>La creación de nuevos enfoques, metodologías, soluciones técnico-pedagógicas así como el compromiso con la mejora continua son también opciones políticas y sociales. Por eso, </a:t>
            </a:r>
            <a:r>
              <a:rPr lang="es-ES_tradnl" b="1" dirty="0" smtClean="0"/>
              <a:t>incorporar las necesidades y potencialidades diferenciadas de los sujetos de atención, contribuye a superar muchas de las limitaciones de las políticas estandarizadas y universalistas que han predominado  y afectado los logros en educación y formación</a:t>
            </a:r>
            <a:endParaRPr lang="es-AR" b="1" dirty="0"/>
          </a:p>
        </p:txBody>
      </p:sp>
    </p:spTree>
    <p:extLst>
      <p:ext uri="{BB962C8B-B14F-4D97-AF65-F5344CB8AC3E}">
        <p14:creationId xmlns:p14="http://schemas.microsoft.com/office/powerpoint/2010/main" val="94991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cuestionamiento modelos.jpg"/>
          <p:cNvPicPr/>
          <p:nvPr/>
        </p:nvPicPr>
        <p:blipFill>
          <a:blip r:embed="rId2" cstate="print"/>
          <a:stretch>
            <a:fillRect/>
          </a:stretch>
        </p:blipFill>
        <p:spPr>
          <a:xfrm>
            <a:off x="539552" y="925690"/>
            <a:ext cx="6984776" cy="4380082"/>
          </a:xfrm>
          <a:prstGeom prst="rect">
            <a:avLst/>
          </a:prstGeom>
        </p:spPr>
      </p:pic>
      <p:sp>
        <p:nvSpPr>
          <p:cNvPr id="3" name="CuadroTexto 2"/>
          <p:cNvSpPr txBox="1"/>
          <p:nvPr/>
        </p:nvSpPr>
        <p:spPr>
          <a:xfrm>
            <a:off x="539552" y="265212"/>
            <a:ext cx="7560840" cy="369332"/>
          </a:xfrm>
          <a:prstGeom prst="rect">
            <a:avLst/>
          </a:prstGeom>
          <a:noFill/>
        </p:spPr>
        <p:txBody>
          <a:bodyPr wrap="square" rtlCol="0">
            <a:spAutoFit/>
          </a:bodyPr>
          <a:lstStyle/>
          <a:p>
            <a:r>
              <a:rPr lang="es-MX" dirty="0" smtClean="0"/>
              <a:t>El tránsito entre siglos y el cuestionamiento de los modelos conocidos</a:t>
            </a:r>
            <a:endParaRPr lang="es-MX" dirty="0"/>
          </a:p>
        </p:txBody>
      </p:sp>
    </p:spTree>
    <p:extLst>
      <p:ext uri="{BB962C8B-B14F-4D97-AF65-F5344CB8AC3E}">
        <p14:creationId xmlns:p14="http://schemas.microsoft.com/office/powerpoint/2010/main" val="1131112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188"/>
            <a:ext cx="8100392" cy="1219200"/>
          </a:xfrm>
        </p:spPr>
        <p:txBody>
          <a:bodyPr>
            <a:noAutofit/>
          </a:bodyPr>
          <a:lstStyle/>
          <a:p>
            <a:pPr algn="ctr"/>
            <a:r>
              <a:rPr lang="es-UY" sz="2000" dirty="0"/>
              <a:t>La integración estructural </a:t>
            </a:r>
            <a:r>
              <a:rPr lang="es-UY" sz="2000" dirty="0" smtClean="0"/>
              <a:t>del enfoque integrado de género y </a:t>
            </a:r>
            <a:r>
              <a:rPr lang="es-UY" sz="2000" dirty="0" err="1" smtClean="0"/>
              <a:t>ddhh</a:t>
            </a:r>
            <a:r>
              <a:rPr lang="es-UY" sz="2000" dirty="0" smtClean="0"/>
              <a:t> </a:t>
            </a:r>
            <a:r>
              <a:rPr lang="es-UY" sz="2000" dirty="0"/>
              <a:t>como factor de innovación </a:t>
            </a:r>
            <a:r>
              <a:rPr lang="es-UY" sz="2000" dirty="0" smtClean="0"/>
              <a:t>y  </a:t>
            </a:r>
            <a:r>
              <a:rPr lang="es-UY" sz="2000" dirty="0"/>
              <a:t>mejora de la pertinencia, la calidad y la equidad de la </a:t>
            </a:r>
            <a:r>
              <a:rPr lang="es-UY" sz="2000" dirty="0" smtClean="0"/>
              <a:t/>
            </a:r>
            <a:br>
              <a:rPr lang="es-UY" sz="2000" dirty="0" smtClean="0"/>
            </a:br>
            <a:r>
              <a:rPr lang="es-UY" sz="2000" dirty="0" smtClean="0"/>
              <a:t>EDUCACIÓN y formación  </a:t>
            </a:r>
            <a:r>
              <a:rPr lang="es-UY" sz="2000" dirty="0" err="1" smtClean="0"/>
              <a:t>TÉCNiCO</a:t>
            </a:r>
            <a:r>
              <a:rPr lang="es-UY" sz="2000" dirty="0" smtClean="0"/>
              <a:t> PROFESIONAL </a:t>
            </a:r>
            <a:endParaRPr lang="es-MX" sz="2000" i="1" dirty="0"/>
          </a:p>
        </p:txBody>
      </p:sp>
      <p:sp>
        <p:nvSpPr>
          <p:cNvPr id="16385" name="Rectangle 1"/>
          <p:cNvSpPr>
            <a:spLocks noChangeArrowheads="1"/>
          </p:cNvSpPr>
          <p:nvPr/>
        </p:nvSpPr>
        <p:spPr bwMode="auto">
          <a:xfrm>
            <a:off x="0" y="4730580"/>
            <a:ext cx="81003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50" name="Rectangle 2"/>
          <p:cNvSpPr>
            <a:spLocks noChangeArrowheads="1"/>
          </p:cNvSpPr>
          <p:nvPr/>
        </p:nvSpPr>
        <p:spPr bwMode="auto">
          <a:xfrm>
            <a:off x="0" y="1347649"/>
            <a:ext cx="824440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amp;"/>
              <a:tabLst>
                <a:tab pos="450850" algn="l"/>
              </a:tabLst>
            </a:pPr>
            <a:r>
              <a:rPr kumimoji="0" lang="es-MX" sz="1400" b="0" i="1" u="none" strike="noStrike" cap="none" normalizeH="0" baseline="0" dirty="0" smtClean="0">
                <a:ln>
                  <a:noFill/>
                </a:ln>
                <a:solidFill>
                  <a:schemeClr val="tx1"/>
                </a:solidFill>
                <a:effectLst/>
                <a:ea typeface="Times New Roman" pitchFamily="18" charset="0"/>
                <a:cs typeface="Calibri" pitchFamily="34" charset="0"/>
              </a:rPr>
              <a:t>La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integración estructural es</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la actuación </a:t>
            </a:r>
            <a:r>
              <a:rPr kumimoji="0" lang="es-ES_tradnl"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simultánea y articulada en la doble lógica de</a:t>
            </a:r>
            <a:r>
              <a:rPr kumimoji="0" lang="es-ES_tradnl" sz="1400" b="0" i="1" u="none" strike="noStrike" cap="none" normalizeH="0" baseline="0" dirty="0" smtClean="0">
                <a:ln>
                  <a:noFill/>
                </a:ln>
                <a:solidFill>
                  <a:schemeClr val="tx1"/>
                </a:solidFill>
                <a:effectLst/>
                <a:ea typeface="Times New Roman" pitchFamily="18" charset="0"/>
                <a:cs typeface="Calibri" pitchFamily="34" charset="0"/>
              </a:rPr>
              <a:t>:  </a:t>
            </a:r>
            <a:r>
              <a:rPr kumimoji="0" lang="es-ES_tradnl" sz="1400" b="0" i="1" u="none" strike="noStrike" cap="none" normalizeH="0" baseline="0" dirty="0" smtClean="0">
                <a:ln>
                  <a:noFill/>
                </a:ln>
                <a:solidFill>
                  <a:schemeClr val="tx1"/>
                </a:solidFill>
                <a:effectLst/>
                <a:ea typeface="Times New Roman" pitchFamily="18" charset="0"/>
                <a:cs typeface="Arial" pitchFamily="34" charset="0"/>
              </a:rPr>
              <a:t>  </a:t>
            </a:r>
            <a:endParaRPr kumimoji="0" lang="es-AR" sz="1400" b="0" i="1" u="none" strike="noStrike" cap="none" normalizeH="0" baseline="0" dirty="0" smtClean="0">
              <a:ln>
                <a:noFill/>
              </a:ln>
              <a:solidFill>
                <a:schemeClr val="tx1"/>
              </a:solidFill>
              <a:effectLst/>
              <a:cs typeface="Arial" pitchFamily="34" charset="0"/>
            </a:endParaRPr>
          </a:p>
          <a:p>
            <a:pPr marL="0" marR="0" lvl="0" indent="22860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î"/>
              <a:tabLst>
                <a:tab pos="450850" algn="l"/>
              </a:tabLst>
            </a:pPr>
            <a:r>
              <a:rPr kumimoji="0" lang="es-MX" sz="1400" b="1" i="1" u="none" strike="noStrike" cap="none" normalizeH="0" baseline="0" dirty="0" err="1" smtClean="0">
                <a:ln>
                  <a:noFill/>
                </a:ln>
                <a:solidFill>
                  <a:schemeClr val="accent6">
                    <a:lumMod val="75000"/>
                  </a:schemeClr>
                </a:solidFill>
                <a:effectLst/>
                <a:ea typeface="Times New Roman" pitchFamily="18" charset="0"/>
                <a:cs typeface="Calibri" pitchFamily="34" charset="0"/>
              </a:rPr>
              <a:t>transversalización</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 de la perspectiva de género</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r>
              <a:rPr kumimoji="0" lang="es-MX" sz="1400" b="0" i="0" u="none" strike="noStrike" cap="none" normalizeH="0" baseline="0" dirty="0" smtClean="0">
                <a:ln>
                  <a:noFill/>
                </a:ln>
                <a:solidFill>
                  <a:schemeClr val="tx1"/>
                </a:solidFill>
                <a:effectLst/>
                <a:ea typeface="Times New Roman" pitchFamily="18" charset="0"/>
                <a:cs typeface="Calibri" pitchFamily="34" charset="0"/>
              </a:rPr>
              <a:t>para identificar y anticipar  las condiciones facilitadoras u obstaculizadoras de la igualdad de género por parte del accionar formativo. Tiene que estar presente en todo el ciclo de la intervención: desde el diagnóstico  y análisis de las condiciones externas (marcas y discriminaciones de sesgo de género de la sociedad y mercado de trabajo),</a:t>
            </a:r>
            <a:r>
              <a:rPr kumimoji="0" lang="es-MX" sz="1400" b="0" i="0" u="none" strike="noStrike" cap="none" normalizeH="0" baseline="0" dirty="0" smtClean="0">
                <a:ln>
                  <a:noFill/>
                </a:ln>
                <a:solidFill>
                  <a:schemeClr val="tx1"/>
                </a:solidFill>
                <a:effectLst/>
                <a:ea typeface="Times New Roman" pitchFamily="18" charset="0"/>
                <a:cs typeface="Arial" pitchFamily="34" charset="0"/>
              </a:rPr>
              <a:t> </a:t>
            </a:r>
            <a:r>
              <a:rPr kumimoji="0" lang="es-UY" sz="1400" b="0" i="0" u="none" strike="noStrike" cap="none" normalizeH="0" baseline="0" dirty="0" smtClean="0">
                <a:ln>
                  <a:noFill/>
                </a:ln>
                <a:solidFill>
                  <a:schemeClr val="tx1"/>
                </a:solidFill>
                <a:effectLst/>
                <a:ea typeface="Times New Roman" pitchFamily="18" charset="0"/>
                <a:cs typeface="Calibri" pitchFamily="34" charset="0"/>
              </a:rPr>
              <a:t>pasando por los objetivos, contenidos,  estrategias y personal directamente involucrado en el proceso de enseñanza-aprendizaje,  a las  internas de cada organización  ejecutora (cultura y prácticas organizacionales que se manifiestan en áreas débilmente interrelacionadas, fallas comunicacionales, en las orientaciones, acciones y tareas de todos sus miembros)</a:t>
            </a:r>
            <a:r>
              <a:rPr kumimoji="0" lang="es-UY" sz="1400" b="0" i="0" u="none" strike="noStrike" cap="none" normalizeH="0" baseline="0" dirty="0" smtClean="0">
                <a:ln>
                  <a:noFill/>
                </a:ln>
                <a:solidFill>
                  <a:schemeClr val="tx1"/>
                </a:solidFill>
                <a:effectLst/>
                <a:ea typeface="Times New Roman" pitchFamily="18" charset="0"/>
                <a:cs typeface="Arial" pitchFamily="34" charset="0"/>
              </a:rPr>
              <a:t>.  </a:t>
            </a:r>
            <a:r>
              <a:rPr kumimoji="0" lang="es-UY" sz="1400" b="0" i="0" u="none" strike="noStrike" cap="none" normalizeH="0" baseline="0" dirty="0" smtClean="0">
                <a:ln>
                  <a:noFill/>
                </a:ln>
                <a:solidFill>
                  <a:schemeClr val="tx1"/>
                </a:solidFill>
                <a:effectLst/>
                <a:ea typeface="Times New Roman" pitchFamily="18" charset="0"/>
                <a:cs typeface="Calibri" pitchFamily="34" charset="0"/>
              </a:rPr>
              <a:t>Es, </a:t>
            </a:r>
            <a:r>
              <a:rPr kumimoji="0" lang="es-UY"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la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lógica de la transformación</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de la actuación a largo plazo que tiene por objetivo el cambio cultural</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inducido, la remoción de los estereotipos arbitrarios y desvinculados de la capacidad y el desempeño de mujeres y varones, para el logro de la igualdad de género y diversidad.</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endParaRPr kumimoji="0" lang="es-AR" sz="1400" b="0" i="0" u="none" strike="noStrike" cap="none" normalizeH="0" baseline="0" dirty="0" smtClean="0">
              <a:ln>
                <a:noFill/>
              </a:ln>
              <a:solidFill>
                <a:schemeClr val="accent6">
                  <a:lumMod val="75000"/>
                </a:schemeClr>
              </a:solidFill>
              <a:effectLst/>
              <a:cs typeface="Arial" pitchFamily="34" charset="0"/>
            </a:endParaRPr>
          </a:p>
          <a:p>
            <a:pPr marL="0" marR="0" lvl="0" indent="22860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î"/>
              <a:tabLst>
                <a:tab pos="450850" algn="l"/>
              </a:tabLst>
            </a:pP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focalización</a:t>
            </a:r>
            <a:r>
              <a:rPr kumimoji="0" lang="es-MX" sz="1400" b="1" i="0" u="none" strike="noStrike" cap="none" normalizeH="0" baseline="0" dirty="0" smtClean="0">
                <a:ln>
                  <a:noFill/>
                </a:ln>
                <a:solidFill>
                  <a:schemeClr val="accent6">
                    <a:lumMod val="75000"/>
                  </a:schemeClr>
                </a:solidFill>
                <a:effectLst/>
                <a:ea typeface="Times New Roman" pitchFamily="18" charset="0"/>
                <a:cs typeface="Calibri" pitchFamily="34" charset="0"/>
              </a:rPr>
              <a:t>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de metodologías, estrategias y acciones </a:t>
            </a:r>
            <a:r>
              <a:rPr kumimoji="0" lang="es-MX" sz="1400" b="0" i="0" u="none" strike="noStrike" cap="none" normalizeH="0" baseline="0" dirty="0" smtClean="0">
                <a:ln>
                  <a:noFill/>
                </a:ln>
                <a:solidFill>
                  <a:schemeClr val="tx1"/>
                </a:solidFill>
                <a:effectLst/>
                <a:ea typeface="Times New Roman" pitchFamily="18" charset="0"/>
                <a:cs typeface="Calibri" pitchFamily="34" charset="0"/>
              </a:rPr>
              <a:t>para enfrentar y atender    las desventajas y discriminaciones de partida entre  mujeres y varones y, a  su interior, a los diferentes colectivos en los que se entrecruzan las otras variables potenciadoras de la inequidad  (raza, etnia, nivel educativo,  condición rural y urbana, etc.) pero también para  incorporar en las singularidades de unas y otros en el proceso de enseñanza-aprendizaje.  Comprende un amplio espectro de medidas pedagógicas, económicas, culturales y es esencial para  incrementar la pertinencia con los diversos sujetos de atención. </a:t>
            </a:r>
            <a:r>
              <a:rPr kumimoji="0" lang="es-MX" sz="1400" b="1" i="1" u="none" strike="noStrike" cap="none" normalizeH="0" baseline="0" dirty="0" smtClean="0">
                <a:ln>
                  <a:noFill/>
                </a:ln>
                <a:solidFill>
                  <a:schemeClr val="accent6">
                    <a:lumMod val="75000"/>
                  </a:schemeClr>
                </a:solidFill>
                <a:effectLst/>
                <a:ea typeface="Times New Roman" pitchFamily="18" charset="0"/>
                <a:cs typeface="Calibri" pitchFamily="34" charset="0"/>
              </a:rPr>
              <a:t>Es la lógica de atención a la coyuntura, para la resolución de las situaciones problemáticas y para  avanzar hacia la  equidad.</a:t>
            </a:r>
            <a:endParaRPr kumimoji="0" lang="es-AR" sz="1400" b="1" i="0" u="none" strike="noStrike" cap="none" normalizeH="0" baseline="0" dirty="0" smtClean="0">
              <a:ln>
                <a:noFill/>
              </a:ln>
              <a:solidFill>
                <a:schemeClr val="accent6">
                  <a:lumMod val="75000"/>
                </a:schemeClr>
              </a:solidFill>
              <a:effectLst/>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4508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52" name="Rectangle 4"/>
          <p:cNvSpPr>
            <a:spLocks noChangeArrowheads="1"/>
          </p:cNvSpPr>
          <p:nvPr/>
        </p:nvSpPr>
        <p:spPr bwMode="auto">
          <a:xfrm>
            <a:off x="1" y="210979"/>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800" b="0" i="0" u="none" strike="noStrike" cap="none" normalizeH="0" baseline="0" smtClean="0">
                <a:ln>
                  <a:noFill/>
                </a:ln>
                <a:solidFill>
                  <a:schemeClr val="tx1"/>
                </a:solidFill>
                <a:effectLst/>
                <a:latin typeface="Arial" pitchFamily="34" charset="0"/>
                <a:cs typeface="Arial" pitchFamily="34" charset="0"/>
              </a:rPr>
              <a:t/>
            </a:r>
            <a:br>
              <a:rPr kumimoji="0" lang="es-AR" sz="800" b="0" i="0" u="none" strike="noStrike" cap="none" normalizeH="0" baseline="0" smtClean="0">
                <a:ln>
                  <a:noFill/>
                </a:ln>
                <a:solidFill>
                  <a:schemeClr val="tx1"/>
                </a:solidFill>
                <a:effectLst/>
                <a:latin typeface="Arial" pitchFamily="34" charset="0"/>
                <a:cs typeface="Arial" pitchFamily="34" charset="0"/>
              </a:rPr>
            </a:b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49918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403651834"/>
              </p:ext>
            </p:extLst>
          </p:nvPr>
        </p:nvGraphicFramePr>
        <p:xfrm>
          <a:off x="0" y="1057302"/>
          <a:ext cx="8172400" cy="495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67544" y="49188"/>
            <a:ext cx="7344816" cy="1569660"/>
          </a:xfrm>
          <a:prstGeom prst="rect">
            <a:avLst/>
          </a:prstGeom>
          <a:noFill/>
        </p:spPr>
        <p:txBody>
          <a:bodyPr wrap="square" rtlCol="0">
            <a:spAutoFit/>
          </a:bodyPr>
          <a:lstStyle/>
          <a:p>
            <a:pPr algn="ctr"/>
            <a:r>
              <a:rPr lang="es-MX" sz="2400" b="1" dirty="0" smtClean="0">
                <a:solidFill>
                  <a:schemeClr val="tx2"/>
                </a:solidFill>
                <a:effectLst>
                  <a:outerShdw blurRad="38100" dist="38100" dir="2700000" algn="tl">
                    <a:srgbClr val="000000">
                      <a:alpha val="43137"/>
                    </a:srgbClr>
                  </a:outerShdw>
                </a:effectLst>
              </a:rPr>
              <a:t>PRINCIPIOS RECTORES DE UNA POLÍTICA DE EDUCACIÓN Y FORMACIÓN TÉCNICO-PROFESIONAL Y DESARROLLO DE COMPETENCIAS CON ENFOQUE DE GÉNERO Y </a:t>
            </a:r>
            <a:r>
              <a:rPr lang="es-MX" sz="2400" b="1" dirty="0" err="1" smtClean="0">
                <a:solidFill>
                  <a:schemeClr val="tx2"/>
                </a:solidFill>
                <a:effectLst>
                  <a:outerShdw blurRad="38100" dist="38100" dir="2700000" algn="tl">
                    <a:srgbClr val="000000">
                      <a:alpha val="43137"/>
                    </a:srgbClr>
                  </a:outerShdw>
                </a:effectLst>
              </a:rPr>
              <a:t>DDHH</a:t>
            </a:r>
            <a:r>
              <a:rPr lang="es-MX" sz="2400" b="1" dirty="0" smtClean="0">
                <a:solidFill>
                  <a:schemeClr val="tx2"/>
                </a:solidFill>
                <a:effectLst>
                  <a:outerShdw blurRad="38100" dist="38100" dir="2700000" algn="tl">
                    <a:srgbClr val="000000">
                      <a:alpha val="43137"/>
                    </a:srgbClr>
                  </a:outerShdw>
                </a:effectLst>
              </a:rPr>
              <a:t> </a:t>
            </a:r>
            <a:endParaRPr lang="es-AR" sz="24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F5D57DF-FB33-4DDC-B090-FF5471086B1E}"/>
                                            </p:graphicEl>
                                          </p:spTgt>
                                        </p:tgtEl>
                                        <p:attrNameLst>
                                          <p:attrName>style.visibility</p:attrName>
                                        </p:attrNameLst>
                                      </p:cBhvr>
                                      <p:to>
                                        <p:strVal val="visible"/>
                                      </p:to>
                                    </p:set>
                                    <p:animEffect transition="in" filter="fade">
                                      <p:cBhvr>
                                        <p:cTn id="7" dur="2000"/>
                                        <p:tgtEl>
                                          <p:spTgt spid="4">
                                            <p:graphicEl>
                                              <a:dgm id="{9F5D57DF-FB33-4DDC-B090-FF5471086B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6B6F4F9-F1F3-444D-9186-8E32399F7283}"/>
                                            </p:graphicEl>
                                          </p:spTgt>
                                        </p:tgtEl>
                                        <p:attrNameLst>
                                          <p:attrName>style.visibility</p:attrName>
                                        </p:attrNameLst>
                                      </p:cBhvr>
                                      <p:to>
                                        <p:strVal val="visible"/>
                                      </p:to>
                                    </p:set>
                                    <p:animEffect transition="in" filter="fade">
                                      <p:cBhvr>
                                        <p:cTn id="12" dur="2000"/>
                                        <p:tgtEl>
                                          <p:spTgt spid="4">
                                            <p:graphicEl>
                                              <a:dgm id="{26B6F4F9-F1F3-444D-9186-8E32399F72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1401F0E-BB31-4462-9970-33ECF6F6FBCD}"/>
                                            </p:graphicEl>
                                          </p:spTgt>
                                        </p:tgtEl>
                                        <p:attrNameLst>
                                          <p:attrName>style.visibility</p:attrName>
                                        </p:attrNameLst>
                                      </p:cBhvr>
                                      <p:to>
                                        <p:strVal val="visible"/>
                                      </p:to>
                                    </p:set>
                                    <p:animEffect transition="in" filter="fade">
                                      <p:cBhvr>
                                        <p:cTn id="17" dur="2000"/>
                                        <p:tgtEl>
                                          <p:spTgt spid="4">
                                            <p:graphicEl>
                                              <a:dgm id="{C1401F0E-BB31-4462-9970-33ECF6F6FB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01BC1DB-B6BB-4C56-9BF6-AE8B37868173}"/>
                                            </p:graphicEl>
                                          </p:spTgt>
                                        </p:tgtEl>
                                        <p:attrNameLst>
                                          <p:attrName>style.visibility</p:attrName>
                                        </p:attrNameLst>
                                      </p:cBhvr>
                                      <p:to>
                                        <p:strVal val="visible"/>
                                      </p:to>
                                    </p:set>
                                    <p:animEffect transition="in" filter="fade">
                                      <p:cBhvr>
                                        <p:cTn id="22" dur="2000"/>
                                        <p:tgtEl>
                                          <p:spTgt spid="4">
                                            <p:graphicEl>
                                              <a:dgm id="{801BC1DB-B6BB-4C56-9BF6-AE8B378681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1184B380-7F74-4A8F-A4DC-F053F8351654}"/>
                                            </p:graphicEl>
                                          </p:spTgt>
                                        </p:tgtEl>
                                        <p:attrNameLst>
                                          <p:attrName>style.visibility</p:attrName>
                                        </p:attrNameLst>
                                      </p:cBhvr>
                                      <p:to>
                                        <p:strVal val="visible"/>
                                      </p:to>
                                    </p:set>
                                    <p:animEffect transition="in" filter="fade">
                                      <p:cBhvr>
                                        <p:cTn id="27" dur="2000"/>
                                        <p:tgtEl>
                                          <p:spTgt spid="4">
                                            <p:graphicEl>
                                              <a:dgm id="{1184B380-7F74-4A8F-A4DC-F053F835165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07AA64AB-A2B8-4261-B96B-2183BE93FF74}"/>
                                            </p:graphicEl>
                                          </p:spTgt>
                                        </p:tgtEl>
                                        <p:attrNameLst>
                                          <p:attrName>style.visibility</p:attrName>
                                        </p:attrNameLst>
                                      </p:cBhvr>
                                      <p:to>
                                        <p:strVal val="visible"/>
                                      </p:to>
                                    </p:set>
                                    <p:animEffect transition="in" filter="fade">
                                      <p:cBhvr>
                                        <p:cTn id="32" dur="2000"/>
                                        <p:tgtEl>
                                          <p:spTgt spid="4">
                                            <p:graphicEl>
                                              <a:dgm id="{07AA64AB-A2B8-4261-B96B-2183BE93FF7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86EEB013-5160-421E-A19A-8AE7F29534C7}"/>
                                            </p:graphicEl>
                                          </p:spTgt>
                                        </p:tgtEl>
                                        <p:attrNameLst>
                                          <p:attrName>style.visibility</p:attrName>
                                        </p:attrNameLst>
                                      </p:cBhvr>
                                      <p:to>
                                        <p:strVal val="visible"/>
                                      </p:to>
                                    </p:set>
                                    <p:animEffect transition="in" filter="fade">
                                      <p:cBhvr>
                                        <p:cTn id="37" dur="2000"/>
                                        <p:tgtEl>
                                          <p:spTgt spid="4">
                                            <p:graphicEl>
                                              <a:dgm id="{86EEB013-5160-421E-A19A-8AE7F29534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8" name="Rectangle 12"/>
          <p:cNvSpPr>
            <a:spLocks noChangeArrowheads="1"/>
          </p:cNvSpPr>
          <p:nvPr/>
        </p:nvSpPr>
        <p:spPr bwMode="auto">
          <a:xfrm>
            <a:off x="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75813" name="Rectangle 37"/>
          <p:cNvSpPr>
            <a:spLocks noChangeArrowheads="1"/>
          </p:cNvSpPr>
          <p:nvPr/>
        </p:nvSpPr>
        <p:spPr bwMode="auto">
          <a:xfrm>
            <a:off x="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75830" name="Rectangle 54"/>
          <p:cNvSpPr>
            <a:spLocks noChangeArrowheads="1"/>
          </p:cNvSpPr>
          <p:nvPr/>
        </p:nvSpPr>
        <p:spPr bwMode="auto">
          <a:xfrm>
            <a:off x="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grpSp>
        <p:nvGrpSpPr>
          <p:cNvPr id="2" name="Organization Chart 43"/>
          <p:cNvGrpSpPr>
            <a:grpSpLocks noChangeAspect="1"/>
          </p:cNvGrpSpPr>
          <p:nvPr/>
        </p:nvGrpSpPr>
        <p:grpSpPr bwMode="auto">
          <a:xfrm>
            <a:off x="0" y="0"/>
            <a:ext cx="9144000" cy="5715000"/>
            <a:chOff x="1804" y="1421"/>
            <a:chExt cx="8646" cy="7225"/>
          </a:xfrm>
        </p:grpSpPr>
        <p:sp>
          <p:nvSpPr>
            <p:cNvPr id="3" name="AutoShape 53"/>
            <p:cNvSpPr>
              <a:spLocks noChangeAspect="1" noChangeArrowheads="1" noTextEdit="1"/>
            </p:cNvSpPr>
            <p:nvPr/>
          </p:nvSpPr>
          <p:spPr bwMode="auto">
            <a:xfrm>
              <a:off x="1804" y="1421"/>
              <a:ext cx="8646" cy="7225"/>
            </a:xfrm>
            <a:prstGeom prst="rect">
              <a:avLst/>
            </a:prstGeom>
            <a:solidFill>
              <a:srgbClr val="FFFFFF"/>
            </a:solidFill>
          </p:spPr>
          <p:txBody>
            <a:bodyPr vert="horz" wrap="square" lIns="91440" tIns="45720" rIns="91440" bIns="45720" numCol="1" anchor="t" anchorCtr="0" compatLnSpc="1">
              <a:prstTxWarp prst="textNoShape">
                <a:avLst/>
              </a:prstTxWarp>
            </a:bodyPr>
            <a:lstStyle/>
            <a:p>
              <a:endParaRPr lang="es-MX" dirty="0"/>
            </a:p>
          </p:txBody>
        </p:sp>
        <p:cxnSp>
          <p:nvCxnSpPr>
            <p:cNvPr id="75828" name="_s75828"/>
            <p:cNvCxnSpPr>
              <a:cxnSpLocks noChangeShapeType="1"/>
              <a:stCxn id="6" idx="6"/>
              <a:endCxn id="4" idx="2"/>
            </p:cNvCxnSpPr>
            <p:nvPr/>
          </p:nvCxnSpPr>
          <p:spPr bwMode="auto">
            <a:xfrm rot="5400000" flipH="1">
              <a:off x="6520" y="3739"/>
              <a:ext cx="1321" cy="2107"/>
            </a:xfrm>
            <a:prstGeom prst="bentConnector3">
              <a:avLst>
                <a:gd name="adj1" fmla="val 10944"/>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75827" name="_s75827"/>
            <p:cNvCxnSpPr>
              <a:cxnSpLocks noChangeShapeType="1"/>
              <a:stCxn id="5" idx="6"/>
              <a:endCxn id="4" idx="2"/>
            </p:cNvCxnSpPr>
            <p:nvPr/>
          </p:nvCxnSpPr>
          <p:spPr bwMode="auto">
            <a:xfrm rot="16200000">
              <a:off x="4329" y="3656"/>
              <a:ext cx="1321" cy="2274"/>
            </a:xfrm>
            <a:prstGeom prst="bentConnector3">
              <a:avLst>
                <a:gd name="adj1" fmla="val 10944"/>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4" name="_s75826"/>
            <p:cNvSpPr>
              <a:spLocks noChangeArrowheads="1"/>
            </p:cNvSpPr>
            <p:nvPr/>
          </p:nvSpPr>
          <p:spPr bwMode="auto">
            <a:xfrm>
              <a:off x="1804" y="1421"/>
              <a:ext cx="8646" cy="2712"/>
            </a:xfrm>
            <a:prstGeom prst="bevel">
              <a:avLst>
                <a:gd name="adj" fmla="val 12500"/>
              </a:avLst>
            </a:prstGeom>
            <a:gradFill rotWithShape="0">
              <a:gsLst>
                <a:gs pos="0">
                  <a:srgbClr val="CC0099"/>
                </a:gs>
                <a:gs pos="50000">
                  <a:srgbClr val="FFFFFF"/>
                </a:gs>
                <a:gs pos="100000">
                  <a:srgbClr val="CC0099"/>
                </a:gs>
              </a:gsLst>
              <a:lin ang="18900000" scaled="1"/>
            </a:gradFill>
            <a:ln w="3175">
              <a:solidFill>
                <a:srgbClr val="CC00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4A442A"/>
                  </a:solidFill>
                  <a:effectLst/>
                </a:rPr>
                <a:t>POLÍTICAS DE EDUCACIÓN </a:t>
              </a:r>
              <a:r>
                <a:rPr lang="es-MX" sz="1400" b="1" dirty="0" smtClean="0">
                  <a:solidFill>
                    <a:srgbClr val="4A442A"/>
                  </a:solidFill>
                </a:rPr>
                <a:t>Y FORMACIÓN TÉCNICO PROFESIONAL : </a:t>
              </a:r>
              <a:r>
                <a:rPr kumimoji="0" lang="es-MX" sz="1400" b="1" i="0" u="none" strike="noStrike" cap="none" normalizeH="0" baseline="0" dirty="0" smtClean="0">
                  <a:ln>
                    <a:noFill/>
                  </a:ln>
                  <a:solidFill>
                    <a:srgbClr val="4A442A"/>
                  </a:solidFill>
                  <a:effectLst/>
                </a:rPr>
                <a:t>conjunto articulado de orientaciones, metodologías, estrategias y acciones dirigidas a</a:t>
              </a:r>
              <a:r>
                <a:rPr kumimoji="0" lang="es-AR" sz="1400" b="1" i="0" u="none" strike="noStrike" cap="none" normalizeH="0" baseline="0" dirty="0" smtClean="0">
                  <a:ln>
                    <a:noFill/>
                  </a:ln>
                  <a:solidFill>
                    <a:srgbClr val="4A442A"/>
                  </a:solidFill>
                  <a:effectLst/>
                </a:rPr>
                <a:t>  </a:t>
              </a:r>
              <a:r>
                <a:rPr kumimoji="0" lang="es-MX" sz="1400" b="1" i="0" u="none" strike="noStrike" cap="none" normalizeH="0" baseline="0" dirty="0" smtClean="0">
                  <a:ln>
                    <a:noFill/>
                  </a:ln>
                  <a:solidFill>
                    <a:srgbClr val="4A442A"/>
                  </a:solidFill>
                  <a:effectLst/>
                </a:rPr>
                <a:t>desarrollar en mujeres y varones las calificaciones y competencias requeridas  para fortalecer su empleabilidad y ciudadanía, incrementar las oportunidades de  acceso  a  mejores empleos e ingresos, </a:t>
              </a:r>
              <a:r>
                <a:rPr lang="es-MX" sz="1400" b="1" dirty="0" smtClean="0">
                  <a:solidFill>
                    <a:srgbClr val="4A442A"/>
                  </a:solidFill>
                </a:rPr>
                <a:t>aportar a la </a:t>
              </a:r>
              <a:r>
                <a:rPr kumimoji="0" lang="es-MX" sz="1400" b="1" i="0" u="none" strike="noStrike" cap="none" normalizeH="0" baseline="0" dirty="0" smtClean="0">
                  <a:ln>
                    <a:noFill/>
                  </a:ln>
                  <a:solidFill>
                    <a:srgbClr val="4A442A"/>
                  </a:solidFill>
                  <a:effectLst/>
                </a:rPr>
                <a:t>  productividad y competitividad nacional y sectorial, contribuir a un desarrollo   socio-económico sostenible y más equitativo y actuar como herramienta</a:t>
              </a:r>
              <a:r>
                <a:rPr kumimoji="0" lang="es-MX" sz="1400" b="1" i="0" u="none" strike="noStrike" cap="none" normalizeH="0" dirty="0" smtClean="0">
                  <a:ln>
                    <a:noFill/>
                  </a:ln>
                  <a:solidFill>
                    <a:srgbClr val="4A442A"/>
                  </a:solidFill>
                  <a:effectLst/>
                </a:rPr>
                <a:t> de la transformación  cultural  sobre las relaciones sociales de género</a:t>
              </a:r>
              <a:r>
                <a:rPr kumimoji="0" lang="es-MX" sz="1200" i="0" u="none" strike="noStrike" cap="none" normalizeH="0" dirty="0" smtClean="0">
                  <a:ln>
                    <a:noFill/>
                  </a:ln>
                  <a:solidFill>
                    <a:srgbClr val="4A442A"/>
                  </a:solidFill>
                  <a:effectLst/>
                </a:rPr>
                <a:t>.</a:t>
              </a:r>
              <a:endParaRPr kumimoji="0" lang="es-MX" sz="1800" i="0" u="none" strike="noStrike" cap="none" normalizeH="0" baseline="0" dirty="0" smtClean="0">
                <a:ln>
                  <a:noFill/>
                </a:ln>
                <a:solidFill>
                  <a:schemeClr val="tx1"/>
                </a:solidFill>
                <a:effectLst/>
                <a:latin typeface="Arial" panose="020B0604020202020204" pitchFamily="34" charset="0"/>
              </a:endParaRPr>
            </a:p>
          </p:txBody>
        </p:sp>
        <p:sp>
          <p:nvSpPr>
            <p:cNvPr id="5" name="_s75825"/>
            <p:cNvSpPr>
              <a:spLocks noChangeArrowheads="1"/>
            </p:cNvSpPr>
            <p:nvPr/>
          </p:nvSpPr>
          <p:spPr bwMode="auto">
            <a:xfrm>
              <a:off x="1918" y="5452"/>
              <a:ext cx="3870" cy="3194"/>
            </a:xfrm>
            <a:prstGeom prst="bevel">
              <a:avLst>
                <a:gd name="adj" fmla="val 12500"/>
              </a:avLst>
            </a:prstGeom>
            <a:gradFill rotWithShape="0">
              <a:gsLst>
                <a:gs pos="0">
                  <a:srgbClr val="38B723"/>
                </a:gs>
                <a:gs pos="50000">
                  <a:srgbClr val="FFFFFF"/>
                </a:gs>
                <a:gs pos="100000">
                  <a:srgbClr val="38B723"/>
                </a:gs>
              </a:gsLst>
              <a:lin ang="18900000" scaled="1"/>
            </a:gradFill>
            <a:ln w="3175">
              <a:solidFill>
                <a:srgbClr val="00B05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rPr>
                <a:t>Mundo del Trabajo</a:t>
              </a:r>
              <a:r>
                <a:rPr kumimoji="0" lang="es-MX" sz="1100" b="0" i="0" u="none" strike="noStrike" cap="none" normalizeH="0" baseline="0" dirty="0" smtClean="0">
                  <a:ln>
                    <a:noFill/>
                  </a:ln>
                  <a:solidFill>
                    <a:schemeClr val="tx1"/>
                  </a:solidFill>
                  <a:effectLst/>
                </a:rPr>
                <a:t>: </a:t>
              </a:r>
              <a:r>
                <a:rPr kumimoji="0" lang="es-MX" sz="1100" b="1" i="0" u="none" strike="noStrike" cap="none" normalizeH="0" baseline="0" dirty="0" smtClean="0">
                  <a:ln>
                    <a:noFill/>
                  </a:ln>
                  <a:solidFill>
                    <a:schemeClr val="tx1"/>
                  </a:solidFill>
                  <a:effectLst/>
                </a:rPr>
                <a:t>las PET no pueden por sí misma crear trabajo pero son una herramienta proactiva de articulación  de los conocimientos, esfuerzos y recursos de los diversos actores e instancias que confluyen en  habilitar  inserciones  laborales y mejorar la productividad y competitividad  y equidad   desarrollo nacional  </a:t>
              </a:r>
              <a:endParaRPr kumimoji="0" lang="es-MX" sz="1100" b="0" i="0" u="none" strike="noStrike" cap="none" normalizeH="0" baseline="0" dirty="0" smtClean="0">
                <a:ln>
                  <a:noFill/>
                </a:ln>
                <a:solidFill>
                  <a:schemeClr val="tx1"/>
                </a:solidFill>
                <a:effectLst/>
                <a:latin typeface="Arial" panose="020B0604020202020204" pitchFamily="34" charset="0"/>
              </a:endParaRPr>
            </a:p>
          </p:txBody>
        </p:sp>
        <p:sp>
          <p:nvSpPr>
            <p:cNvPr id="6" name="_s75824"/>
            <p:cNvSpPr>
              <a:spLocks noChangeArrowheads="1"/>
            </p:cNvSpPr>
            <p:nvPr/>
          </p:nvSpPr>
          <p:spPr bwMode="auto">
            <a:xfrm>
              <a:off x="6130" y="5452"/>
              <a:ext cx="4207" cy="3194"/>
            </a:xfrm>
            <a:prstGeom prst="bevel">
              <a:avLst>
                <a:gd name="adj" fmla="val 12500"/>
              </a:avLst>
            </a:prstGeom>
            <a:gradFill rotWithShape="0">
              <a:gsLst>
                <a:gs pos="0">
                  <a:srgbClr val="FF0000"/>
                </a:gs>
                <a:gs pos="50000">
                  <a:srgbClr val="FFFFFF"/>
                </a:gs>
                <a:gs pos="100000">
                  <a:srgbClr val="FF0000"/>
                </a:gs>
              </a:gsLst>
              <a:lin ang="18900000" scaled="1"/>
            </a:gradFill>
            <a:ln w="3175">
              <a:solidFill>
                <a:srgbClr val="533365"/>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rPr>
                <a:t>Sujetos de atención: las PETP no pueden asegurarles empleo y, menos aún, de por vida,  pero pueden apoyarlos y dotarlos de las competencias requeridas para pasar de sujetos pasivos –dependientes de una oferta de trabajo escasa- a sujetos activos, detectores y constructores de oportunidades y de proyectos de mejora de su empleabilidad</a:t>
              </a:r>
              <a:r>
                <a:rPr kumimoji="0" lang="es-MX" sz="1000" b="1" i="0" u="none" strike="noStrike" cap="none" normalizeH="0" baseline="0" dirty="0" smtClean="0">
                  <a:ln>
                    <a:noFill/>
                  </a:ln>
                  <a:solidFill>
                    <a:schemeClr val="tx1"/>
                  </a:solidFill>
                  <a:effectLst/>
                </a:rPr>
                <a:t>.</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47"/>
            <p:cNvSpPr>
              <a:spLocks noChangeArrowheads="1"/>
            </p:cNvSpPr>
            <p:nvPr/>
          </p:nvSpPr>
          <p:spPr bwMode="auto">
            <a:xfrm>
              <a:off x="2920" y="4213"/>
              <a:ext cx="1545" cy="779"/>
            </a:xfrm>
            <a:prstGeom prst="downArrowCallout">
              <a:avLst>
                <a:gd name="adj1" fmla="val 49583"/>
                <a:gd name="adj2" fmla="val 49583"/>
                <a:gd name="adj3" fmla="val 16667"/>
                <a:gd name="adj4" fmla="val 66667"/>
              </a:avLst>
            </a:prstGeom>
            <a:gradFill rotWithShape="0">
              <a:gsLst>
                <a:gs pos="0">
                  <a:srgbClr val="00B050"/>
                </a:gs>
                <a:gs pos="50000">
                  <a:srgbClr val="92D050"/>
                </a:gs>
                <a:gs pos="100000">
                  <a:srgbClr val="00B050"/>
                </a:gs>
              </a:gsLst>
              <a:lin ang="18900000" scaled="1"/>
            </a:gradFill>
            <a:ln w="12700">
              <a:solidFill>
                <a:srgbClr val="00B050"/>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s-MX" dirty="0"/>
            </a:p>
          </p:txBody>
        </p:sp>
        <p:sp>
          <p:nvSpPr>
            <p:cNvPr id="8" name="Text Box 46"/>
            <p:cNvSpPr txBox="1">
              <a:spLocks noChangeArrowheads="1"/>
            </p:cNvSpPr>
            <p:nvPr/>
          </p:nvSpPr>
          <p:spPr bwMode="auto">
            <a:xfrm>
              <a:off x="2920" y="4213"/>
              <a:ext cx="1545" cy="467"/>
            </a:xfrm>
            <a:prstGeom prst="rect">
              <a:avLst/>
            </a:prstGeom>
            <a:gradFill rotWithShape="0">
              <a:gsLst>
                <a:gs pos="0">
                  <a:srgbClr val="FFFFFF"/>
                </a:gs>
                <a:gs pos="100000">
                  <a:srgbClr val="38B723"/>
                </a:gs>
              </a:gsLst>
              <a:path path="shape">
                <a:fillToRect l="50000" t="50000" r="50000" b="50000"/>
              </a:path>
            </a:gradFill>
            <a:ln>
              <a:noFill/>
            </a:ln>
            <a:effectLst>
              <a:outerShdw dist="28398" dir="3806097" algn="ctr" rotWithShape="0">
                <a:srgbClr val="4E5D3C"/>
              </a:outerShdw>
            </a:effectLst>
            <a:extLs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rPr>
                <a:t>Pilar</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
          <p:nvSpPr>
            <p:cNvPr id="9" name="AutoShape 45"/>
            <p:cNvSpPr>
              <a:spLocks noChangeArrowheads="1"/>
            </p:cNvSpPr>
            <p:nvPr/>
          </p:nvSpPr>
          <p:spPr bwMode="auto">
            <a:xfrm>
              <a:off x="7525" y="4200"/>
              <a:ext cx="1545" cy="770"/>
            </a:xfrm>
            <a:prstGeom prst="downArrowCallout">
              <a:avLst>
                <a:gd name="adj1" fmla="val 50162"/>
                <a:gd name="adj2" fmla="val 50162"/>
                <a:gd name="adj3" fmla="val 16667"/>
                <a:gd name="adj4" fmla="val 6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s-MX" dirty="0"/>
            </a:p>
          </p:txBody>
        </p:sp>
        <p:sp>
          <p:nvSpPr>
            <p:cNvPr id="10" name="Text Box 44"/>
            <p:cNvSpPr txBox="1">
              <a:spLocks noChangeArrowheads="1"/>
            </p:cNvSpPr>
            <p:nvPr/>
          </p:nvSpPr>
          <p:spPr bwMode="auto">
            <a:xfrm>
              <a:off x="7525" y="4213"/>
              <a:ext cx="1545" cy="466"/>
            </a:xfrm>
            <a:prstGeom prst="rect">
              <a:avLst/>
            </a:prstGeom>
            <a:gradFill rotWithShape="0">
              <a:gsLst>
                <a:gs pos="0">
                  <a:srgbClr val="FF0000"/>
                </a:gs>
                <a:gs pos="50000">
                  <a:srgbClr val="F2DBDB"/>
                </a:gs>
                <a:gs pos="100000">
                  <a:srgbClr val="FF0000"/>
                </a:gs>
              </a:gsLst>
              <a:lin ang="18900000" scaled="1"/>
            </a:gradFill>
            <a:ln w="12700">
              <a:solidFill>
                <a:srgbClr val="FF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rPr>
                <a:t>Pilar</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28600"/>
            <a:ext cx="8034096" cy="588673"/>
          </a:xfrm>
        </p:spPr>
        <p:txBody>
          <a:bodyPr>
            <a:normAutofit/>
          </a:bodyPr>
          <a:lstStyle/>
          <a:p>
            <a:r>
              <a:rPr lang="es-AR" sz="2800" b="1" dirty="0" smtClean="0"/>
              <a:t>  </a:t>
            </a:r>
            <a:endParaRPr lang="es-AR" sz="2800" b="1" dirty="0"/>
          </a:p>
        </p:txBody>
      </p:sp>
      <p:graphicFrame>
        <p:nvGraphicFramePr>
          <p:cNvPr id="8" name="7 Diagrama"/>
          <p:cNvGraphicFramePr/>
          <p:nvPr/>
        </p:nvGraphicFramePr>
        <p:xfrm>
          <a:off x="0" y="0"/>
          <a:ext cx="8100392" cy="408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3 Grupo"/>
          <p:cNvGrpSpPr/>
          <p:nvPr/>
        </p:nvGrpSpPr>
        <p:grpSpPr>
          <a:xfrm>
            <a:off x="0" y="4167036"/>
            <a:ext cx="8100392" cy="634680"/>
            <a:chOff x="0" y="-40750"/>
            <a:chExt cx="5342890" cy="634680"/>
          </a:xfrm>
          <a:scene3d>
            <a:camera prst="orthographicFront"/>
            <a:lightRig rig="threePt" dir="t">
              <a:rot lat="0" lon="0" rev="7500000"/>
            </a:lightRig>
          </a:scene3d>
        </p:grpSpPr>
        <p:sp>
          <p:nvSpPr>
            <p:cNvPr id="5" name="4 Rectángulo"/>
            <p:cNvSpPr/>
            <p:nvPr/>
          </p:nvSpPr>
          <p:spPr>
            <a:xfrm>
              <a:off x="0" y="-40750"/>
              <a:ext cx="5342890" cy="634680"/>
            </a:xfrm>
            <a:prstGeom prst="rect">
              <a:avLst/>
            </a:prstGeom>
            <a:solidFill>
              <a:schemeClr val="accent1">
                <a:lumMod val="20000"/>
                <a:lumOff val="80000"/>
              </a:schemeClr>
            </a:solidFill>
            <a:sp3d prstMaterial="plastic">
              <a:bevelT w="127000" h="25400" prst="relaxedInset"/>
              <a:bevelB w="88900" h="121750" prst="angle"/>
            </a:sp3d>
          </p:spPr>
          <p:style>
            <a:lnRef idx="0">
              <a:schemeClr val="accen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hueOff val="0"/>
                <a:satOff val="0"/>
                <a:lumOff val="0"/>
                <a:alphaOff val="0"/>
              </a:schemeClr>
            </a:fontRef>
          </p:style>
        </p:sp>
        <p:sp>
          <p:nvSpPr>
            <p:cNvPr id="6" name="5 Rectángulo"/>
            <p:cNvSpPr/>
            <p:nvPr/>
          </p:nvSpPr>
          <p:spPr>
            <a:xfrm>
              <a:off x="0" y="-40750"/>
              <a:ext cx="5342890" cy="634680"/>
            </a:xfrm>
            <a:prstGeom prst="rect">
              <a:avLst/>
            </a:prstGeom>
            <a:solidFill>
              <a:schemeClr val="accent4">
                <a:lumMod val="60000"/>
                <a:lumOff val="40000"/>
              </a:schemeClr>
            </a:solidFill>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AR" sz="1400" b="1" i="0" kern="1200" dirty="0">
                  <a:solidFill>
                    <a:sysClr val="windowText" lastClr="000000"/>
                  </a:solidFill>
                </a:rPr>
                <a:t>Es un conjunto dinámico, en continuo desarrollo y transformación que </a:t>
              </a:r>
              <a:r>
                <a:rPr lang="es-UY" sz="1400" b="1" i="0" kern="1200" dirty="0">
                  <a:solidFill>
                    <a:sysClr val="windowText" lastClr="000000"/>
                  </a:solidFill>
                </a:rPr>
                <a:t>no puede ser descrito en todas sus dimensiones, sino que se  infiere del desempeño, de la capacidad real, demostrada  y verificable de actuar  para lograr resultados exitosos. </a:t>
              </a:r>
              <a:endParaRPr lang="es-AR" sz="1400" b="1" i="0" kern="1200" dirty="0">
                <a:solidFill>
                  <a:sysClr val="windowText" lastClr="000000"/>
                </a:solidFill>
              </a:endParaRPr>
            </a:p>
          </p:txBody>
        </p:sp>
      </p:grpSp>
      <p:grpSp>
        <p:nvGrpSpPr>
          <p:cNvPr id="7" name="6 Grupo"/>
          <p:cNvGrpSpPr/>
          <p:nvPr/>
        </p:nvGrpSpPr>
        <p:grpSpPr>
          <a:xfrm>
            <a:off x="0" y="4873725"/>
            <a:ext cx="8100392" cy="792088"/>
            <a:chOff x="0" y="691049"/>
            <a:chExt cx="5342890" cy="773638"/>
          </a:xfrm>
          <a:scene3d>
            <a:camera prst="orthographicFront"/>
            <a:lightRig rig="threePt" dir="t">
              <a:rot lat="0" lon="0" rev="7500000"/>
            </a:lightRig>
          </a:scene3d>
        </p:grpSpPr>
        <p:sp>
          <p:nvSpPr>
            <p:cNvPr id="9" name="8 Rectángulo"/>
            <p:cNvSpPr/>
            <p:nvPr/>
          </p:nvSpPr>
          <p:spPr>
            <a:xfrm>
              <a:off x="0" y="691049"/>
              <a:ext cx="5342890" cy="77363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0" y="691049"/>
              <a:ext cx="5342890" cy="773638"/>
            </a:xfrm>
            <a:prstGeom prst="rect">
              <a:avLst/>
            </a:prstGeom>
            <a:solidFill>
              <a:schemeClr val="accent1">
                <a:lumMod val="40000"/>
                <a:lumOff val="60000"/>
              </a:schemeClr>
            </a:solidFill>
            <a:ln>
              <a:solidFill>
                <a:schemeClr val="accent1">
                  <a:lumMod val="60000"/>
                  <a:lumOff val="40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400" b="1" i="0" kern="1200" dirty="0">
                  <a:solidFill>
                    <a:schemeClr val="tx1"/>
                  </a:solidFill>
                  <a:uFillTx/>
                </a:rPr>
                <a:t>Es  producto de numerosos aprendizajes, con independencia de cómo y dónde hayan tenido lugar ( escuela, trabajo, comunidad, flia.) lo que instala la necesidad de mecanismos de  evaluación  y certificació</a:t>
              </a:r>
              <a:r>
                <a:rPr lang="es-ES" sz="1200" b="1" i="0" kern="1200" dirty="0">
                  <a:uFillTx/>
                </a:rPr>
                <a:t>n </a:t>
              </a:r>
              <a:r>
                <a:rPr lang="es-ES" sz="1050" b="1" i="0" kern="1200" dirty="0">
                  <a:uFillTx/>
                </a:rPr>
                <a:t>. </a:t>
              </a:r>
              <a:endParaRPr lang="es-AR" sz="1050" b="1" i="0" kern="1200" dirty="0">
                <a:uFillTx/>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ChangeArrowheads="1"/>
          </p:cNvSpPr>
          <p:nvPr/>
        </p:nvSpPr>
        <p:spPr bwMode="auto">
          <a:xfrm>
            <a:off x="762002" y="2695919"/>
            <a:ext cx="184731" cy="323165"/>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MX" sz="1500" dirty="0"/>
          </a:p>
        </p:txBody>
      </p:sp>
      <p:sp>
        <p:nvSpPr>
          <p:cNvPr id="1805315" name="Line 3"/>
          <p:cNvSpPr>
            <a:spLocks noChangeShapeType="1"/>
          </p:cNvSpPr>
          <p:nvPr/>
        </p:nvSpPr>
        <p:spPr bwMode="auto">
          <a:xfrm>
            <a:off x="4692386" y="0"/>
            <a:ext cx="0" cy="5715000"/>
          </a:xfrm>
          <a:prstGeom prst="line">
            <a:avLst/>
          </a:prstGeom>
          <a:noFill/>
          <a:ln w="57150">
            <a:solidFill>
              <a:srgbClr val="DDDDD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1500" dirty="0"/>
          </a:p>
        </p:txBody>
      </p:sp>
      <p:sp>
        <p:nvSpPr>
          <p:cNvPr id="1805316" name="Line 4"/>
          <p:cNvSpPr>
            <a:spLocks noChangeShapeType="1"/>
          </p:cNvSpPr>
          <p:nvPr/>
        </p:nvSpPr>
        <p:spPr bwMode="auto">
          <a:xfrm>
            <a:off x="971021" y="2762250"/>
            <a:ext cx="7201958" cy="0"/>
          </a:xfrm>
          <a:prstGeom prst="line">
            <a:avLst/>
          </a:prstGeom>
          <a:noFill/>
          <a:ln w="57150">
            <a:solidFill>
              <a:srgbClr val="DDDDD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1500" dirty="0"/>
          </a:p>
        </p:txBody>
      </p:sp>
      <p:sp>
        <p:nvSpPr>
          <p:cNvPr id="1805317" name="Oval 5"/>
          <p:cNvSpPr>
            <a:spLocks noChangeArrowheads="1"/>
          </p:cNvSpPr>
          <p:nvPr/>
        </p:nvSpPr>
        <p:spPr bwMode="auto">
          <a:xfrm>
            <a:off x="2711981" y="1883833"/>
            <a:ext cx="2520157" cy="1587500"/>
          </a:xfrm>
          <a:prstGeom prst="ellipse">
            <a:avLst/>
          </a:prstGeom>
          <a:solidFill>
            <a:srgbClr val="00FF00">
              <a:alpha val="10001"/>
            </a:srgbClr>
          </a:solidFill>
          <a:ln w="38100">
            <a:solidFill>
              <a:srgbClr val="77E19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FontTx/>
              <a:buNone/>
            </a:pPr>
            <a:r>
              <a:rPr lang="es-BO" sz="1333" dirty="0">
                <a:solidFill>
                  <a:srgbClr val="0441EE"/>
                </a:solidFill>
                <a:latin typeface="Arial Black" panose="020B0A04020102020204" pitchFamily="34" charset="0"/>
              </a:rPr>
              <a:t>    </a:t>
            </a:r>
            <a:r>
              <a:rPr lang="es-BO" sz="1333" dirty="0">
                <a:solidFill>
                  <a:srgbClr val="00CC99"/>
                </a:solidFill>
                <a:latin typeface="Arial Black" panose="020B0A04020102020204" pitchFamily="34" charset="0"/>
              </a:rPr>
              <a:t>Articulación                          </a:t>
            </a:r>
          </a:p>
          <a:p>
            <a:pPr eaLnBrk="1" hangingPunct="1">
              <a:spcBef>
                <a:spcPct val="0"/>
              </a:spcBef>
              <a:buFontTx/>
              <a:buNone/>
            </a:pPr>
            <a:r>
              <a:rPr lang="es-BO" sz="1333" dirty="0">
                <a:solidFill>
                  <a:srgbClr val="00CC99"/>
                </a:solidFill>
                <a:latin typeface="Arial Black" panose="020B0A04020102020204" pitchFamily="34" charset="0"/>
              </a:rPr>
              <a:t>  con el                                 </a:t>
            </a:r>
          </a:p>
          <a:p>
            <a:pPr eaLnBrk="1" hangingPunct="1">
              <a:spcBef>
                <a:spcPct val="0"/>
              </a:spcBef>
              <a:buFontTx/>
              <a:buNone/>
            </a:pPr>
            <a:r>
              <a:rPr lang="es-BO" sz="1333" dirty="0">
                <a:solidFill>
                  <a:srgbClr val="00CC99"/>
                </a:solidFill>
                <a:latin typeface="Arial Black" panose="020B0A04020102020204" pitchFamily="34" charset="0"/>
              </a:rPr>
              <a:t> entorno</a:t>
            </a:r>
            <a:r>
              <a:rPr lang="es-BO" sz="1500" dirty="0">
                <a:solidFill>
                  <a:srgbClr val="808000"/>
                </a:solidFill>
                <a:latin typeface="Arial" panose="020B0604020202020204" pitchFamily="34" charset="0"/>
              </a:rPr>
              <a:t>                               </a:t>
            </a:r>
            <a:endParaRPr lang="en-US" sz="1500" dirty="0">
              <a:solidFill>
                <a:srgbClr val="808000"/>
              </a:solidFill>
              <a:latin typeface="Arial" panose="020B0604020202020204" pitchFamily="34" charset="0"/>
            </a:endParaRPr>
          </a:p>
        </p:txBody>
      </p:sp>
      <p:sp>
        <p:nvSpPr>
          <p:cNvPr id="1805318" name="Oval 6"/>
          <p:cNvSpPr>
            <a:spLocks noChangeArrowheads="1"/>
          </p:cNvSpPr>
          <p:nvPr/>
        </p:nvSpPr>
        <p:spPr bwMode="auto">
          <a:xfrm>
            <a:off x="4307419" y="1996282"/>
            <a:ext cx="2460625" cy="1500188"/>
          </a:xfrm>
          <a:prstGeom prst="ellipse">
            <a:avLst/>
          </a:prstGeom>
          <a:solidFill>
            <a:srgbClr val="CCFFFF">
              <a:alpha val="39999"/>
            </a:srgbClr>
          </a:solidFill>
          <a:ln w="38100">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FontTx/>
              <a:buNone/>
            </a:pPr>
            <a:r>
              <a:rPr lang="es-ES" sz="1333" dirty="0">
                <a:solidFill>
                  <a:srgbClr val="0099FF"/>
                </a:solidFill>
              </a:rPr>
              <a:t>                     </a:t>
            </a:r>
            <a:r>
              <a:rPr lang="es-ES" sz="1333" dirty="0">
                <a:solidFill>
                  <a:srgbClr val="0099FF"/>
                </a:solidFill>
                <a:latin typeface="Arial Black" panose="020B0A04020102020204" pitchFamily="34" charset="0"/>
              </a:rPr>
              <a:t> Desarrollo</a:t>
            </a:r>
          </a:p>
          <a:p>
            <a:pPr eaLnBrk="1" hangingPunct="1">
              <a:spcBef>
                <a:spcPct val="0"/>
              </a:spcBef>
              <a:buFontTx/>
              <a:buNone/>
            </a:pPr>
            <a:r>
              <a:rPr lang="es-ES" sz="1333" dirty="0">
                <a:solidFill>
                  <a:srgbClr val="0099FF"/>
                </a:solidFill>
                <a:latin typeface="Arial Black" panose="020B0A04020102020204" pitchFamily="34" charset="0"/>
              </a:rPr>
              <a:t>	        Curricular</a:t>
            </a:r>
          </a:p>
        </p:txBody>
      </p:sp>
      <p:sp>
        <p:nvSpPr>
          <p:cNvPr id="1805319" name="Oval 7"/>
          <p:cNvSpPr>
            <a:spLocks noChangeArrowheads="1"/>
          </p:cNvSpPr>
          <p:nvPr/>
        </p:nvSpPr>
        <p:spPr bwMode="auto">
          <a:xfrm>
            <a:off x="3611563" y="2497667"/>
            <a:ext cx="2039938" cy="1800490"/>
          </a:xfrm>
          <a:prstGeom prst="ellipse">
            <a:avLst/>
          </a:prstGeom>
          <a:solidFill>
            <a:srgbClr val="FFCC00">
              <a:alpha val="19000"/>
            </a:srgbClr>
          </a:solidFill>
          <a:ln w="38100">
            <a:solidFill>
              <a:srgbClr val="BCA60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FontTx/>
              <a:buNone/>
            </a:pPr>
            <a:endParaRPr lang="es-BO" sz="1500" dirty="0">
              <a:latin typeface="Arial" panose="020B0604020202020204" pitchFamily="34" charset="0"/>
            </a:endParaRPr>
          </a:p>
          <a:p>
            <a:pPr eaLnBrk="1" hangingPunct="1">
              <a:spcBef>
                <a:spcPct val="0"/>
              </a:spcBef>
              <a:buFontTx/>
              <a:buNone/>
            </a:pPr>
            <a:endParaRPr lang="es-BO" sz="1500" dirty="0">
              <a:latin typeface="Arial" panose="020B0604020202020204" pitchFamily="34" charset="0"/>
            </a:endParaRPr>
          </a:p>
          <a:p>
            <a:pPr eaLnBrk="1" hangingPunct="1">
              <a:spcBef>
                <a:spcPct val="0"/>
              </a:spcBef>
              <a:buFontTx/>
              <a:buNone/>
            </a:pPr>
            <a:endParaRPr lang="es-BO" sz="1500" dirty="0">
              <a:solidFill>
                <a:srgbClr val="808000"/>
              </a:solidFill>
              <a:latin typeface="Arial" panose="020B0604020202020204" pitchFamily="34" charset="0"/>
            </a:endParaRPr>
          </a:p>
          <a:p>
            <a:pPr eaLnBrk="1" hangingPunct="1">
              <a:spcBef>
                <a:spcPct val="0"/>
              </a:spcBef>
              <a:buFontTx/>
              <a:buNone/>
            </a:pPr>
            <a:r>
              <a:rPr lang="es-BO" sz="1333" dirty="0">
                <a:solidFill>
                  <a:srgbClr val="808000"/>
                </a:solidFill>
                <a:latin typeface="Arial Black" panose="020B0A04020102020204" pitchFamily="34" charset="0"/>
              </a:rPr>
              <a:t>Estrategias</a:t>
            </a:r>
          </a:p>
          <a:p>
            <a:pPr eaLnBrk="1" hangingPunct="1">
              <a:spcBef>
                <a:spcPct val="0"/>
              </a:spcBef>
              <a:buFontTx/>
              <a:buNone/>
            </a:pPr>
            <a:r>
              <a:rPr lang="es-BO" sz="1333" dirty="0">
                <a:solidFill>
                  <a:srgbClr val="808000"/>
                </a:solidFill>
                <a:latin typeface="Arial Black" panose="020B0A04020102020204" pitchFamily="34" charset="0"/>
              </a:rPr>
              <a:t> Complementarias</a:t>
            </a:r>
            <a:endParaRPr lang="en-US" sz="1333" dirty="0">
              <a:solidFill>
                <a:srgbClr val="808000"/>
              </a:solidFill>
              <a:latin typeface="Arial Black" panose="020B0A04020102020204" pitchFamily="34" charset="0"/>
            </a:endParaRPr>
          </a:p>
        </p:txBody>
      </p:sp>
      <p:sp>
        <p:nvSpPr>
          <p:cNvPr id="1805320" name="Oval 8"/>
          <p:cNvSpPr>
            <a:spLocks noChangeArrowheads="1"/>
          </p:cNvSpPr>
          <p:nvPr/>
        </p:nvSpPr>
        <p:spPr bwMode="auto">
          <a:xfrm>
            <a:off x="3791479" y="1057011"/>
            <a:ext cx="1920875" cy="1841500"/>
          </a:xfrm>
          <a:prstGeom prst="ellipse">
            <a:avLst/>
          </a:prstGeom>
          <a:solidFill>
            <a:srgbClr val="CC99FF">
              <a:alpha val="24001"/>
            </a:srgbClr>
          </a:solidFill>
          <a:ln w="38100">
            <a:solidFill>
              <a:srgbClr val="C742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FontTx/>
              <a:buNone/>
            </a:pPr>
            <a:r>
              <a:rPr lang="es-BO" sz="1333" dirty="0">
                <a:solidFill>
                  <a:srgbClr val="9933FF"/>
                </a:solidFill>
                <a:latin typeface="Arial Black" panose="020B0A04020102020204" pitchFamily="34" charset="0"/>
              </a:rPr>
              <a:t>Orientación</a:t>
            </a:r>
          </a:p>
          <a:p>
            <a:pPr eaLnBrk="1" hangingPunct="1">
              <a:spcBef>
                <a:spcPct val="0"/>
              </a:spcBef>
              <a:buFontTx/>
              <a:buNone/>
            </a:pPr>
            <a:r>
              <a:rPr lang="es-BO" sz="1333" dirty="0">
                <a:solidFill>
                  <a:srgbClr val="9933FF"/>
                </a:solidFill>
                <a:latin typeface="Arial Black" panose="020B0A04020102020204" pitchFamily="34" charset="0"/>
              </a:rPr>
              <a:t>Laboral</a:t>
            </a:r>
          </a:p>
          <a:p>
            <a:pPr eaLnBrk="1" hangingPunct="1">
              <a:spcBef>
                <a:spcPct val="0"/>
              </a:spcBef>
              <a:buFontTx/>
              <a:buNone/>
            </a:pPr>
            <a:endParaRPr lang="es-BO" sz="1333" dirty="0">
              <a:latin typeface="Arial Black" panose="020B0A04020102020204" pitchFamily="34" charset="0"/>
            </a:endParaRPr>
          </a:p>
          <a:p>
            <a:pPr eaLnBrk="1" hangingPunct="1">
              <a:spcBef>
                <a:spcPct val="0"/>
              </a:spcBef>
              <a:buFontTx/>
              <a:buNone/>
            </a:pPr>
            <a:endParaRPr lang="es-BO" sz="1500" dirty="0">
              <a:latin typeface="Arial" panose="020B0604020202020204" pitchFamily="34" charset="0"/>
            </a:endParaRPr>
          </a:p>
          <a:p>
            <a:pPr eaLnBrk="1" hangingPunct="1">
              <a:spcBef>
                <a:spcPct val="0"/>
              </a:spcBef>
              <a:buFontTx/>
              <a:buNone/>
            </a:pPr>
            <a:endParaRPr lang="en-US" sz="1500" dirty="0">
              <a:latin typeface="Arial" panose="020B0604020202020204" pitchFamily="34" charset="0"/>
            </a:endParaRPr>
          </a:p>
        </p:txBody>
      </p:sp>
      <p:sp>
        <p:nvSpPr>
          <p:cNvPr id="1805321" name="Text Box 9"/>
          <p:cNvSpPr txBox="1">
            <a:spLocks noChangeArrowheads="1"/>
          </p:cNvSpPr>
          <p:nvPr/>
        </p:nvSpPr>
        <p:spPr bwMode="auto">
          <a:xfrm>
            <a:off x="7074958" y="2159002"/>
            <a:ext cx="317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endParaRPr lang="en-US" sz="1500" dirty="0">
              <a:latin typeface="Times New Roman" panose="02020603050405020304" pitchFamily="18" charset="0"/>
            </a:endParaRPr>
          </a:p>
        </p:txBody>
      </p:sp>
      <p:sp>
        <p:nvSpPr>
          <p:cNvPr id="1805322" name="Text Box 10"/>
          <p:cNvSpPr txBox="1">
            <a:spLocks noChangeArrowheads="1"/>
          </p:cNvSpPr>
          <p:nvPr/>
        </p:nvSpPr>
        <p:spPr bwMode="auto">
          <a:xfrm>
            <a:off x="2248958" y="1651002"/>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endParaRPr lang="en-US" sz="1500" dirty="0"/>
          </a:p>
        </p:txBody>
      </p:sp>
      <p:sp>
        <p:nvSpPr>
          <p:cNvPr id="1805323" name="Line 11"/>
          <p:cNvSpPr>
            <a:spLocks noChangeShapeType="1"/>
          </p:cNvSpPr>
          <p:nvPr/>
        </p:nvSpPr>
        <p:spPr bwMode="auto">
          <a:xfrm>
            <a:off x="6312958" y="2984500"/>
            <a:ext cx="381000" cy="63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sp>
        <p:nvSpPr>
          <p:cNvPr id="1805324" name="AutoShape 12"/>
          <p:cNvSpPr>
            <a:spLocks noChangeArrowheads="1"/>
          </p:cNvSpPr>
          <p:nvPr/>
        </p:nvSpPr>
        <p:spPr bwMode="auto">
          <a:xfrm>
            <a:off x="2231763" y="2557199"/>
            <a:ext cx="359833" cy="359833"/>
          </a:xfrm>
          <a:prstGeom prst="leftRightArrow">
            <a:avLst>
              <a:gd name="adj1" fmla="val 50000"/>
              <a:gd name="adj2" fmla="val 20000"/>
            </a:avLst>
          </a:prstGeom>
          <a:solidFill>
            <a:srgbClr val="800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25" name="AutoShape 13"/>
          <p:cNvSpPr>
            <a:spLocks noChangeArrowheads="1"/>
          </p:cNvSpPr>
          <p:nvPr/>
        </p:nvSpPr>
        <p:spPr bwMode="auto">
          <a:xfrm>
            <a:off x="6791856" y="2618054"/>
            <a:ext cx="359833" cy="359833"/>
          </a:xfrm>
          <a:prstGeom prst="leftRightArrow">
            <a:avLst>
              <a:gd name="adj1" fmla="val 50000"/>
              <a:gd name="adj2" fmla="val 20000"/>
            </a:avLst>
          </a:prstGeom>
          <a:solidFill>
            <a:srgbClr val="800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26" name="Oval 14"/>
          <p:cNvSpPr>
            <a:spLocks noChangeArrowheads="1"/>
          </p:cNvSpPr>
          <p:nvPr/>
        </p:nvSpPr>
        <p:spPr bwMode="auto">
          <a:xfrm>
            <a:off x="4032250" y="2076979"/>
            <a:ext cx="1500188" cy="1260740"/>
          </a:xfrm>
          <a:prstGeom prst="ellipse">
            <a:avLst/>
          </a:prstGeom>
          <a:gradFill rotWithShape="1">
            <a:gsLst>
              <a:gs pos="0">
                <a:srgbClr val="FF33CC">
                  <a:alpha val="49001"/>
                </a:srgbClr>
              </a:gs>
              <a:gs pos="50000">
                <a:srgbClr val="FFFFFF"/>
              </a:gs>
              <a:gs pos="100000">
                <a:srgbClr val="FF33CC">
                  <a:alpha val="49001"/>
                </a:srgbClr>
              </a:gs>
            </a:gsLst>
            <a:lin ang="5400000" scaled="1"/>
          </a:gradFill>
          <a:ln w="444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FontTx/>
              <a:buNone/>
            </a:pPr>
            <a:r>
              <a:rPr lang="es-BO" sz="1500" dirty="0">
                <a:solidFill>
                  <a:srgbClr val="800000"/>
                </a:solidFill>
                <a:latin typeface="Arial Black" panose="020B0A04020102020204" pitchFamily="34" charset="0"/>
              </a:rPr>
              <a:t>Proyecto</a:t>
            </a:r>
          </a:p>
          <a:p>
            <a:pPr eaLnBrk="1" hangingPunct="1">
              <a:spcBef>
                <a:spcPct val="0"/>
              </a:spcBef>
              <a:buFontTx/>
              <a:buNone/>
            </a:pPr>
            <a:r>
              <a:rPr lang="es-BO" sz="1500" dirty="0">
                <a:solidFill>
                  <a:srgbClr val="800000"/>
                </a:solidFill>
                <a:latin typeface="Arial Black" panose="020B0A04020102020204" pitchFamily="34" charset="0"/>
              </a:rPr>
              <a:t>Ocupacional </a:t>
            </a:r>
            <a:endParaRPr lang="en-US" sz="1500" dirty="0">
              <a:solidFill>
                <a:srgbClr val="800000"/>
              </a:solidFill>
              <a:latin typeface="Arial Black" panose="020B0A04020102020204" pitchFamily="34" charset="0"/>
            </a:endParaRPr>
          </a:p>
        </p:txBody>
      </p:sp>
      <p:sp>
        <p:nvSpPr>
          <p:cNvPr id="1805327" name="Text Box 15"/>
          <p:cNvSpPr txBox="1">
            <a:spLocks noChangeArrowheads="1"/>
          </p:cNvSpPr>
          <p:nvPr/>
        </p:nvSpPr>
        <p:spPr bwMode="auto">
          <a:xfrm>
            <a:off x="6813021" y="2159002"/>
            <a:ext cx="33999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endParaRPr lang="en-US" sz="1500" dirty="0">
              <a:latin typeface="Times New Roman" panose="02020603050405020304" pitchFamily="18" charset="0"/>
            </a:endParaRPr>
          </a:p>
        </p:txBody>
      </p:sp>
      <p:sp>
        <p:nvSpPr>
          <p:cNvPr id="1805328" name="Oval 16"/>
          <p:cNvSpPr>
            <a:spLocks noChangeArrowheads="1"/>
          </p:cNvSpPr>
          <p:nvPr/>
        </p:nvSpPr>
        <p:spPr bwMode="auto">
          <a:xfrm>
            <a:off x="2652450" y="997479"/>
            <a:ext cx="4079875" cy="3360208"/>
          </a:xfrm>
          <a:prstGeom prst="ellipse">
            <a:avLst/>
          </a:prstGeom>
          <a:noFill/>
          <a:ln w="76200">
            <a:solidFill>
              <a:srgbClr val="FF5050"/>
            </a:solidFill>
            <a:prstDash val="lgDashDot"/>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grpSp>
        <p:nvGrpSpPr>
          <p:cNvPr id="1805329" name="Group 17"/>
          <p:cNvGrpSpPr>
            <a:grpSpLocks/>
          </p:cNvGrpSpPr>
          <p:nvPr/>
        </p:nvGrpSpPr>
        <p:grpSpPr bwMode="auto">
          <a:xfrm rot="240964">
            <a:off x="3294063" y="1297782"/>
            <a:ext cx="222250" cy="190500"/>
            <a:chOff x="2016" y="1536"/>
            <a:chExt cx="144" cy="144"/>
          </a:xfrm>
        </p:grpSpPr>
        <p:sp>
          <p:nvSpPr>
            <p:cNvPr id="1805330" name="Oval 18"/>
            <p:cNvSpPr>
              <a:spLocks noChangeArrowheads="1"/>
            </p:cNvSpPr>
            <p:nvPr/>
          </p:nvSpPr>
          <p:spPr bwMode="auto">
            <a:xfrm rot="18900000">
              <a:off x="2016" y="1536"/>
              <a:ext cx="144" cy="14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31" name="Freeform 19"/>
            <p:cNvSpPr>
              <a:spLocks/>
            </p:cNvSpPr>
            <p:nvPr/>
          </p:nvSpPr>
          <p:spPr bwMode="auto">
            <a:xfrm>
              <a:off x="2037" y="1538"/>
              <a:ext cx="122" cy="122"/>
            </a:xfrm>
            <a:custGeom>
              <a:avLst/>
              <a:gdLst>
                <a:gd name="T0" fmla="*/ 121 w 122"/>
                <a:gd name="T1" fmla="*/ 82 h 122"/>
                <a:gd name="T2" fmla="*/ 91 w 122"/>
                <a:gd name="T3" fmla="*/ 52 h 122"/>
                <a:gd name="T4" fmla="*/ 113 w 122"/>
                <a:gd name="T5" fmla="*/ 30 h 122"/>
                <a:gd name="T6" fmla="*/ 91 w 122"/>
                <a:gd name="T7" fmla="*/ 8 h 122"/>
                <a:gd name="T8" fmla="*/ 69 w 122"/>
                <a:gd name="T9" fmla="*/ 30 h 122"/>
                <a:gd name="T10" fmla="*/ 39 w 122"/>
                <a:gd name="T11" fmla="*/ 0 h 122"/>
                <a:gd name="T12" fmla="*/ 0 w 122"/>
                <a:gd name="T13" fmla="*/ 121 h 122"/>
                <a:gd name="T14" fmla="*/ 121 w 122"/>
                <a:gd name="T15" fmla="*/ 8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121" y="82"/>
                  </a:moveTo>
                  <a:lnTo>
                    <a:pt x="91" y="52"/>
                  </a:lnTo>
                  <a:lnTo>
                    <a:pt x="113" y="30"/>
                  </a:lnTo>
                  <a:lnTo>
                    <a:pt x="91" y="8"/>
                  </a:lnTo>
                  <a:lnTo>
                    <a:pt x="69" y="30"/>
                  </a:lnTo>
                  <a:lnTo>
                    <a:pt x="39" y="0"/>
                  </a:lnTo>
                  <a:lnTo>
                    <a:pt x="0" y="121"/>
                  </a:lnTo>
                  <a:lnTo>
                    <a:pt x="121" y="8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grpSp>
      <p:grpSp>
        <p:nvGrpSpPr>
          <p:cNvPr id="1805332" name="Group 20"/>
          <p:cNvGrpSpPr>
            <a:grpSpLocks/>
          </p:cNvGrpSpPr>
          <p:nvPr/>
        </p:nvGrpSpPr>
        <p:grpSpPr bwMode="auto">
          <a:xfrm rot="908767">
            <a:off x="6372492" y="1778000"/>
            <a:ext cx="220927" cy="190500"/>
            <a:chOff x="3600" y="1536"/>
            <a:chExt cx="144" cy="144"/>
          </a:xfrm>
        </p:grpSpPr>
        <p:sp>
          <p:nvSpPr>
            <p:cNvPr id="1805333" name="Oval 21"/>
            <p:cNvSpPr>
              <a:spLocks noChangeArrowheads="1"/>
            </p:cNvSpPr>
            <p:nvPr/>
          </p:nvSpPr>
          <p:spPr bwMode="auto">
            <a:xfrm rot="18900000">
              <a:off x="3600" y="1536"/>
              <a:ext cx="144" cy="14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34" name="Freeform 22"/>
            <p:cNvSpPr>
              <a:spLocks/>
            </p:cNvSpPr>
            <p:nvPr/>
          </p:nvSpPr>
          <p:spPr bwMode="auto">
            <a:xfrm>
              <a:off x="3602" y="1538"/>
              <a:ext cx="122" cy="122"/>
            </a:xfrm>
            <a:custGeom>
              <a:avLst/>
              <a:gdLst>
                <a:gd name="T0" fmla="*/ 82 w 122"/>
                <a:gd name="T1" fmla="*/ 0 h 122"/>
                <a:gd name="T2" fmla="*/ 52 w 122"/>
                <a:gd name="T3" fmla="*/ 30 h 122"/>
                <a:gd name="T4" fmla="*/ 30 w 122"/>
                <a:gd name="T5" fmla="*/ 8 h 122"/>
                <a:gd name="T6" fmla="*/ 8 w 122"/>
                <a:gd name="T7" fmla="*/ 30 h 122"/>
                <a:gd name="T8" fmla="*/ 30 w 122"/>
                <a:gd name="T9" fmla="*/ 52 h 122"/>
                <a:gd name="T10" fmla="*/ 0 w 122"/>
                <a:gd name="T11" fmla="*/ 82 h 122"/>
                <a:gd name="T12" fmla="*/ 121 w 122"/>
                <a:gd name="T13" fmla="*/ 121 h 122"/>
                <a:gd name="T14" fmla="*/ 82 w 122"/>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82" y="0"/>
                  </a:moveTo>
                  <a:lnTo>
                    <a:pt x="52" y="30"/>
                  </a:lnTo>
                  <a:lnTo>
                    <a:pt x="30" y="8"/>
                  </a:lnTo>
                  <a:lnTo>
                    <a:pt x="8" y="30"/>
                  </a:lnTo>
                  <a:lnTo>
                    <a:pt x="30" y="52"/>
                  </a:lnTo>
                  <a:lnTo>
                    <a:pt x="0" y="82"/>
                  </a:lnTo>
                  <a:lnTo>
                    <a:pt x="121" y="121"/>
                  </a:lnTo>
                  <a:lnTo>
                    <a:pt x="82"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grpSp>
      <p:grpSp>
        <p:nvGrpSpPr>
          <p:cNvPr id="1805335" name="Group 23"/>
          <p:cNvGrpSpPr>
            <a:grpSpLocks/>
          </p:cNvGrpSpPr>
          <p:nvPr/>
        </p:nvGrpSpPr>
        <p:grpSpPr bwMode="auto">
          <a:xfrm rot="285818">
            <a:off x="3037417" y="3697553"/>
            <a:ext cx="222250" cy="190500"/>
            <a:chOff x="3600" y="1536"/>
            <a:chExt cx="144" cy="144"/>
          </a:xfrm>
        </p:grpSpPr>
        <p:sp>
          <p:nvSpPr>
            <p:cNvPr id="1805336" name="Oval 24"/>
            <p:cNvSpPr>
              <a:spLocks noChangeArrowheads="1"/>
            </p:cNvSpPr>
            <p:nvPr/>
          </p:nvSpPr>
          <p:spPr bwMode="auto">
            <a:xfrm rot="18900000">
              <a:off x="3600" y="1536"/>
              <a:ext cx="144" cy="14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37" name="Freeform 25"/>
            <p:cNvSpPr>
              <a:spLocks/>
            </p:cNvSpPr>
            <p:nvPr/>
          </p:nvSpPr>
          <p:spPr bwMode="auto">
            <a:xfrm>
              <a:off x="3602" y="1538"/>
              <a:ext cx="122" cy="122"/>
            </a:xfrm>
            <a:custGeom>
              <a:avLst/>
              <a:gdLst>
                <a:gd name="T0" fmla="*/ 82 w 122"/>
                <a:gd name="T1" fmla="*/ 0 h 122"/>
                <a:gd name="T2" fmla="*/ 52 w 122"/>
                <a:gd name="T3" fmla="*/ 30 h 122"/>
                <a:gd name="T4" fmla="*/ 30 w 122"/>
                <a:gd name="T5" fmla="*/ 8 h 122"/>
                <a:gd name="T6" fmla="*/ 8 w 122"/>
                <a:gd name="T7" fmla="*/ 30 h 122"/>
                <a:gd name="T8" fmla="*/ 30 w 122"/>
                <a:gd name="T9" fmla="*/ 52 h 122"/>
                <a:gd name="T10" fmla="*/ 0 w 122"/>
                <a:gd name="T11" fmla="*/ 82 h 122"/>
                <a:gd name="T12" fmla="*/ 121 w 122"/>
                <a:gd name="T13" fmla="*/ 121 h 122"/>
                <a:gd name="T14" fmla="*/ 82 w 122"/>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82" y="0"/>
                  </a:moveTo>
                  <a:lnTo>
                    <a:pt x="52" y="30"/>
                  </a:lnTo>
                  <a:lnTo>
                    <a:pt x="30" y="8"/>
                  </a:lnTo>
                  <a:lnTo>
                    <a:pt x="8" y="30"/>
                  </a:lnTo>
                  <a:lnTo>
                    <a:pt x="30" y="52"/>
                  </a:lnTo>
                  <a:lnTo>
                    <a:pt x="0" y="82"/>
                  </a:lnTo>
                  <a:lnTo>
                    <a:pt x="121" y="121"/>
                  </a:lnTo>
                  <a:lnTo>
                    <a:pt x="82"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grpSp>
      <p:sp>
        <p:nvSpPr>
          <p:cNvPr id="1805338" name="Line 26"/>
          <p:cNvSpPr>
            <a:spLocks noChangeShapeType="1"/>
          </p:cNvSpPr>
          <p:nvPr/>
        </p:nvSpPr>
        <p:spPr bwMode="auto">
          <a:xfrm>
            <a:off x="5996782" y="2984500"/>
            <a:ext cx="407458" cy="63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grpSp>
        <p:nvGrpSpPr>
          <p:cNvPr id="1805339" name="Group 27"/>
          <p:cNvGrpSpPr>
            <a:grpSpLocks/>
          </p:cNvGrpSpPr>
          <p:nvPr/>
        </p:nvGrpSpPr>
        <p:grpSpPr bwMode="auto">
          <a:xfrm rot="5782631">
            <a:off x="5890949" y="3878793"/>
            <a:ext cx="206375" cy="203729"/>
            <a:chOff x="3600" y="1536"/>
            <a:chExt cx="144" cy="144"/>
          </a:xfrm>
        </p:grpSpPr>
        <p:sp>
          <p:nvSpPr>
            <p:cNvPr id="1805340" name="Oval 28"/>
            <p:cNvSpPr>
              <a:spLocks noChangeArrowheads="1"/>
            </p:cNvSpPr>
            <p:nvPr/>
          </p:nvSpPr>
          <p:spPr bwMode="auto">
            <a:xfrm rot="18900000">
              <a:off x="3600" y="1536"/>
              <a:ext cx="144" cy="14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41" name="Freeform 29"/>
            <p:cNvSpPr>
              <a:spLocks/>
            </p:cNvSpPr>
            <p:nvPr/>
          </p:nvSpPr>
          <p:spPr bwMode="auto">
            <a:xfrm>
              <a:off x="3602" y="1538"/>
              <a:ext cx="122" cy="122"/>
            </a:xfrm>
            <a:custGeom>
              <a:avLst/>
              <a:gdLst>
                <a:gd name="T0" fmla="*/ 82 w 122"/>
                <a:gd name="T1" fmla="*/ 0 h 122"/>
                <a:gd name="T2" fmla="*/ 52 w 122"/>
                <a:gd name="T3" fmla="*/ 30 h 122"/>
                <a:gd name="T4" fmla="*/ 30 w 122"/>
                <a:gd name="T5" fmla="*/ 8 h 122"/>
                <a:gd name="T6" fmla="*/ 8 w 122"/>
                <a:gd name="T7" fmla="*/ 30 h 122"/>
                <a:gd name="T8" fmla="*/ 30 w 122"/>
                <a:gd name="T9" fmla="*/ 52 h 122"/>
                <a:gd name="T10" fmla="*/ 0 w 122"/>
                <a:gd name="T11" fmla="*/ 82 h 122"/>
                <a:gd name="T12" fmla="*/ 121 w 122"/>
                <a:gd name="T13" fmla="*/ 121 h 122"/>
                <a:gd name="T14" fmla="*/ 82 w 122"/>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82" y="0"/>
                  </a:moveTo>
                  <a:lnTo>
                    <a:pt x="52" y="30"/>
                  </a:lnTo>
                  <a:lnTo>
                    <a:pt x="30" y="8"/>
                  </a:lnTo>
                  <a:lnTo>
                    <a:pt x="8" y="30"/>
                  </a:lnTo>
                  <a:lnTo>
                    <a:pt x="30" y="52"/>
                  </a:lnTo>
                  <a:lnTo>
                    <a:pt x="0" y="82"/>
                  </a:lnTo>
                  <a:lnTo>
                    <a:pt x="121" y="121"/>
                  </a:lnTo>
                  <a:lnTo>
                    <a:pt x="82"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1500" dirty="0"/>
            </a:p>
          </p:txBody>
        </p:sp>
      </p:grpSp>
      <p:sp>
        <p:nvSpPr>
          <p:cNvPr id="1805342" name="Text Box 30"/>
          <p:cNvSpPr txBox="1">
            <a:spLocks noChangeArrowheads="1"/>
          </p:cNvSpPr>
          <p:nvPr/>
        </p:nvSpPr>
        <p:spPr bwMode="auto">
          <a:xfrm>
            <a:off x="4271699" y="2197366"/>
            <a:ext cx="1140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UY" sz="1000" dirty="0">
                <a:latin typeface="Arial Black" panose="020B0A04020102020204" pitchFamily="34" charset="0"/>
              </a:rPr>
              <a:t>Empleabilidad</a:t>
            </a:r>
            <a:endParaRPr lang="en-US" sz="1000" dirty="0">
              <a:latin typeface="Arial Black" panose="020B0A04020102020204" pitchFamily="34" charset="0"/>
            </a:endParaRPr>
          </a:p>
        </p:txBody>
      </p:sp>
      <p:sp>
        <p:nvSpPr>
          <p:cNvPr id="1805343" name="Text Box 31"/>
          <p:cNvSpPr txBox="1">
            <a:spLocks noChangeArrowheads="1"/>
          </p:cNvSpPr>
          <p:nvPr/>
        </p:nvSpPr>
        <p:spPr bwMode="auto">
          <a:xfrm>
            <a:off x="4221428" y="2878667"/>
            <a:ext cx="1201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UY" sz="1000" dirty="0">
                <a:latin typeface="Arial Black" panose="020B0A04020102020204" pitchFamily="34" charset="0"/>
              </a:rPr>
              <a:t>Calidad Equidad </a:t>
            </a:r>
            <a:endParaRPr lang="en-US" sz="1000" dirty="0">
              <a:latin typeface="Arial Black" panose="020B0A04020102020204" pitchFamily="34" charset="0"/>
            </a:endParaRPr>
          </a:p>
        </p:txBody>
      </p:sp>
      <p:sp>
        <p:nvSpPr>
          <p:cNvPr id="1805344" name="AutoShape 32"/>
          <p:cNvSpPr>
            <a:spLocks noChangeArrowheads="1"/>
          </p:cNvSpPr>
          <p:nvPr/>
        </p:nvSpPr>
        <p:spPr bwMode="auto">
          <a:xfrm rot="-1953744">
            <a:off x="792428" y="277814"/>
            <a:ext cx="2219854" cy="1210469"/>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FF"/>
          </a:solidFill>
          <a:ln w="9525" algn="ctr">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500" dirty="0"/>
          </a:p>
        </p:txBody>
      </p:sp>
      <p:sp>
        <p:nvSpPr>
          <p:cNvPr id="1805345" name="Text Box 33"/>
          <p:cNvSpPr txBox="1">
            <a:spLocks noChangeArrowheads="1"/>
          </p:cNvSpPr>
          <p:nvPr/>
        </p:nvSpPr>
        <p:spPr bwMode="auto">
          <a:xfrm rot="-1931245">
            <a:off x="748771" y="581211"/>
            <a:ext cx="2221178" cy="451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FontTx/>
              <a:buNone/>
            </a:pPr>
            <a:r>
              <a:rPr lang="es-MX" sz="1167" dirty="0">
                <a:solidFill>
                  <a:srgbClr val="008080"/>
                </a:solidFill>
                <a:latin typeface="Arial Black" panose="020B0A04020102020204" pitchFamily="34" charset="0"/>
              </a:rPr>
              <a:t>Criterios                        conceptuales</a:t>
            </a:r>
            <a:endParaRPr lang="en-US" sz="1167" dirty="0">
              <a:solidFill>
                <a:srgbClr val="008080"/>
              </a:solidFill>
              <a:latin typeface="Arial Black" panose="020B0A04020102020204" pitchFamily="34" charset="0"/>
            </a:endParaRPr>
          </a:p>
        </p:txBody>
      </p:sp>
      <p:sp>
        <p:nvSpPr>
          <p:cNvPr id="1805346" name="AutoShape 34"/>
          <p:cNvSpPr>
            <a:spLocks noChangeArrowheads="1"/>
          </p:cNvSpPr>
          <p:nvPr/>
        </p:nvSpPr>
        <p:spPr bwMode="auto">
          <a:xfrm rot="-1953744">
            <a:off x="6277241" y="4386793"/>
            <a:ext cx="2219854" cy="1284553"/>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FF"/>
          </a:solidFill>
          <a:ln w="9525" algn="ctr">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500" dirty="0"/>
          </a:p>
        </p:txBody>
      </p:sp>
      <p:sp>
        <p:nvSpPr>
          <p:cNvPr id="1805347" name="Text Box 35"/>
          <p:cNvSpPr txBox="1">
            <a:spLocks noChangeArrowheads="1"/>
          </p:cNvSpPr>
          <p:nvPr/>
        </p:nvSpPr>
        <p:spPr bwMode="auto">
          <a:xfrm rot="-1931245">
            <a:off x="6324867" y="4863493"/>
            <a:ext cx="2221177" cy="451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FontTx/>
              <a:buNone/>
            </a:pPr>
            <a:r>
              <a:rPr lang="es-MX" sz="1167" dirty="0">
                <a:solidFill>
                  <a:srgbClr val="008080"/>
                </a:solidFill>
                <a:latin typeface="Arial Black" panose="020B0A04020102020204" pitchFamily="34" charset="0"/>
              </a:rPr>
              <a:t>Criterios metodológico- estratégicos</a:t>
            </a:r>
            <a:endParaRPr lang="en-US" sz="1167" dirty="0">
              <a:solidFill>
                <a:srgbClr val="008080"/>
              </a:solidFill>
              <a:latin typeface="Arial Black" panose="020B0A04020102020204" pitchFamily="34" charset="0"/>
            </a:endParaRPr>
          </a:p>
        </p:txBody>
      </p:sp>
      <p:sp>
        <p:nvSpPr>
          <p:cNvPr id="1805348" name="Oval 36"/>
          <p:cNvSpPr>
            <a:spLocks noChangeArrowheads="1"/>
          </p:cNvSpPr>
          <p:nvPr/>
        </p:nvSpPr>
        <p:spPr bwMode="auto">
          <a:xfrm>
            <a:off x="2151063" y="277813"/>
            <a:ext cx="5099844" cy="4919928"/>
          </a:xfrm>
          <a:prstGeom prst="ellipse">
            <a:avLst/>
          </a:prstGeom>
          <a:noFill/>
          <a:ln w="76200">
            <a:solidFill>
              <a:srgbClr val="000099"/>
            </a:solidFill>
            <a:prstDash val="dash"/>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z="1500" dirty="0"/>
          </a:p>
        </p:txBody>
      </p:sp>
      <p:sp>
        <p:nvSpPr>
          <p:cNvPr id="1805349" name="WordArt 37"/>
          <p:cNvSpPr>
            <a:spLocks noChangeArrowheads="1" noChangeShapeType="1" noTextEdit="1"/>
          </p:cNvSpPr>
          <p:nvPr/>
        </p:nvSpPr>
        <p:spPr bwMode="auto">
          <a:xfrm>
            <a:off x="4032252" y="735542"/>
            <a:ext cx="1484313" cy="2619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s-MX" sz="1500" kern="10" dirty="0">
                <a:ln w="9525">
                  <a:solidFill>
                    <a:srgbClr val="FF0000"/>
                  </a:solidFill>
                  <a:round/>
                  <a:headEnd/>
                  <a:tailEnd/>
                </a:ln>
                <a:latin typeface="Arial Black" panose="020B0A04020102020204" pitchFamily="34" charset="0"/>
              </a:rPr>
              <a:t>Comunicación</a:t>
            </a:r>
          </a:p>
        </p:txBody>
      </p:sp>
      <p:sp>
        <p:nvSpPr>
          <p:cNvPr id="1805350" name="WordArt 38"/>
          <p:cNvSpPr>
            <a:spLocks noChangeArrowheads="1" noChangeShapeType="1" noTextEdit="1"/>
          </p:cNvSpPr>
          <p:nvPr/>
        </p:nvSpPr>
        <p:spPr bwMode="auto">
          <a:xfrm>
            <a:off x="3971396" y="4537604"/>
            <a:ext cx="1526646" cy="2540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r>
              <a:rPr lang="es-MX" sz="1500" kern="10" dirty="0">
                <a:ln w="9525">
                  <a:solidFill>
                    <a:srgbClr val="FF0000"/>
                  </a:solidFill>
                  <a:round/>
                  <a:headEnd/>
                  <a:tailEnd/>
                </a:ln>
                <a:latin typeface="Arial Black" panose="020B0A04020102020204" pitchFamily="34" charset="0"/>
              </a:rPr>
              <a:t>Comunicación</a:t>
            </a:r>
          </a:p>
        </p:txBody>
      </p:sp>
      <p:sp>
        <p:nvSpPr>
          <p:cNvPr id="1805351" name="WordArt 39"/>
          <p:cNvSpPr>
            <a:spLocks noChangeArrowheads="1" noChangeShapeType="1" noTextEdit="1"/>
          </p:cNvSpPr>
          <p:nvPr/>
        </p:nvSpPr>
        <p:spPr bwMode="auto">
          <a:xfrm>
            <a:off x="3791481" y="5138208"/>
            <a:ext cx="1916907" cy="53975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r>
              <a:rPr lang="es-MX" sz="1500" kern="10" dirty="0">
                <a:ln w="9525">
                  <a:solidFill>
                    <a:srgbClr val="000080"/>
                  </a:solidFill>
                  <a:round/>
                  <a:headEnd/>
                  <a:tailEnd/>
                </a:ln>
                <a:solidFill>
                  <a:srgbClr val="000080"/>
                </a:solidFill>
                <a:latin typeface="Arial Black" panose="020B0A04020102020204" pitchFamily="34" charset="0"/>
              </a:rPr>
              <a:t>Sistematización y</a:t>
            </a:r>
          </a:p>
          <a:p>
            <a:r>
              <a:rPr lang="es-MX" sz="1500" kern="10" dirty="0">
                <a:ln w="9525">
                  <a:solidFill>
                    <a:srgbClr val="000080"/>
                  </a:solidFill>
                  <a:round/>
                  <a:headEnd/>
                  <a:tailEnd/>
                </a:ln>
                <a:solidFill>
                  <a:srgbClr val="000080"/>
                </a:solidFill>
                <a:latin typeface="Arial Black" panose="020B0A04020102020204" pitchFamily="34" charset="0"/>
              </a:rPr>
              <a:t>Diseminación</a:t>
            </a:r>
          </a:p>
        </p:txBody>
      </p:sp>
      <p:sp>
        <p:nvSpPr>
          <p:cNvPr id="1805352" name="WordArt 40"/>
          <p:cNvSpPr>
            <a:spLocks noChangeArrowheads="1" noChangeShapeType="1" noTextEdit="1"/>
          </p:cNvSpPr>
          <p:nvPr/>
        </p:nvSpPr>
        <p:spPr bwMode="auto">
          <a:xfrm>
            <a:off x="3611563" y="96573"/>
            <a:ext cx="2221178" cy="68791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s-MX" sz="1500" kern="10" dirty="0">
                <a:ln w="9525">
                  <a:solidFill>
                    <a:srgbClr val="000080"/>
                  </a:solidFill>
                  <a:round/>
                  <a:headEnd/>
                  <a:tailEnd/>
                </a:ln>
                <a:solidFill>
                  <a:srgbClr val="000080"/>
                </a:solidFill>
                <a:latin typeface="Arial Black" panose="020B0A04020102020204" pitchFamily="34" charset="0"/>
              </a:rPr>
              <a:t>Monitoreo y evaluación</a:t>
            </a:r>
          </a:p>
        </p:txBody>
      </p:sp>
      <p:sp>
        <p:nvSpPr>
          <p:cNvPr id="1805353" name="AutoShape 41"/>
          <p:cNvSpPr>
            <a:spLocks noChangeArrowheads="1"/>
          </p:cNvSpPr>
          <p:nvPr/>
        </p:nvSpPr>
        <p:spPr bwMode="auto">
          <a:xfrm>
            <a:off x="4512471" y="4897439"/>
            <a:ext cx="359833" cy="240771"/>
          </a:xfrm>
          <a:prstGeom prst="upDownArrow">
            <a:avLst>
              <a:gd name="adj1" fmla="val 50000"/>
              <a:gd name="adj2" fmla="val 20000"/>
            </a:avLst>
          </a:prstGeom>
          <a:solidFill>
            <a:srgbClr val="800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500" dirty="0"/>
          </a:p>
        </p:txBody>
      </p:sp>
      <p:sp>
        <p:nvSpPr>
          <p:cNvPr id="1805354" name="AutoShape 42"/>
          <p:cNvSpPr>
            <a:spLocks noChangeArrowheads="1"/>
          </p:cNvSpPr>
          <p:nvPr/>
        </p:nvSpPr>
        <p:spPr bwMode="auto">
          <a:xfrm>
            <a:off x="4512471" y="337344"/>
            <a:ext cx="359833" cy="239448"/>
          </a:xfrm>
          <a:prstGeom prst="upDownArrow">
            <a:avLst>
              <a:gd name="adj1" fmla="val 50000"/>
              <a:gd name="adj2" fmla="val 20000"/>
            </a:avLst>
          </a:prstGeom>
          <a:solidFill>
            <a:srgbClr val="800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500" dirty="0"/>
          </a:p>
        </p:txBody>
      </p:sp>
      <p:sp>
        <p:nvSpPr>
          <p:cNvPr id="1805355" name="Text Box 43"/>
          <p:cNvSpPr txBox="1">
            <a:spLocks noChangeArrowheads="1"/>
          </p:cNvSpPr>
          <p:nvPr/>
        </p:nvSpPr>
        <p:spPr bwMode="auto">
          <a:xfrm>
            <a:off x="1811074" y="1537230"/>
            <a:ext cx="239448" cy="3925242"/>
          </a:xfrm>
          <a:prstGeom prst="rect">
            <a:avLst/>
          </a:prstGeom>
          <a:noFill/>
          <a:ln w="38100" algn="ctr">
            <a:solidFill>
              <a:srgbClr val="008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FontTx/>
              <a:buNone/>
            </a:pPr>
            <a:r>
              <a:rPr lang="es-MX" sz="1083" dirty="0">
                <a:solidFill>
                  <a:srgbClr val="008080"/>
                </a:solidFill>
                <a:latin typeface="Arial Black" panose="020B0A04020102020204" pitchFamily="34" charset="0"/>
              </a:rPr>
              <a:t>Proyecto </a:t>
            </a:r>
          </a:p>
          <a:p>
            <a:pPr>
              <a:buFontTx/>
              <a:buNone/>
            </a:pPr>
            <a:endParaRPr lang="es-MX" sz="1083" dirty="0">
              <a:solidFill>
                <a:srgbClr val="008080"/>
              </a:solidFill>
              <a:latin typeface="Arial Black" panose="020B0A04020102020204" pitchFamily="34" charset="0"/>
            </a:endParaRPr>
          </a:p>
          <a:p>
            <a:pPr>
              <a:buFontTx/>
              <a:buNone/>
            </a:pPr>
            <a:r>
              <a:rPr lang="es-MX" sz="1083" dirty="0">
                <a:solidFill>
                  <a:srgbClr val="008080"/>
                </a:solidFill>
                <a:latin typeface="Arial Black" panose="020B0A04020102020204" pitchFamily="34" charset="0"/>
              </a:rPr>
              <a:t>Institucional</a:t>
            </a:r>
            <a:endParaRPr lang="en-US" sz="1083" dirty="0">
              <a:solidFill>
                <a:srgbClr val="008080"/>
              </a:solidFill>
              <a:latin typeface="Arial Black" panose="020B0A04020102020204" pitchFamily="34" charset="0"/>
            </a:endParaRPr>
          </a:p>
        </p:txBody>
      </p:sp>
      <p:sp>
        <p:nvSpPr>
          <p:cNvPr id="1805356" name="Text Box 44"/>
          <p:cNvSpPr txBox="1">
            <a:spLocks noChangeArrowheads="1"/>
          </p:cNvSpPr>
          <p:nvPr/>
        </p:nvSpPr>
        <p:spPr bwMode="auto">
          <a:xfrm>
            <a:off x="7332928" y="1057011"/>
            <a:ext cx="239448" cy="2925353"/>
          </a:xfrm>
          <a:prstGeom prst="rect">
            <a:avLst/>
          </a:prstGeom>
          <a:noFill/>
          <a:ln w="38100" algn="ctr">
            <a:solidFill>
              <a:srgbClr val="008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FontTx/>
              <a:buNone/>
            </a:pPr>
            <a:r>
              <a:rPr lang="es-MX" sz="1083" dirty="0">
                <a:solidFill>
                  <a:srgbClr val="008080"/>
                </a:solidFill>
                <a:latin typeface="Arial Black" panose="020B0A04020102020204" pitchFamily="34" charset="0"/>
              </a:rPr>
              <a:t>Oferta  </a:t>
            </a:r>
          </a:p>
          <a:p>
            <a:pPr>
              <a:buFontTx/>
              <a:buNone/>
            </a:pPr>
            <a:endParaRPr lang="es-MX" sz="1083" dirty="0">
              <a:solidFill>
                <a:srgbClr val="008080"/>
              </a:solidFill>
              <a:latin typeface="Arial Black" panose="020B0A04020102020204" pitchFamily="34" charset="0"/>
            </a:endParaRPr>
          </a:p>
          <a:p>
            <a:pPr>
              <a:buFontTx/>
              <a:buNone/>
            </a:pPr>
            <a:r>
              <a:rPr lang="es-MX" sz="1083" dirty="0">
                <a:solidFill>
                  <a:srgbClr val="008080"/>
                </a:solidFill>
                <a:latin typeface="Arial Black" panose="020B0A04020102020204" pitchFamily="34" charset="0"/>
              </a:rPr>
              <a:t>Formativa</a:t>
            </a:r>
            <a:endParaRPr lang="en-US" sz="1083" dirty="0">
              <a:solidFill>
                <a:srgbClr val="008080"/>
              </a:solidFill>
              <a:latin typeface="Arial Black" panose="020B0A04020102020204" pitchFamily="34" charset="0"/>
            </a:endParaRPr>
          </a:p>
        </p:txBody>
      </p:sp>
      <p:sp>
        <p:nvSpPr>
          <p:cNvPr id="2" name="CuadroTexto 1"/>
          <p:cNvSpPr txBox="1"/>
          <p:nvPr/>
        </p:nvSpPr>
        <p:spPr>
          <a:xfrm>
            <a:off x="76879" y="1242194"/>
            <a:ext cx="1059660" cy="3416320"/>
          </a:xfrm>
          <a:prstGeom prst="rect">
            <a:avLst/>
          </a:prstGeom>
          <a:noFill/>
        </p:spPr>
        <p:txBody>
          <a:bodyPr wrap="square" rtlCol="0">
            <a:spAutoFit/>
          </a:bodyPr>
          <a:lstStyle/>
          <a:p>
            <a:r>
              <a:rPr lang="es-MX" dirty="0" smtClean="0">
                <a:solidFill>
                  <a:schemeClr val="accent2">
                    <a:lumMod val="50000"/>
                  </a:schemeClr>
                </a:solidFill>
                <a:effectLst>
                  <a:outerShdw blurRad="38100" dist="38100" dir="2700000" algn="tl">
                    <a:srgbClr val="000000">
                      <a:alpha val="43137"/>
                    </a:srgbClr>
                  </a:outerShdw>
                </a:effectLst>
              </a:rPr>
              <a:t>Modelo de políticas para el mejoramiento de la empleabilidad y la ciudadanía</a:t>
            </a:r>
            <a:endParaRPr lang="es-MX"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3939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35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iterate type="wd">
                                    <p:tmAbs val="0"/>
                                  </p:iterate>
                                  <p:childTnLst>
                                    <p:set>
                                      <p:cBhvr>
                                        <p:cTn id="9" dur="1" fill="hold">
                                          <p:stCondLst>
                                            <p:cond delay="0"/>
                                          </p:stCondLst>
                                        </p:cTn>
                                        <p:tgtEl>
                                          <p:spTgt spid="1805342"/>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iterate type="wd">
                                    <p:tmAbs val="500"/>
                                  </p:iterate>
                                  <p:childTnLst>
                                    <p:set>
                                      <p:cBhvr>
                                        <p:cTn id="12" dur="1" fill="hold">
                                          <p:stCondLst>
                                            <p:cond delay="0"/>
                                          </p:stCondLst>
                                        </p:cTn>
                                        <p:tgtEl>
                                          <p:spTgt spid="18053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805317"/>
                                        </p:tgtEl>
                                        <p:attrNameLst>
                                          <p:attrName>style.visibility</p:attrName>
                                        </p:attrNameLst>
                                      </p:cBhvr>
                                      <p:to>
                                        <p:strVal val="visible"/>
                                      </p:to>
                                    </p:set>
                                    <p:animEffect transition="in" filter="wheel(4)">
                                      <p:cBhvr>
                                        <p:cTn id="17" dur="1000"/>
                                        <p:tgtEl>
                                          <p:spTgt spid="1805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805318"/>
                                        </p:tgtEl>
                                        <p:attrNameLst>
                                          <p:attrName>style.visibility</p:attrName>
                                        </p:attrNameLst>
                                      </p:cBhvr>
                                      <p:to>
                                        <p:strVal val="visible"/>
                                      </p:to>
                                    </p:set>
                                    <p:animEffect transition="in" filter="wheel(4)">
                                      <p:cBhvr>
                                        <p:cTn id="22" dur="1000"/>
                                        <p:tgtEl>
                                          <p:spTgt spid="1805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805320"/>
                                        </p:tgtEl>
                                        <p:attrNameLst>
                                          <p:attrName>style.visibility</p:attrName>
                                        </p:attrNameLst>
                                      </p:cBhvr>
                                      <p:to>
                                        <p:strVal val="visible"/>
                                      </p:to>
                                    </p:set>
                                    <p:animEffect transition="in" filter="wheel(4)">
                                      <p:cBhvr>
                                        <p:cTn id="27" dur="1000"/>
                                        <p:tgtEl>
                                          <p:spTgt spid="18053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805319"/>
                                        </p:tgtEl>
                                        <p:attrNameLst>
                                          <p:attrName>style.visibility</p:attrName>
                                        </p:attrNameLst>
                                      </p:cBhvr>
                                      <p:to>
                                        <p:strVal val="visible"/>
                                      </p:to>
                                    </p:set>
                                    <p:animEffect transition="in" filter="wheel(4)">
                                      <p:cBhvr>
                                        <p:cTn id="32" dur="1000"/>
                                        <p:tgtEl>
                                          <p:spTgt spid="1805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053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053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053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053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05335"/>
                                        </p:tgtEl>
                                        <p:attrNameLst>
                                          <p:attrName>style.visibility</p:attrName>
                                        </p:attrNameLst>
                                      </p:cBhvr>
                                      <p:to>
                                        <p:strVal val="visible"/>
                                      </p:to>
                                    </p:set>
                                  </p:childTnLst>
                                </p:cTn>
                              </p:par>
                            </p:childTnLst>
                          </p:cTn>
                        </p:par>
                        <p:par>
                          <p:cTn id="45" fill="hold" nodeType="afterGroup">
                            <p:stCondLst>
                              <p:cond delay="0"/>
                            </p:stCondLst>
                            <p:childTnLst>
                              <p:par>
                                <p:cTn id="46" presetID="3" presetClass="entr" presetSubtype="0" fill="hold" grpId="0" nodeType="afterEffect">
                                  <p:stCondLst>
                                    <p:cond delay="0"/>
                                  </p:stCondLst>
                                  <p:childTnLst>
                                    <p:set>
                                      <p:cBhvr>
                                        <p:cTn id="47" dur="1" fill="hold">
                                          <p:stCondLst>
                                            <p:cond delay="0"/>
                                          </p:stCondLst>
                                        </p:cTn>
                                        <p:tgtEl>
                                          <p:spTgt spid="1805349"/>
                                        </p:tgtEl>
                                        <p:attrNameLst>
                                          <p:attrName>style.visibility</p:attrName>
                                        </p:attrNameLst>
                                      </p:cBhvr>
                                      <p:to>
                                        <p:strVal val="visible"/>
                                      </p:to>
                                    </p:set>
                                  </p:childTnLst>
                                </p:cTn>
                              </p:par>
                              <p:par>
                                <p:cTn id="48" presetID="3" presetClass="entr" presetSubtype="0" fill="hold" grpId="0" nodeType="withEffect">
                                  <p:stCondLst>
                                    <p:cond delay="0"/>
                                  </p:stCondLst>
                                  <p:childTnLst>
                                    <p:set>
                                      <p:cBhvr>
                                        <p:cTn id="49" dur="1" fill="hold">
                                          <p:stCondLst>
                                            <p:cond delay="0"/>
                                          </p:stCondLst>
                                        </p:cTn>
                                        <p:tgtEl>
                                          <p:spTgt spid="180535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05348"/>
                                        </p:tgtEl>
                                        <p:attrNameLst>
                                          <p:attrName>style.visibility</p:attrName>
                                        </p:attrNameLst>
                                      </p:cBhvr>
                                      <p:to>
                                        <p:strVal val="visible"/>
                                      </p:to>
                                    </p:set>
                                  </p:childTnLst>
                                </p:cTn>
                              </p:par>
                            </p:childTnLst>
                          </p:cTn>
                        </p:par>
                        <p:par>
                          <p:cTn id="54" fill="hold" nodeType="afterGroup">
                            <p:stCondLst>
                              <p:cond delay="0"/>
                            </p:stCondLst>
                            <p:childTnLst>
                              <p:par>
                                <p:cTn id="55" presetID="3" presetClass="entr" presetSubtype="0" fill="hold" grpId="0" nodeType="afterEffect">
                                  <p:stCondLst>
                                    <p:cond delay="0"/>
                                  </p:stCondLst>
                                  <p:childTnLst>
                                    <p:set>
                                      <p:cBhvr>
                                        <p:cTn id="56" dur="1" fill="hold">
                                          <p:stCondLst>
                                            <p:cond delay="0"/>
                                          </p:stCondLst>
                                        </p:cTn>
                                        <p:tgtEl>
                                          <p:spTgt spid="18053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05354"/>
                                        </p:tgtEl>
                                        <p:attrNameLst>
                                          <p:attrName>style.visibility</p:attrName>
                                        </p:attrNameLst>
                                      </p:cBhvr>
                                      <p:to>
                                        <p:strVal val="visible"/>
                                      </p:to>
                                    </p:set>
                                  </p:childTnLst>
                                </p:cTn>
                              </p:par>
                            </p:childTnLst>
                          </p:cTn>
                        </p:par>
                        <p:par>
                          <p:cTn id="59" fill="hold" nodeType="afterGroup">
                            <p:stCondLst>
                              <p:cond delay="0"/>
                            </p:stCondLst>
                            <p:childTnLst>
                              <p:par>
                                <p:cTn id="60" presetID="3" presetClass="entr" presetSubtype="0" fill="hold" grpId="0" nodeType="afterEffect">
                                  <p:stCondLst>
                                    <p:cond delay="0"/>
                                  </p:stCondLst>
                                  <p:childTnLst>
                                    <p:set>
                                      <p:cBhvr>
                                        <p:cTn id="61" dur="1" fill="hold">
                                          <p:stCondLst>
                                            <p:cond delay="0"/>
                                          </p:stCondLst>
                                        </p:cTn>
                                        <p:tgtEl>
                                          <p:spTgt spid="180535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80535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32" fill="hold" nodeType="clickEffect">
                                  <p:stCondLst>
                                    <p:cond delay="0"/>
                                  </p:stCondLst>
                                  <p:childTnLst>
                                    <p:set>
                                      <p:cBhvr>
                                        <p:cTn id="67" dur="1" fill="hold">
                                          <p:stCondLst>
                                            <p:cond delay="0"/>
                                          </p:stCondLst>
                                        </p:cTn>
                                        <p:tgtEl>
                                          <p:spTgt spid="1805326"/>
                                        </p:tgtEl>
                                        <p:attrNameLst>
                                          <p:attrName>style.visibility</p:attrName>
                                        </p:attrNameLst>
                                      </p:cBhvr>
                                      <p:to>
                                        <p:strVal val="visible"/>
                                      </p:to>
                                    </p:set>
                                    <p:animEffect transition="in" filter="circle(out)">
                                      <p:cBhvr>
                                        <p:cTn id="68" dur="2000"/>
                                        <p:tgtEl>
                                          <p:spTgt spid="180532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05356"/>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1805325"/>
                                        </p:tgtEl>
                                        <p:attrNameLst>
                                          <p:attrName>style.visibility</p:attrName>
                                        </p:attrNameLst>
                                      </p:cBhvr>
                                      <p:to>
                                        <p:strVal val="visible"/>
                                      </p:to>
                                    </p:set>
                                    <p:animEffect transition="in" filter="strips(downRight)">
                                      <p:cBhvr>
                                        <p:cTn id="77" dur="500"/>
                                        <p:tgtEl>
                                          <p:spTgt spid="180532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805324"/>
                                        </p:tgtEl>
                                        <p:attrNameLst>
                                          <p:attrName>style.visibility</p:attrName>
                                        </p:attrNameLst>
                                      </p:cBhvr>
                                      <p:to>
                                        <p:strVal val="visible"/>
                                      </p:to>
                                    </p:set>
                                    <p:animEffect transition="in" filter="dissolve">
                                      <p:cBhvr>
                                        <p:cTn id="80" dur="500"/>
                                        <p:tgtEl>
                                          <p:spTgt spid="18053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mph" presetSubtype="0" fill="hold" grpId="1" nodeType="clickEffect">
                                  <p:stCondLst>
                                    <p:cond delay="0"/>
                                  </p:stCondLst>
                                  <p:childTnLst>
                                    <p:animScale>
                                      <p:cBhvr>
                                        <p:cTn id="84" dur="2000" fill="hold"/>
                                        <p:tgtEl>
                                          <p:spTgt spid="1805326"/>
                                        </p:tgtEl>
                                      </p:cBhvr>
                                      <p:by x="150000" y="150000"/>
                                    </p:animScale>
                                  </p:childTnLst>
                                </p:cTn>
                              </p:par>
                            </p:childTnLst>
                          </p:cTn>
                        </p:par>
                        <p:par>
                          <p:cTn id="85" fill="hold" nodeType="afterGroup">
                            <p:stCondLst>
                              <p:cond delay="2000"/>
                            </p:stCondLst>
                            <p:childTnLst>
                              <p:par>
                                <p:cTn id="86" presetID="22" presetClass="emph" presetSubtype="0" fill="hold" grpId="2" nodeType="afterEffect">
                                  <p:stCondLst>
                                    <p:cond delay="0"/>
                                  </p:stCondLst>
                                  <p:childTnLst>
                                    <p:animClr clrSpc="hsl" dir="cw">
                                      <p:cBhvr override="childStyle">
                                        <p:cTn id="87" dur="500" fill="hold"/>
                                        <p:tgtEl>
                                          <p:spTgt spid="1805326"/>
                                        </p:tgtEl>
                                        <p:attrNameLst>
                                          <p:attrName>style.color</p:attrName>
                                        </p:attrNameLst>
                                      </p:cBhvr>
                                      <p:by>
                                        <p:hsl h="-7200000" s="0" l="0"/>
                                      </p:by>
                                    </p:animClr>
                                    <p:animClr clrSpc="hsl" dir="cw">
                                      <p:cBhvr>
                                        <p:cTn id="88" dur="500" fill="hold"/>
                                        <p:tgtEl>
                                          <p:spTgt spid="1805326"/>
                                        </p:tgtEl>
                                        <p:attrNameLst>
                                          <p:attrName>fillcolor</p:attrName>
                                        </p:attrNameLst>
                                      </p:cBhvr>
                                      <p:by>
                                        <p:hsl h="-7200000" s="0" l="0"/>
                                      </p:by>
                                    </p:animClr>
                                    <p:animClr clrSpc="hsl" dir="cw">
                                      <p:cBhvr>
                                        <p:cTn id="89" dur="500" fill="hold"/>
                                        <p:tgtEl>
                                          <p:spTgt spid="1805326"/>
                                        </p:tgtEl>
                                        <p:attrNameLst>
                                          <p:attrName>stroke.color</p:attrName>
                                        </p:attrNameLst>
                                      </p:cBhvr>
                                      <p:by>
                                        <p:hsl h="-7200000" s="0" l="0"/>
                                      </p:by>
                                    </p:animClr>
                                    <p:set>
                                      <p:cBhvr>
                                        <p:cTn id="90" dur="500" fill="hold"/>
                                        <p:tgtEl>
                                          <p:spTgt spid="1805326"/>
                                        </p:tgtEl>
                                        <p:attrNameLst>
                                          <p:attrName>fill.type</p:attrName>
                                        </p:attrNameLst>
                                      </p:cBhvr>
                                      <p:to>
                                        <p:strVal val="solid"/>
                                      </p:to>
                                    </p:set>
                                  </p:childTnLst>
                                </p:cTn>
                              </p:par>
                            </p:childTnLst>
                          </p:cTn>
                        </p:par>
                        <p:par>
                          <p:cTn id="91" fill="hold" nodeType="afterGroup">
                            <p:stCondLst>
                              <p:cond delay="2500"/>
                            </p:stCondLst>
                            <p:childTnLst>
                              <p:par>
                                <p:cTn id="92" presetID="8" presetClass="emph" presetSubtype="0" fill="hold" grpId="0" nodeType="afterEffect">
                                  <p:stCondLst>
                                    <p:cond delay="0"/>
                                  </p:stCondLst>
                                  <p:childTnLst>
                                    <p:animRot by="21600000">
                                      <p:cBhvr>
                                        <p:cTn id="93" dur="2000" fill="hold"/>
                                        <p:tgtEl>
                                          <p:spTgt spid="1805326"/>
                                        </p:tgtEl>
                                        <p:attrNameLst>
                                          <p:attrName>r</p:attrName>
                                        </p:attrNameLst>
                                      </p:cBhvr>
                                    </p:animRot>
                                  </p:childTnLst>
                                </p:cTn>
                              </p:par>
                              <p:par>
                                <p:cTn id="94" presetID="6" presetClass="emph" presetSubtype="0" fill="hold" grpId="0" nodeType="withEffect">
                                  <p:stCondLst>
                                    <p:cond delay="0"/>
                                  </p:stCondLst>
                                  <p:childTnLst>
                                    <p:animScale>
                                      <p:cBhvr>
                                        <p:cTn id="95" dur="2000" fill="hold"/>
                                        <p:tgtEl>
                                          <p:spTgt spid="1805314"/>
                                        </p:tgtEl>
                                      </p:cBhvr>
                                      <p:by x="150000" y="150000"/>
                                    </p:animScale>
                                  </p:childTnLst>
                                </p:cTn>
                              </p:par>
                            </p:childTnLst>
                          </p:cTn>
                        </p:par>
                        <p:par>
                          <p:cTn id="96" fill="hold" nodeType="afterGroup">
                            <p:stCondLst>
                              <p:cond delay="4500"/>
                            </p:stCondLst>
                            <p:childTnLst>
                              <p:par>
                                <p:cTn id="97" presetID="8" presetClass="emph" presetSubtype="0" fill="hold" grpId="1" nodeType="afterEffect">
                                  <p:stCondLst>
                                    <p:cond delay="0"/>
                                  </p:stCondLst>
                                  <p:childTnLst>
                                    <p:animRot by="21600000">
                                      <p:cBhvr>
                                        <p:cTn id="98" dur="2000" fill="hold"/>
                                        <p:tgtEl>
                                          <p:spTgt spid="1805355"/>
                                        </p:tgtEl>
                                        <p:attrNameLst>
                                          <p:attrName>r</p:attrName>
                                        </p:attrNameLst>
                                      </p:cBhvr>
                                    </p:animRot>
                                  </p:childTnLst>
                                </p:cTn>
                              </p:par>
                            </p:childTnLst>
                          </p:cTn>
                        </p:par>
                        <p:par>
                          <p:cTn id="99" fill="hold" nodeType="afterGroup">
                            <p:stCondLst>
                              <p:cond delay="6500"/>
                            </p:stCondLst>
                            <p:childTnLst>
                              <p:par>
                                <p:cTn id="100" presetID="21" presetClass="emph" presetSubtype="0" fill="hold" grpId="2" nodeType="afterEffect">
                                  <p:stCondLst>
                                    <p:cond delay="0"/>
                                  </p:stCondLst>
                                  <p:childTnLst>
                                    <p:animClr clrSpc="hsl" dir="cw">
                                      <p:cBhvr override="childStyle">
                                        <p:cTn id="101" dur="500" fill="hold"/>
                                        <p:tgtEl>
                                          <p:spTgt spid="1805355"/>
                                        </p:tgtEl>
                                        <p:attrNameLst>
                                          <p:attrName>style.color</p:attrName>
                                        </p:attrNameLst>
                                      </p:cBhvr>
                                      <p:by>
                                        <p:hsl h="7200000" s="0" l="0"/>
                                      </p:by>
                                    </p:animClr>
                                    <p:animClr clrSpc="hsl" dir="cw">
                                      <p:cBhvr>
                                        <p:cTn id="102" dur="500" fill="hold"/>
                                        <p:tgtEl>
                                          <p:spTgt spid="1805355"/>
                                        </p:tgtEl>
                                        <p:attrNameLst>
                                          <p:attrName>fillcolor</p:attrName>
                                        </p:attrNameLst>
                                      </p:cBhvr>
                                      <p:by>
                                        <p:hsl h="7200000" s="0" l="0"/>
                                      </p:by>
                                    </p:animClr>
                                    <p:animClr clrSpc="hsl" dir="cw">
                                      <p:cBhvr>
                                        <p:cTn id="103" dur="500" fill="hold"/>
                                        <p:tgtEl>
                                          <p:spTgt spid="1805355"/>
                                        </p:tgtEl>
                                        <p:attrNameLst>
                                          <p:attrName>stroke.color</p:attrName>
                                        </p:attrNameLst>
                                      </p:cBhvr>
                                      <p:by>
                                        <p:hsl h="7200000" s="0" l="0"/>
                                      </p:by>
                                    </p:animClr>
                                    <p:set>
                                      <p:cBhvr>
                                        <p:cTn id="104" dur="500" fill="hold"/>
                                        <p:tgtEl>
                                          <p:spTgt spid="1805355"/>
                                        </p:tgtEl>
                                        <p:attrNameLst>
                                          <p:attrName>fill.type</p:attrName>
                                        </p:attrNameLst>
                                      </p:cBhvr>
                                      <p:to>
                                        <p:strVal val="solid"/>
                                      </p:to>
                                    </p:set>
                                  </p:childTnLst>
                                </p:cTn>
                              </p:par>
                            </p:childTnLst>
                          </p:cTn>
                        </p:par>
                        <p:par>
                          <p:cTn id="105" fill="hold" nodeType="afterGroup">
                            <p:stCondLst>
                              <p:cond delay="7000"/>
                            </p:stCondLst>
                            <p:childTnLst>
                              <p:par>
                                <p:cTn id="106" presetID="1" presetClass="emph" presetSubtype="2" fill="hold" nodeType="afterEffect">
                                  <p:stCondLst>
                                    <p:cond delay="0"/>
                                  </p:stCondLst>
                                  <p:childTnLst>
                                    <p:animClr clrSpc="rgb" dir="cw">
                                      <p:cBhvr>
                                        <p:cTn id="107" dur="2000" fill="hold"/>
                                        <p:tgtEl>
                                          <p:spTgt spid="1805355"/>
                                        </p:tgtEl>
                                        <p:attrNameLst>
                                          <p:attrName>fillcolor</p:attrName>
                                        </p:attrNameLst>
                                      </p:cBhvr>
                                      <p:to>
                                        <a:schemeClr val="accent2"/>
                                      </p:to>
                                    </p:animClr>
                                    <p:set>
                                      <p:cBhvr>
                                        <p:cTn id="108" dur="2000" fill="hold"/>
                                        <p:tgtEl>
                                          <p:spTgt spid="1805355"/>
                                        </p:tgtEl>
                                        <p:attrNameLst>
                                          <p:attrName>fill.type</p:attrName>
                                        </p:attrNameLst>
                                      </p:cBhvr>
                                      <p:to>
                                        <p:strVal val="solid"/>
                                      </p:to>
                                    </p:set>
                                    <p:set>
                                      <p:cBhvr>
                                        <p:cTn id="109" dur="2000" fill="hold"/>
                                        <p:tgtEl>
                                          <p:spTgt spid="18053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314" grpId="0" animBg="1"/>
      <p:bldP spid="1805317" grpId="0" animBg="1"/>
      <p:bldP spid="1805318" grpId="0" animBg="1"/>
      <p:bldP spid="1805319" grpId="0" animBg="1"/>
      <p:bldP spid="1805320" grpId="0" animBg="1"/>
      <p:bldP spid="1805324" grpId="0" animBg="1"/>
      <p:bldP spid="1805325" grpId="0" animBg="1"/>
      <p:bldP spid="1805326" grpId="0" animBg="1"/>
      <p:bldP spid="1805326" grpId="1" animBg="1"/>
      <p:bldP spid="1805326" grpId="2" animBg="1"/>
      <p:bldP spid="1805328" grpId="0" animBg="1"/>
      <p:bldP spid="1805342" grpId="0"/>
      <p:bldP spid="1805343" grpId="0"/>
      <p:bldP spid="1805348" grpId="0" animBg="1"/>
      <p:bldP spid="1805349" grpId="0" animBg="1"/>
      <p:bldP spid="1805350" grpId="0" animBg="1"/>
      <p:bldP spid="1805351" grpId="0" animBg="1"/>
      <p:bldP spid="1805352" grpId="0" animBg="1"/>
      <p:bldP spid="1805353" grpId="0" animBg="1"/>
      <p:bldP spid="1805354" grpId="0" animBg="1"/>
      <p:bldP spid="1805355" grpId="0" animBg="1"/>
      <p:bldP spid="1805355" grpId="1" animBg="1"/>
      <p:bldP spid="1805355" grpId="2" animBg="1"/>
      <p:bldP spid="18053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inalidad de la VCM.gif"/>
          <p:cNvPicPr>
            <a:picLocks noChangeAspect="1"/>
          </p:cNvPicPr>
          <p:nvPr/>
        </p:nvPicPr>
        <p:blipFill>
          <a:blip r:embed="rId2" cstate="print"/>
          <a:stretch>
            <a:fillRect/>
          </a:stretch>
        </p:blipFill>
        <p:spPr>
          <a:xfrm>
            <a:off x="0" y="0"/>
            <a:ext cx="8172400" cy="5715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ERT ENTORNO SOCIO EDUCATIVO.gif"/>
          <p:cNvPicPr>
            <a:picLocks noChangeAspect="1"/>
          </p:cNvPicPr>
          <p:nvPr/>
        </p:nvPicPr>
        <p:blipFill>
          <a:blip r:embed="rId2" cstate="print"/>
          <a:stretch>
            <a:fillRect/>
          </a:stretch>
        </p:blipFill>
        <p:spPr>
          <a:xfrm>
            <a:off x="0" y="0"/>
            <a:ext cx="8172400" cy="5715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ERT ENT ECONOMICO Y POLITICO NORMATIVO.gif"/>
          <p:cNvPicPr>
            <a:picLocks noChangeAspect="1"/>
          </p:cNvPicPr>
          <p:nvPr/>
        </p:nvPicPr>
        <p:blipFill>
          <a:blip r:embed="rId2" cstate="print"/>
          <a:stretch>
            <a:fillRect/>
          </a:stretch>
        </p:blipFill>
        <p:spPr>
          <a:xfrm>
            <a:off x="0" y="0"/>
            <a:ext cx="8229600" cy="5715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
            <a:ext cx="8100392" cy="553243"/>
          </a:xfrm>
        </p:spPr>
        <p:txBody>
          <a:bodyPr>
            <a:noAutofit/>
          </a:bodyPr>
          <a:lstStyle/>
          <a:p>
            <a:pPr algn="ctr"/>
            <a:r>
              <a:rPr lang="es-MX" sz="2000" b="1" dirty="0" smtClean="0">
                <a:solidFill>
                  <a:schemeClr val="accent1"/>
                </a:solidFill>
                <a:effectLst>
                  <a:outerShdw blurRad="38100" dist="38100" dir="2700000" algn="tl">
                    <a:srgbClr val="000000">
                      <a:alpha val="43137"/>
                    </a:srgbClr>
                  </a:outerShdw>
                </a:effectLst>
                <a:latin typeface="+mn-lt"/>
              </a:rPr>
              <a:t>CRUCE DE FORMACIÓN POR COMPETENCIA Y GÉNERO</a:t>
            </a:r>
            <a:endParaRPr lang="es-AR" sz="2000" b="1" dirty="0">
              <a:solidFill>
                <a:schemeClr val="accent1"/>
              </a:solidFill>
              <a:effectLst>
                <a:outerShdw blurRad="38100" dist="38100" dir="2700000" algn="tl">
                  <a:srgbClr val="000000">
                    <a:alpha val="43137"/>
                  </a:srgbClr>
                </a:outerShdw>
              </a:effectLst>
              <a:latin typeface="+mn-lt"/>
            </a:endParaRPr>
          </a:p>
        </p:txBody>
      </p:sp>
      <p:sp>
        <p:nvSpPr>
          <p:cNvPr id="3" name="2 CuadroTexto"/>
          <p:cNvSpPr txBox="1"/>
          <p:nvPr/>
        </p:nvSpPr>
        <p:spPr>
          <a:xfrm>
            <a:off x="323528" y="1237324"/>
            <a:ext cx="8640960" cy="1200329"/>
          </a:xfrm>
          <a:prstGeom prst="rect">
            <a:avLst/>
          </a:prstGeom>
          <a:noFill/>
        </p:spPr>
        <p:txBody>
          <a:bodyPr wrap="square" rtlCol="0">
            <a:spAutoFit/>
          </a:bodyPr>
          <a:lstStyle/>
          <a:p>
            <a:endParaRPr lang="es-MX" b="1" dirty="0" smtClean="0"/>
          </a:p>
          <a:p>
            <a:endParaRPr lang="es-MX" b="1" dirty="0" smtClean="0"/>
          </a:p>
          <a:p>
            <a:endParaRPr lang="es-MX" dirty="0" smtClean="0"/>
          </a:p>
          <a:p>
            <a:endParaRPr lang="es-AR" dirty="0"/>
          </a:p>
        </p:txBody>
      </p:sp>
      <p:sp>
        <p:nvSpPr>
          <p:cNvPr id="24577" name="Rectangle 1"/>
          <p:cNvSpPr>
            <a:spLocks noChangeArrowheads="1"/>
          </p:cNvSpPr>
          <p:nvPr/>
        </p:nvSpPr>
        <p:spPr bwMode="auto">
          <a:xfrm>
            <a:off x="0" y="481385"/>
            <a:ext cx="810039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è"/>
              <a:tabLst>
                <a:tab pos="228600" algn="l"/>
                <a:tab pos="1279525" algn="l"/>
              </a:tabLst>
            </a:pPr>
            <a:endParaRPr kumimoji="0" lang="es-AR" sz="1200" b="0" i="1" u="none" strike="noStrike" cap="none" normalizeH="0" baseline="0" dirty="0" smtClean="0">
              <a:ln>
                <a:noFill/>
              </a:ln>
              <a:solidFill>
                <a:schemeClr val="tx1"/>
              </a:solidFill>
              <a:effectLst/>
              <a:latin typeface="Arial"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AR" sz="1600" b="1" i="1" u="none" strike="noStrike" cap="none" normalizeH="0" baseline="0" dirty="0" smtClean="0">
                <a:ln>
                  <a:noFill/>
                </a:ln>
                <a:solidFill>
                  <a:schemeClr val="accent1">
                    <a:lumMod val="75000"/>
                  </a:schemeClr>
                </a:solidFill>
                <a:effectLst/>
                <a:ea typeface="Times New Roman" pitchFamily="18" charset="0"/>
                <a:cs typeface="Calibri" pitchFamily="34" charset="0"/>
              </a:rPr>
              <a:t>F</a:t>
            </a:r>
            <a:r>
              <a:rPr kumimoji="0" lang="es-AR" sz="1600" b="1" u="none" strike="noStrike" cap="none" normalizeH="0" baseline="0" dirty="0" smtClean="0">
                <a:ln>
                  <a:noFill/>
                </a:ln>
                <a:solidFill>
                  <a:schemeClr val="accent1">
                    <a:lumMod val="75000"/>
                  </a:schemeClr>
                </a:solidFill>
                <a:effectLst/>
                <a:ea typeface="Times New Roman" pitchFamily="18" charset="0"/>
                <a:cs typeface="Calibri" pitchFamily="34" charset="0"/>
              </a:rPr>
              <a:t>ocaliza en la integralidad de la persona y de sus saberes </a:t>
            </a:r>
            <a:r>
              <a:rPr kumimoji="0" lang="es-MX" sz="1600" b="1" u="none" strike="noStrike" cap="none" normalizeH="0" baseline="0" dirty="0" smtClean="0">
                <a:ln>
                  <a:noFill/>
                </a:ln>
                <a:solidFill>
                  <a:schemeClr val="accent1">
                    <a:lumMod val="75000"/>
                  </a:schemeClr>
                </a:solidFill>
                <a:effectLst/>
                <a:ea typeface="Times New Roman" pitchFamily="18" charset="0"/>
                <a:cs typeface="Calibri" pitchFamily="34" charset="0"/>
              </a:rPr>
              <a:t>(conocimientos explícitos y tácitos, habilidades o destrezas (aptitudes) y  valores  (actitudes);</a:t>
            </a:r>
            <a:endParaRPr kumimoji="0" lang="es-AR" sz="1600" b="1" u="none" strike="noStrike" cap="none" normalizeH="0" baseline="0" dirty="0" smtClean="0">
              <a:ln>
                <a:noFill/>
              </a:ln>
              <a:solidFill>
                <a:schemeClr val="accent1">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Centra la formación en la capacidad de los sujetos (individuales y colectivos) de poner en juego sus conocimientos tanto en el  desempeño  laboral como en todos los ámbitos de la vida cotidiana y en la participación ciudadana; </a:t>
            </a:r>
            <a:endParaRPr kumimoji="0" lang="es-AR" sz="1600" b="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R</a:t>
            </a:r>
            <a:r>
              <a:rPr kumimoji="0" lang="es-AR" sz="1600" b="1" u="none" strike="noStrike" cap="none" normalizeH="0" baseline="0" dirty="0" smtClean="0">
                <a:ln>
                  <a:noFill/>
                </a:ln>
                <a:solidFill>
                  <a:schemeClr val="accent1">
                    <a:lumMod val="75000"/>
                  </a:schemeClr>
                </a:solidFill>
                <a:effectLst/>
                <a:ea typeface="Times New Roman" pitchFamily="18" charset="0"/>
                <a:cs typeface="Calibri" pitchFamily="34" charset="0"/>
              </a:rPr>
              <a:t>econoce y valora las capacidades con independencia de dónde y cuándo fueron adquiridas (en el sistema educativo formal o en el formal, en el hogar, la comunidad, el trabajo)</a:t>
            </a:r>
            <a:endParaRPr kumimoji="0" lang="es-AR" sz="1600" b="1" u="none" strike="noStrike" cap="none" normalizeH="0" baseline="0" dirty="0" smtClean="0">
              <a:ln>
                <a:noFill/>
              </a:ln>
              <a:solidFill>
                <a:schemeClr val="accent1">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Tx/>
              <a:buNone/>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a:t>
            </a:r>
          </a:p>
          <a:p>
            <a:pPr marL="0" marR="0" lvl="0" indent="0" algn="just" defTabSz="914400" rtl="0" eaLnBrk="0" fontAlgn="base" latinLnBrk="0" hangingPunct="0">
              <a:lnSpc>
                <a:spcPct val="100000"/>
              </a:lnSpc>
              <a:spcBef>
                <a:spcPct val="0"/>
              </a:spcBef>
              <a:spcAft>
                <a:spcPct val="0"/>
              </a:spcAft>
              <a:buClr>
                <a:schemeClr val="accent1"/>
              </a:buClr>
              <a:buSzTx/>
              <a:buFontTx/>
              <a:buNone/>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Integra tres dimensiones relevantes para el desarrollo de las personas: </a:t>
            </a:r>
            <a:endParaRPr kumimoji="0" lang="es-AR" sz="1600" b="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a:t>
            </a:r>
            <a:r>
              <a:rPr kumimoji="0" lang="es-MX" sz="1600" b="0" u="none" strike="noStrike" cap="none" normalizeH="0" baseline="0" dirty="0" smtClean="0">
                <a:ln>
                  <a:noFill/>
                </a:ln>
                <a:solidFill>
                  <a:schemeClr val="accent1">
                    <a:lumMod val="75000"/>
                  </a:schemeClr>
                </a:solidFill>
                <a:effectLst/>
                <a:ea typeface="Times New Roman" pitchFamily="18" charset="0"/>
                <a:cs typeface="Calibri" pitchFamily="34" charset="0"/>
              </a:rPr>
              <a:t>un abanico amplio de recursos personales</a:t>
            </a:r>
            <a:endParaRPr kumimoji="0" lang="es-AR" sz="1600" b="0" u="none" strike="noStrike" cap="none" normalizeH="0" baseline="0" dirty="0" smtClean="0">
              <a:ln>
                <a:noFill/>
              </a:ln>
              <a:solidFill>
                <a:schemeClr val="accent1">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la puesta en práctica de dichos recursos, o sea el desempeño satisfactorio que, en lo específico del ámbito laboral está dirigida a cumplir con los parámetros de calidad y eficacia esperados, establecidos por los estándares o normas vigentes; </a:t>
            </a:r>
            <a:endParaRPr kumimoji="0" lang="es-AR" sz="1600" b="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Tx/>
              <a:buFont typeface="Wingdings" pitchFamily="2" charset="2"/>
              <a:buChar char="è"/>
              <a:tabLst>
                <a:tab pos="228600" algn="l"/>
                <a:tab pos="1279525" algn="l"/>
              </a:tabLst>
            </a:pPr>
            <a:r>
              <a:rPr kumimoji="0" lang="es-MX" sz="1600" b="1" u="none" strike="noStrike" cap="none" normalizeH="0" baseline="0" dirty="0" smtClean="0">
                <a:ln>
                  <a:noFill/>
                </a:ln>
                <a:solidFill>
                  <a:schemeClr val="accent1">
                    <a:lumMod val="75000"/>
                  </a:schemeClr>
                </a:solidFill>
                <a:effectLst/>
                <a:ea typeface="Times New Roman" pitchFamily="18" charset="0"/>
                <a:cs typeface="Calibri" pitchFamily="34" charset="0"/>
              </a:rPr>
              <a:t>  la capacidad de adaptar  los conocimientos, habilidades, actitudes a diferentes contextos laborales y organizacionales y para resolver situaciones nuevas o, inesperadas.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è"/>
              <a:tabLst>
                <a:tab pos="228600" algn="l"/>
                <a:tab pos="1279525" algn="l"/>
              </a:tabLst>
            </a:pPr>
            <a:endParaRPr lang="es-MX" sz="1600" dirty="0" smtClean="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
                <a:schemeClr val="tx2"/>
              </a:buClr>
              <a:buSzTx/>
              <a:buFont typeface="Wingdings" pitchFamily="2" charset="2"/>
              <a:buChar char="Ü"/>
              <a:tabLst>
                <a:tab pos="228600" algn="l"/>
                <a:tab pos="1279525" algn="l"/>
              </a:tabLst>
            </a:pPr>
            <a:r>
              <a:rPr kumimoji="0" lang="es-MX" sz="1600" b="0" u="none" strike="noStrike" cap="none" normalizeH="0" baseline="0" dirty="0" smtClean="0">
                <a:ln>
                  <a:noFill/>
                </a:ln>
                <a:solidFill>
                  <a:schemeClr val="tx1"/>
                </a:solidFill>
                <a:effectLst/>
                <a:ea typeface="Times New Roman" pitchFamily="18" charset="0"/>
                <a:cs typeface="Calibri" pitchFamily="34" charset="0"/>
              </a:rPr>
              <a:t> </a:t>
            </a:r>
            <a:r>
              <a:rPr kumimoji="0" lang="es-MX" sz="1600" b="1"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ea typeface="Times New Roman" pitchFamily="18" charset="0"/>
                <a:cs typeface="Calibri" pitchFamily="34" charset="0"/>
              </a:rPr>
              <a:t>Permite medir brechas de conocimiento,  fortalece la </a:t>
            </a:r>
            <a:r>
              <a:rPr lang="es-MX" sz="1600" b="1" dirty="0" smtClean="0">
                <a:solidFill>
                  <a:schemeClr val="accent6">
                    <a:lumMod val="75000"/>
                  </a:schemeClr>
                </a:solidFill>
                <a:effectLst>
                  <a:outerShdw blurRad="38100" dist="38100" dir="2700000" algn="tl">
                    <a:srgbClr val="000000">
                      <a:alpha val="43137"/>
                    </a:srgbClr>
                  </a:outerShdw>
                </a:effectLst>
                <a:ea typeface="Times New Roman" pitchFamily="18" charset="0"/>
                <a:cs typeface="Calibri" pitchFamily="34" charset="0"/>
              </a:rPr>
              <a:t>vinculación y retroalimentación entre  los actores del mundo del trabajo y de la educación.</a:t>
            </a:r>
            <a:r>
              <a:rPr lang="es-MX" sz="1600" dirty="0" smtClean="0">
                <a:ea typeface="Times New Roman" pitchFamily="18" charset="0"/>
                <a:cs typeface="Calibri" pitchFamily="34" charset="0"/>
              </a:rPr>
              <a:t> </a:t>
            </a:r>
            <a:endParaRPr kumimoji="0" lang="es-MX" sz="1600" b="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 pos="1279525" algn="l"/>
              </a:tabLst>
            </a:pPr>
            <a:endParaRPr kumimoji="0" lang="es-MX" sz="16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7">
                                            <p:txEl>
                                              <p:pRg st="1" end="1"/>
                                            </p:txEl>
                                          </p:spTgt>
                                        </p:tgtEl>
                                        <p:attrNameLst>
                                          <p:attrName>style.visibility</p:attrName>
                                        </p:attrNameLst>
                                      </p:cBhvr>
                                      <p:to>
                                        <p:strVal val="visible"/>
                                      </p:to>
                                    </p:set>
                                    <p:animEffect transition="in" filter="fade">
                                      <p:cBhvr>
                                        <p:cTn id="7" dur="2000"/>
                                        <p:tgtEl>
                                          <p:spTgt spid="245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7">
                                            <p:txEl>
                                              <p:pRg st="2" end="2"/>
                                            </p:txEl>
                                          </p:spTgt>
                                        </p:tgtEl>
                                        <p:attrNameLst>
                                          <p:attrName>style.visibility</p:attrName>
                                        </p:attrNameLst>
                                      </p:cBhvr>
                                      <p:to>
                                        <p:strVal val="visible"/>
                                      </p:to>
                                    </p:set>
                                    <p:animEffect transition="in" filter="fade">
                                      <p:cBhvr>
                                        <p:cTn id="12" dur="2000"/>
                                        <p:tgtEl>
                                          <p:spTgt spid="245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7">
                                            <p:txEl>
                                              <p:pRg st="3" end="3"/>
                                            </p:txEl>
                                          </p:spTgt>
                                        </p:tgtEl>
                                        <p:attrNameLst>
                                          <p:attrName>style.visibility</p:attrName>
                                        </p:attrNameLst>
                                      </p:cBhvr>
                                      <p:to>
                                        <p:strVal val="visible"/>
                                      </p:to>
                                    </p:set>
                                    <p:animEffect transition="in" filter="fade">
                                      <p:cBhvr>
                                        <p:cTn id="17" dur="2000"/>
                                        <p:tgtEl>
                                          <p:spTgt spid="245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7">
                                            <p:txEl>
                                              <p:pRg st="4" end="4"/>
                                            </p:txEl>
                                          </p:spTgt>
                                        </p:tgtEl>
                                        <p:attrNameLst>
                                          <p:attrName>style.visibility</p:attrName>
                                        </p:attrNameLst>
                                      </p:cBhvr>
                                      <p:to>
                                        <p:strVal val="visible"/>
                                      </p:to>
                                    </p:set>
                                    <p:animEffect transition="in" filter="fade">
                                      <p:cBhvr>
                                        <p:cTn id="22" dur="2000"/>
                                        <p:tgtEl>
                                          <p:spTgt spid="245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7">
                                            <p:txEl>
                                              <p:pRg st="5" end="5"/>
                                            </p:txEl>
                                          </p:spTgt>
                                        </p:tgtEl>
                                        <p:attrNameLst>
                                          <p:attrName>style.visibility</p:attrName>
                                        </p:attrNameLst>
                                      </p:cBhvr>
                                      <p:to>
                                        <p:strVal val="visible"/>
                                      </p:to>
                                    </p:set>
                                    <p:animEffect transition="in" filter="fade">
                                      <p:cBhvr>
                                        <p:cTn id="27" dur="2000"/>
                                        <p:tgtEl>
                                          <p:spTgt spid="2457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7">
                                            <p:txEl>
                                              <p:pRg st="6" end="6"/>
                                            </p:txEl>
                                          </p:spTgt>
                                        </p:tgtEl>
                                        <p:attrNameLst>
                                          <p:attrName>style.visibility</p:attrName>
                                        </p:attrNameLst>
                                      </p:cBhvr>
                                      <p:to>
                                        <p:strVal val="visible"/>
                                      </p:to>
                                    </p:set>
                                    <p:animEffect transition="in" filter="fade">
                                      <p:cBhvr>
                                        <p:cTn id="32" dur="2000"/>
                                        <p:tgtEl>
                                          <p:spTgt spid="2457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7">
                                            <p:txEl>
                                              <p:pRg st="7" end="7"/>
                                            </p:txEl>
                                          </p:spTgt>
                                        </p:tgtEl>
                                        <p:attrNameLst>
                                          <p:attrName>style.visibility</p:attrName>
                                        </p:attrNameLst>
                                      </p:cBhvr>
                                      <p:to>
                                        <p:strVal val="visible"/>
                                      </p:to>
                                    </p:set>
                                    <p:animEffect transition="in" filter="fade">
                                      <p:cBhvr>
                                        <p:cTn id="37" dur="2000"/>
                                        <p:tgtEl>
                                          <p:spTgt spid="2457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7">
                                            <p:txEl>
                                              <p:pRg st="8" end="8"/>
                                            </p:txEl>
                                          </p:spTgt>
                                        </p:tgtEl>
                                        <p:attrNameLst>
                                          <p:attrName>style.visibility</p:attrName>
                                        </p:attrNameLst>
                                      </p:cBhvr>
                                      <p:to>
                                        <p:strVal val="visible"/>
                                      </p:to>
                                    </p:set>
                                    <p:animEffect transition="in" filter="fade">
                                      <p:cBhvr>
                                        <p:cTn id="42" dur="2000"/>
                                        <p:tgtEl>
                                          <p:spTgt spid="2457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7">
                                            <p:txEl>
                                              <p:pRg st="10" end="10"/>
                                            </p:txEl>
                                          </p:spTgt>
                                        </p:tgtEl>
                                        <p:attrNameLst>
                                          <p:attrName>style.visibility</p:attrName>
                                        </p:attrNameLst>
                                      </p:cBhvr>
                                      <p:to>
                                        <p:strVal val="visible"/>
                                      </p:to>
                                    </p:set>
                                    <p:animEffect transition="in" filter="fade">
                                      <p:cBhvr>
                                        <p:cTn id="47" dur="2000"/>
                                        <p:tgtEl>
                                          <p:spTgt spid="2457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3378" name="Text Box 2"/>
          <p:cNvSpPr txBox="1">
            <a:spLocks noChangeArrowheads="1"/>
          </p:cNvSpPr>
          <p:nvPr/>
        </p:nvSpPr>
        <p:spPr bwMode="auto">
          <a:xfrm>
            <a:off x="251525" y="296334"/>
            <a:ext cx="7848871" cy="461665"/>
          </a:xfrm>
          <a:prstGeom prst="rect">
            <a:avLst/>
          </a:prstGeom>
          <a:noFill/>
          <a:ln w="12700">
            <a:noFill/>
            <a:miter lim="800000"/>
            <a:headEnd type="none" w="sm" len="sm"/>
            <a:tailEnd type="none" w="sm" len="sm"/>
          </a:ln>
          <a:effectLst/>
        </p:spPr>
        <p:txBody>
          <a:bodyPr wrap="square">
            <a:spAutoFit/>
          </a:bodyPr>
          <a:lstStyle/>
          <a:p>
            <a:pPr algn="ctr">
              <a:spcBef>
                <a:spcPct val="0"/>
              </a:spcBef>
              <a:buFontTx/>
              <a:buNone/>
            </a:pPr>
            <a:r>
              <a:rPr lang="es-ES_tradnl" sz="2400" b="1" u="none" dirty="0">
                <a:solidFill>
                  <a:schemeClr val="accent1">
                    <a:lumMod val="75000"/>
                  </a:schemeClr>
                </a:solidFill>
                <a:effectLst>
                  <a:outerShdw blurRad="38100" dist="38100" dir="2700000" algn="tl">
                    <a:srgbClr val="000000">
                      <a:alpha val="43137"/>
                    </a:srgbClr>
                  </a:outerShdw>
                </a:effectLst>
                <a:latin typeface="Trebuchet MS" pitchFamily="34" charset="0"/>
              </a:rPr>
              <a:t>CRUCE DE </a:t>
            </a:r>
            <a:r>
              <a:rPr lang="es-ES_tradnl" sz="2400" b="1" u="none" dirty="0" smtClean="0">
                <a:solidFill>
                  <a:schemeClr val="accent1">
                    <a:lumMod val="75000"/>
                  </a:schemeClr>
                </a:solidFill>
                <a:effectLst>
                  <a:outerShdw blurRad="38100" dist="38100" dir="2700000" algn="tl">
                    <a:srgbClr val="000000">
                      <a:alpha val="43137"/>
                    </a:srgbClr>
                  </a:outerShdw>
                </a:effectLst>
                <a:latin typeface="Trebuchet MS" pitchFamily="34" charset="0"/>
              </a:rPr>
              <a:t>FORMACIÓN </a:t>
            </a:r>
            <a:r>
              <a:rPr lang="es-ES_tradnl" sz="2400" b="1" u="none" dirty="0">
                <a:solidFill>
                  <a:schemeClr val="accent1">
                    <a:lumMod val="75000"/>
                  </a:schemeClr>
                </a:solidFill>
                <a:effectLst>
                  <a:outerShdw blurRad="38100" dist="38100" dir="2700000" algn="tl">
                    <a:srgbClr val="000000">
                      <a:alpha val="43137"/>
                    </a:srgbClr>
                  </a:outerShdw>
                </a:effectLst>
                <a:latin typeface="Trebuchet MS" pitchFamily="34" charset="0"/>
              </a:rPr>
              <a:t>POR </a:t>
            </a:r>
            <a:r>
              <a:rPr lang="es-ES_tradnl" sz="2400" b="1" u="none" dirty="0" smtClean="0">
                <a:solidFill>
                  <a:schemeClr val="accent1">
                    <a:lumMod val="75000"/>
                  </a:schemeClr>
                </a:solidFill>
                <a:effectLst>
                  <a:outerShdw blurRad="38100" dist="38100" dir="2700000" algn="tl">
                    <a:srgbClr val="000000">
                      <a:alpha val="43137"/>
                    </a:srgbClr>
                  </a:outerShdw>
                </a:effectLst>
                <a:latin typeface="Trebuchet MS" pitchFamily="34" charset="0"/>
              </a:rPr>
              <a:t>COMPETENCIA Y GÉNERO </a:t>
            </a:r>
            <a:endParaRPr lang="es-ES_tradnl" sz="2400" b="1" u="none" dirty="0">
              <a:solidFill>
                <a:schemeClr val="accent1">
                  <a:lumMod val="75000"/>
                </a:schemeClr>
              </a:solidFill>
              <a:effectLst>
                <a:outerShdw blurRad="38100" dist="38100" dir="2700000" algn="tl">
                  <a:srgbClr val="000000">
                    <a:alpha val="43137"/>
                  </a:srgbClr>
                </a:outerShdw>
              </a:effectLst>
              <a:latin typeface="Trebuchet MS" pitchFamily="34" charset="0"/>
            </a:endParaRPr>
          </a:p>
        </p:txBody>
      </p:sp>
      <p:sp>
        <p:nvSpPr>
          <p:cNvPr id="2533379" name="Rectangle 3"/>
          <p:cNvSpPr>
            <a:spLocks noChangeArrowheads="1"/>
          </p:cNvSpPr>
          <p:nvPr/>
        </p:nvSpPr>
        <p:spPr bwMode="auto">
          <a:xfrm>
            <a:off x="228600" y="889001"/>
            <a:ext cx="1676400" cy="369332"/>
          </a:xfrm>
          <a:prstGeom prst="rect">
            <a:avLst/>
          </a:prstGeom>
          <a:noFill/>
          <a:ln w="12700">
            <a:noFill/>
            <a:miter lim="800000"/>
            <a:headEnd type="none" w="sm" len="sm"/>
            <a:tailEnd type="none" w="sm" len="sm"/>
          </a:ln>
          <a:effectLst/>
        </p:spPr>
        <p:txBody>
          <a:bodyPr>
            <a:spAutoFit/>
          </a:bodyPr>
          <a:lstStyle/>
          <a:p>
            <a:pPr algn="l">
              <a:spcBef>
                <a:spcPct val="0"/>
              </a:spcBef>
              <a:buFontTx/>
              <a:buNone/>
            </a:pPr>
            <a:r>
              <a:rPr lang="es-ES_tradnl" sz="1800" u="none" dirty="0">
                <a:solidFill>
                  <a:schemeClr val="tx1"/>
                </a:solidFill>
                <a:effectLst/>
                <a:latin typeface="Arial" pitchFamily="34" charset="0"/>
              </a:rPr>
              <a:t> </a:t>
            </a:r>
            <a:endParaRPr lang="es-ES_tradnl" sz="1800" u="none" dirty="0">
              <a:solidFill>
                <a:schemeClr val="tx1"/>
              </a:solidFill>
              <a:effectLst/>
            </a:endParaRPr>
          </a:p>
        </p:txBody>
      </p:sp>
      <p:sp>
        <p:nvSpPr>
          <p:cNvPr id="2533380" name="Rectangle 4"/>
          <p:cNvSpPr>
            <a:spLocks noChangeArrowheads="1"/>
          </p:cNvSpPr>
          <p:nvPr/>
        </p:nvSpPr>
        <p:spPr bwMode="auto">
          <a:xfrm>
            <a:off x="5" y="817562"/>
            <a:ext cx="8172399" cy="5016758"/>
          </a:xfrm>
          <a:prstGeom prst="rect">
            <a:avLst/>
          </a:prstGeom>
          <a:noFill/>
          <a:ln w="12700">
            <a:noFill/>
            <a:miter lim="800000"/>
            <a:headEnd type="none" w="sm" len="sm"/>
            <a:tailEnd type="none" w="sm" len="sm"/>
          </a:ln>
          <a:effectLst/>
        </p:spPr>
        <p:txBody>
          <a:bodyPr wrap="square">
            <a:spAutoFit/>
          </a:bodyPr>
          <a:lstStyle/>
          <a:p>
            <a:pPr algn="l">
              <a:buClr>
                <a:schemeClr val="tx2"/>
              </a:buClr>
              <a:buFont typeface="Wingdings" pitchFamily="2" charset="2"/>
              <a:buChar char="Ä"/>
            </a:pPr>
            <a:r>
              <a:rPr lang="es-ES_tradnl" sz="1800" b="1" u="none" dirty="0">
                <a:solidFill>
                  <a:schemeClr val="tx1"/>
                </a:solidFill>
                <a:effectLst/>
              </a:rPr>
              <a:t> </a:t>
            </a:r>
            <a:r>
              <a:rPr lang="es-ES_tradnl" sz="2000" b="1" u="none" dirty="0">
                <a:solidFill>
                  <a:schemeClr val="accent1"/>
                </a:solidFill>
                <a:effectLst/>
                <a:latin typeface="Calibri" pitchFamily="34" charset="0"/>
              </a:rPr>
              <a:t>En el modelo de competencias ya no hay argumento para la división sexual del </a:t>
            </a:r>
            <a:r>
              <a:rPr lang="es-ES_tradnl" sz="2000" b="1" u="none" dirty="0" smtClean="0">
                <a:solidFill>
                  <a:schemeClr val="accent1"/>
                </a:solidFill>
                <a:effectLst/>
                <a:latin typeface="Calibri" pitchFamily="34" charset="0"/>
              </a:rPr>
              <a:t>trabajo</a:t>
            </a:r>
          </a:p>
          <a:p>
            <a:pPr algn="l">
              <a:buClr>
                <a:schemeClr val="tx2"/>
              </a:buClr>
              <a:buFont typeface="Wingdings" pitchFamily="2" charset="2"/>
              <a:buChar char="Ä"/>
            </a:pPr>
            <a:endParaRPr lang="es-ES_tradnl" sz="2000" b="1" u="none" dirty="0">
              <a:solidFill>
                <a:schemeClr val="tx1"/>
              </a:solidFill>
              <a:effectLst/>
              <a:latin typeface="Calibri" pitchFamily="34" charset="0"/>
            </a:endParaRPr>
          </a:p>
          <a:p>
            <a:pPr algn="l">
              <a:buClr>
                <a:schemeClr val="tx2"/>
              </a:buClr>
              <a:buFont typeface="Wingdings" pitchFamily="2" charset="2"/>
              <a:buChar char="Ä"/>
            </a:pPr>
            <a:r>
              <a:rPr lang="es-ES_tradnl" sz="2000" b="1" u="none" dirty="0">
                <a:solidFill>
                  <a:schemeClr val="tx1"/>
                </a:solidFill>
                <a:effectLst/>
                <a:latin typeface="Calibri" pitchFamily="34" charset="0"/>
              </a:rPr>
              <a:t> </a:t>
            </a:r>
            <a:r>
              <a:rPr lang="es-ES_tradnl" sz="2000" b="1" dirty="0" smtClean="0">
                <a:solidFill>
                  <a:schemeClr val="accent6">
                    <a:lumMod val="50000"/>
                  </a:schemeClr>
                </a:solidFill>
                <a:latin typeface="Calibri" pitchFamily="34" charset="0"/>
              </a:rPr>
              <a:t>L</a:t>
            </a:r>
            <a:r>
              <a:rPr lang="es-MX" sz="2000" b="1" u="none" dirty="0" smtClean="0">
                <a:solidFill>
                  <a:schemeClr val="accent6">
                    <a:lumMod val="50000"/>
                  </a:schemeClr>
                </a:solidFill>
                <a:effectLst/>
                <a:latin typeface="Calibri" pitchFamily="34" charset="0"/>
              </a:rPr>
              <a:t>a </a:t>
            </a:r>
            <a:r>
              <a:rPr lang="es-MX" sz="2000" b="1" u="none" dirty="0">
                <a:solidFill>
                  <a:schemeClr val="accent6">
                    <a:lumMod val="50000"/>
                  </a:schemeClr>
                </a:solidFill>
                <a:effectLst/>
                <a:latin typeface="Calibri" pitchFamily="34" charset="0"/>
              </a:rPr>
              <a:t>gestión de los RRHH por competencia es un terreno fértil para </a:t>
            </a:r>
            <a:r>
              <a:rPr lang="es-MX" sz="2000" b="1" u="none" dirty="0" smtClean="0">
                <a:solidFill>
                  <a:schemeClr val="accent6">
                    <a:lumMod val="50000"/>
                  </a:schemeClr>
                </a:solidFill>
                <a:effectLst/>
                <a:latin typeface="Calibri" pitchFamily="34" charset="0"/>
              </a:rPr>
              <a:t>analizar </a:t>
            </a:r>
            <a:r>
              <a:rPr lang="es-MX" sz="2000" b="1" u="none" dirty="0">
                <a:solidFill>
                  <a:schemeClr val="accent6">
                    <a:lumMod val="50000"/>
                  </a:schemeClr>
                </a:solidFill>
                <a:effectLst/>
                <a:latin typeface="Calibri" pitchFamily="34" charset="0"/>
              </a:rPr>
              <a:t>la problemática de género en el mundo del trabajo: relevancia que se otorga a las distintas competencias según el </a:t>
            </a:r>
            <a:r>
              <a:rPr lang="es-MX" sz="2000" b="1" u="none" dirty="0" smtClean="0">
                <a:solidFill>
                  <a:schemeClr val="accent6">
                    <a:lumMod val="50000"/>
                  </a:schemeClr>
                </a:solidFill>
                <a:effectLst/>
                <a:latin typeface="Calibri" pitchFamily="34" charset="0"/>
              </a:rPr>
              <a:t>sexo</a:t>
            </a:r>
            <a:r>
              <a:rPr lang="es-MX" sz="2000" b="1" u="none" dirty="0" smtClean="0">
                <a:solidFill>
                  <a:schemeClr val="tx1"/>
                </a:solidFill>
                <a:effectLst/>
                <a:latin typeface="Calibri" pitchFamily="34" charset="0"/>
              </a:rPr>
              <a:t>.</a:t>
            </a:r>
          </a:p>
          <a:p>
            <a:pPr algn="l">
              <a:buClr>
                <a:schemeClr val="tx2"/>
              </a:buClr>
            </a:pPr>
            <a:r>
              <a:rPr lang="es-MX" sz="2000" b="1" u="none" dirty="0" smtClean="0">
                <a:solidFill>
                  <a:schemeClr val="tx1"/>
                </a:solidFill>
                <a:effectLst/>
                <a:latin typeface="Calibri" pitchFamily="34" charset="0"/>
              </a:rPr>
              <a:t> </a:t>
            </a:r>
            <a:endParaRPr lang="es-MX" sz="2000" b="1" u="none" dirty="0">
              <a:solidFill>
                <a:schemeClr val="tx1"/>
              </a:solidFill>
              <a:effectLst/>
              <a:latin typeface="Calibri" pitchFamily="34" charset="0"/>
            </a:endParaRPr>
          </a:p>
          <a:p>
            <a:pPr algn="l">
              <a:buClr>
                <a:schemeClr val="tx2"/>
              </a:buClr>
              <a:buFont typeface="Wingdings" pitchFamily="2" charset="2"/>
              <a:buChar char="Ä"/>
            </a:pPr>
            <a:r>
              <a:rPr lang="es-MX" sz="2000" b="1" u="none" dirty="0">
                <a:solidFill>
                  <a:schemeClr val="tx1"/>
                </a:solidFill>
                <a:effectLst/>
                <a:latin typeface="Calibri" pitchFamily="34" charset="0"/>
              </a:rPr>
              <a:t> </a:t>
            </a:r>
            <a:r>
              <a:rPr lang="es-MX" sz="2000" b="1" u="none" dirty="0">
                <a:solidFill>
                  <a:schemeClr val="accent1"/>
                </a:solidFill>
                <a:effectLst/>
                <a:latin typeface="Calibri" pitchFamily="34" charset="0"/>
              </a:rPr>
              <a:t>Adoptar este cruce implica abrir espacios para la reflexión  crítica de las prácticas y cursos de acción en las instituciones y empresas, espacios para producir nuevos significados desde el aprender a desaprender y aprender permanentemente : revisar valores, creencias que son la base de la “adjudicación” de tareas según el sexo y del propio conocimiento organizacional. </a:t>
            </a:r>
            <a:endParaRPr lang="es-MX" sz="2000" b="1" u="none" dirty="0" smtClean="0">
              <a:solidFill>
                <a:schemeClr val="accent1"/>
              </a:solidFill>
              <a:effectLst/>
              <a:latin typeface="Calibri" pitchFamily="34" charset="0"/>
            </a:endParaRPr>
          </a:p>
          <a:p>
            <a:pPr algn="l">
              <a:buClr>
                <a:schemeClr val="tx2"/>
              </a:buClr>
              <a:buFont typeface="Wingdings" pitchFamily="2" charset="2"/>
              <a:buChar char="Ä"/>
            </a:pPr>
            <a:endParaRPr lang="es-MX" sz="2000" b="1" u="none" dirty="0">
              <a:solidFill>
                <a:schemeClr val="tx1"/>
              </a:solidFill>
              <a:effectLst/>
              <a:latin typeface="Calibri" pitchFamily="34" charset="0"/>
            </a:endParaRPr>
          </a:p>
          <a:p>
            <a:pPr algn="l">
              <a:buClr>
                <a:schemeClr val="tx2"/>
              </a:buClr>
              <a:buFont typeface="Wingdings" pitchFamily="2" charset="2"/>
              <a:buChar char="Ä"/>
            </a:pPr>
            <a:r>
              <a:rPr lang="es-MX" sz="2000" b="1" u="none" dirty="0">
                <a:solidFill>
                  <a:schemeClr val="tx1"/>
                </a:solidFill>
                <a:effectLst/>
                <a:latin typeface="Calibri" pitchFamily="34" charset="0"/>
              </a:rPr>
              <a:t> </a:t>
            </a:r>
            <a:r>
              <a:rPr lang="es-MX" sz="2000" b="1" u="none" dirty="0">
                <a:solidFill>
                  <a:schemeClr val="accent6">
                    <a:lumMod val="75000"/>
                  </a:schemeClr>
                </a:solidFill>
                <a:effectLst/>
                <a:latin typeface="Calibri" pitchFamily="34" charset="0"/>
              </a:rPr>
              <a:t>Asumirla es una oportunidad para mejorar la calidad del desempeño, la calidad de vida  y la convivencia democrática</a:t>
            </a:r>
            <a:endParaRPr lang="es-ES_tradnl" sz="2000" b="1" u="none" dirty="0">
              <a:solidFill>
                <a:schemeClr val="accent6">
                  <a:lumMod val="75000"/>
                </a:schemeClr>
              </a:solidFill>
              <a:effectLst/>
              <a:latin typeface="Calibri" pitchFamily="34" charset="0"/>
            </a:endParaRPr>
          </a:p>
        </p:txBody>
      </p:sp>
      <p:sp>
        <p:nvSpPr>
          <p:cNvPr id="2533381" name="Text Box 5"/>
          <p:cNvSpPr txBox="1">
            <a:spLocks noChangeArrowheads="1"/>
          </p:cNvSpPr>
          <p:nvPr/>
        </p:nvSpPr>
        <p:spPr bwMode="auto">
          <a:xfrm>
            <a:off x="468313" y="3997854"/>
            <a:ext cx="5688012" cy="369332"/>
          </a:xfrm>
          <a:prstGeom prst="rect">
            <a:avLst/>
          </a:prstGeom>
          <a:noFill/>
          <a:ln w="12700">
            <a:noFill/>
            <a:miter lim="800000"/>
            <a:headEnd/>
            <a:tailEnd/>
          </a:ln>
          <a:effectLst/>
        </p:spPr>
        <p:txBody>
          <a:bodyPr>
            <a:spAutoFit/>
          </a:bodyPr>
          <a:lstStyle/>
          <a:p>
            <a:pPr algn="l"/>
            <a:endParaRPr lang="en-US" b="1" dirty="0">
              <a:solidFill>
                <a:schemeClr val="tx1"/>
              </a:solidFill>
              <a:effectLst>
                <a:outerShdw blurRad="38100" dist="38100" dir="2700000" algn="tl">
                  <a:srgbClr val="C0C0C0"/>
                </a:outerShdw>
              </a:effectLst>
            </a:endParaRPr>
          </a:p>
        </p:txBody>
      </p:sp>
      <p:sp>
        <p:nvSpPr>
          <p:cNvPr id="2533382" name="Text Box 6"/>
          <p:cNvSpPr txBox="1">
            <a:spLocks noChangeArrowheads="1"/>
          </p:cNvSpPr>
          <p:nvPr/>
        </p:nvSpPr>
        <p:spPr bwMode="auto">
          <a:xfrm>
            <a:off x="250831" y="4357688"/>
            <a:ext cx="6842125" cy="400110"/>
          </a:xfrm>
          <a:prstGeom prst="rect">
            <a:avLst/>
          </a:prstGeom>
          <a:noFill/>
          <a:ln w="12700">
            <a:noFill/>
            <a:miter lim="800000"/>
            <a:headEnd/>
            <a:tailEnd/>
          </a:ln>
          <a:effectLst/>
        </p:spPr>
        <p:txBody>
          <a:bodyPr>
            <a:spAutoFit/>
          </a:bodyPr>
          <a:lstStyle/>
          <a:p>
            <a:pPr algn="l">
              <a:spcBef>
                <a:spcPct val="0"/>
              </a:spcBef>
              <a:buFont typeface="Wingdings" pitchFamily="2" charset="2"/>
              <a:buNone/>
            </a:pPr>
            <a:r>
              <a:rPr lang="es-ES_tradnl" sz="2000" b="1" u="none" dirty="0">
                <a:solidFill>
                  <a:schemeClr val="tx1"/>
                </a:solidFill>
                <a:effectLst/>
              </a:rPr>
              <a:t> </a:t>
            </a:r>
            <a:endParaRPr lang="en-US" b="1" dirty="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3380">
                                            <p:txEl>
                                              <p:pRg st="0" end="0"/>
                                            </p:txEl>
                                          </p:spTgt>
                                        </p:tgtEl>
                                        <p:attrNameLst>
                                          <p:attrName>style.visibility</p:attrName>
                                        </p:attrNameLst>
                                      </p:cBhvr>
                                      <p:to>
                                        <p:strVal val="visible"/>
                                      </p:to>
                                    </p:set>
                                    <p:anim calcmode="lin" valueType="num">
                                      <p:cBhvr additive="base">
                                        <p:cTn id="7" dur="500" fill="hold"/>
                                        <p:tgtEl>
                                          <p:spTgt spid="2533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33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33380">
                                            <p:txEl>
                                              <p:pRg st="2" end="2"/>
                                            </p:txEl>
                                          </p:spTgt>
                                        </p:tgtEl>
                                        <p:attrNameLst>
                                          <p:attrName>style.visibility</p:attrName>
                                        </p:attrNameLst>
                                      </p:cBhvr>
                                      <p:to>
                                        <p:strVal val="visible"/>
                                      </p:to>
                                    </p:set>
                                    <p:anim calcmode="lin" valueType="num">
                                      <p:cBhvr additive="base">
                                        <p:cTn id="13" dur="500" fill="hold"/>
                                        <p:tgtEl>
                                          <p:spTgt spid="25333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33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33380">
                                            <p:txEl>
                                              <p:pRg st="3" end="3"/>
                                            </p:txEl>
                                          </p:spTgt>
                                        </p:tgtEl>
                                        <p:attrNameLst>
                                          <p:attrName>style.visibility</p:attrName>
                                        </p:attrNameLst>
                                      </p:cBhvr>
                                      <p:to>
                                        <p:strVal val="visible"/>
                                      </p:to>
                                    </p:set>
                                    <p:anim calcmode="lin" valueType="num">
                                      <p:cBhvr additive="base">
                                        <p:cTn id="19" dur="500" fill="hold"/>
                                        <p:tgtEl>
                                          <p:spTgt spid="25333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33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33380">
                                            <p:txEl>
                                              <p:pRg st="4" end="4"/>
                                            </p:txEl>
                                          </p:spTgt>
                                        </p:tgtEl>
                                        <p:attrNameLst>
                                          <p:attrName>style.visibility</p:attrName>
                                        </p:attrNameLst>
                                      </p:cBhvr>
                                      <p:to>
                                        <p:strVal val="visible"/>
                                      </p:to>
                                    </p:set>
                                    <p:anim calcmode="lin" valueType="num">
                                      <p:cBhvr additive="base">
                                        <p:cTn id="25" dur="500" fill="hold"/>
                                        <p:tgtEl>
                                          <p:spTgt spid="25333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33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33380">
                                            <p:txEl>
                                              <p:pRg st="6" end="6"/>
                                            </p:txEl>
                                          </p:spTgt>
                                        </p:tgtEl>
                                        <p:attrNameLst>
                                          <p:attrName>style.visibility</p:attrName>
                                        </p:attrNameLst>
                                      </p:cBhvr>
                                      <p:to>
                                        <p:strVal val="visible"/>
                                      </p:to>
                                    </p:set>
                                    <p:anim calcmode="lin" valueType="num">
                                      <p:cBhvr additive="base">
                                        <p:cTn id="31" dur="500" fill="hold"/>
                                        <p:tgtEl>
                                          <p:spTgt spid="253338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333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33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Llamada de flecha hacia arriba"/>
          <p:cNvSpPr/>
          <p:nvPr/>
        </p:nvSpPr>
        <p:spPr>
          <a:xfrm>
            <a:off x="1331640" y="4369668"/>
            <a:ext cx="3816424" cy="1080120"/>
          </a:xfrm>
          <a:prstGeom prst="upArrowCallout">
            <a:avLst>
              <a:gd name="adj1" fmla="val 25000"/>
              <a:gd name="adj2" fmla="val 25000"/>
              <a:gd name="adj3" fmla="val 25000"/>
              <a:gd name="adj4" fmla="val 6497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AR" dirty="0"/>
          </a:p>
        </p:txBody>
      </p:sp>
      <p:sp>
        <p:nvSpPr>
          <p:cNvPr id="5" name="4 Cerrar llave"/>
          <p:cNvSpPr/>
          <p:nvPr/>
        </p:nvSpPr>
        <p:spPr>
          <a:xfrm rot="16200000">
            <a:off x="2616375" y="-1163538"/>
            <a:ext cx="1152127" cy="5449788"/>
          </a:xfrm>
          <a:prstGeom prst="rightBrac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Rectángulo"/>
          <p:cNvSpPr/>
          <p:nvPr/>
        </p:nvSpPr>
        <p:spPr>
          <a:xfrm>
            <a:off x="0" y="193206"/>
            <a:ext cx="2267744" cy="646331"/>
          </a:xfrm>
          <a:prstGeom prst="rect">
            <a:avLst/>
          </a:prstGeom>
        </p:spPr>
        <p:txBody>
          <a:bodyPr wrap="square">
            <a:spAutoFit/>
          </a:bodyPr>
          <a:lstStyle/>
          <a:p>
            <a:r>
              <a:rPr lang="es-MX" dirty="0" smtClean="0">
                <a:solidFill>
                  <a:schemeClr val="accent1">
                    <a:lumMod val="50000"/>
                  </a:schemeClr>
                </a:solidFill>
                <a:effectLst>
                  <a:outerShdw blurRad="38100" dist="38100" dir="2700000" algn="tl">
                    <a:srgbClr val="000000">
                      <a:alpha val="43137"/>
                    </a:srgbClr>
                  </a:outerShdw>
                </a:effectLst>
              </a:rPr>
              <a:t>Construyendo</a:t>
            </a:r>
          </a:p>
          <a:p>
            <a:r>
              <a:rPr lang="es-MX" dirty="0" smtClean="0">
                <a:solidFill>
                  <a:schemeClr val="accent1">
                    <a:lumMod val="50000"/>
                  </a:schemeClr>
                </a:solidFill>
                <a:effectLst>
                  <a:outerShdw blurRad="38100" dist="38100" dir="2700000" algn="tl">
                    <a:srgbClr val="000000">
                      <a:alpha val="43137"/>
                    </a:srgbClr>
                  </a:outerShdw>
                </a:effectLst>
              </a:rPr>
              <a:t>un código común</a:t>
            </a:r>
            <a:endParaRPr lang="es-AR" dirty="0">
              <a:solidFill>
                <a:schemeClr val="accent1">
                  <a:lumMod val="50000"/>
                </a:schemeClr>
              </a:solidFill>
              <a:effectLst>
                <a:outerShdw blurRad="38100" dist="38100" dir="2700000" algn="tl">
                  <a:srgbClr val="000000">
                    <a:alpha val="43137"/>
                  </a:srgbClr>
                </a:outerShdw>
              </a:effectLst>
            </a:endParaRPr>
          </a:p>
        </p:txBody>
      </p:sp>
      <p:sp>
        <p:nvSpPr>
          <p:cNvPr id="9" name="8 Cerrar llave"/>
          <p:cNvSpPr/>
          <p:nvPr/>
        </p:nvSpPr>
        <p:spPr>
          <a:xfrm>
            <a:off x="683568" y="1489348"/>
            <a:ext cx="72008" cy="72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11" name="10 Conector recto"/>
          <p:cNvCxnSpPr>
            <a:stCxn id="5" idx="0"/>
          </p:cNvCxnSpPr>
          <p:nvPr/>
        </p:nvCxnSpPr>
        <p:spPr>
          <a:xfrm>
            <a:off x="467544" y="2137420"/>
            <a:ext cx="0" cy="33843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11 Conector recto"/>
          <p:cNvCxnSpPr>
            <a:stCxn id="5" idx="2"/>
          </p:cNvCxnSpPr>
          <p:nvPr/>
        </p:nvCxnSpPr>
        <p:spPr>
          <a:xfrm>
            <a:off x="5917332" y="2137420"/>
            <a:ext cx="22820" cy="33843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467544" y="5521796"/>
            <a:ext cx="547260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275856" y="93902"/>
            <a:ext cx="4896544" cy="1323439"/>
          </a:xfrm>
          <a:prstGeom prst="rect">
            <a:avLst/>
          </a:prstGeom>
          <a:noFill/>
          <a:ln w="38100">
            <a:solidFill>
              <a:schemeClr val="accent6">
                <a:lumMod val="50000"/>
              </a:schemeClr>
            </a:solidFill>
            <a:prstDash val="dashDot"/>
          </a:ln>
        </p:spPr>
        <p:txBody>
          <a:bodyPr wrap="square" rtlCol="0">
            <a:spAutoFit/>
          </a:bodyPr>
          <a:lstStyle/>
          <a:p>
            <a:pPr algn="ctr"/>
            <a:r>
              <a:rPr lang="es-MX" sz="1600" b="1" dirty="0" smtClean="0"/>
              <a:t>Escenario de  intersecciones y fértiles </a:t>
            </a:r>
            <a:r>
              <a:rPr lang="es-MX" sz="1600" b="1" dirty="0" smtClean="0"/>
              <a:t>entrecruzamientos:  </a:t>
            </a:r>
            <a:r>
              <a:rPr lang="es-MX" sz="1600" b="1" dirty="0" smtClean="0"/>
              <a:t>el avance en la construcción de conocimiento  en cada campo interpela a los otros en una relación mutuamente modificante  </a:t>
            </a:r>
            <a:endParaRPr lang="es-AR" sz="1600" b="1" dirty="0"/>
          </a:p>
        </p:txBody>
      </p:sp>
      <p:sp>
        <p:nvSpPr>
          <p:cNvPr id="22" name="21 Llamada de flecha hacia arriba"/>
          <p:cNvSpPr/>
          <p:nvPr/>
        </p:nvSpPr>
        <p:spPr>
          <a:xfrm rot="16200000">
            <a:off x="5688124" y="1885392"/>
            <a:ext cx="1800200" cy="3168352"/>
          </a:xfrm>
          <a:prstGeom prst="upArrowCallout">
            <a:avLst/>
          </a:prstGeom>
          <a:gradFill>
            <a:gsLst>
              <a:gs pos="7000">
                <a:schemeClr val="accent6">
                  <a:lumMod val="75000"/>
                  <a:alpha val="95000"/>
                </a:schemeClr>
              </a:gs>
              <a:gs pos="51000">
                <a:schemeClr val="accent6">
                  <a:lumMod val="75000"/>
                  <a:alpha val="40000"/>
                </a:schemeClr>
              </a:gs>
              <a:gs pos="50000">
                <a:schemeClr val="accent1">
                  <a:tint val="44500"/>
                  <a:satMod val="160000"/>
                </a:schemeClr>
              </a:gs>
              <a:gs pos="100000">
                <a:schemeClr val="accent1">
                  <a:tint val="23500"/>
                  <a:satMod val="160000"/>
                </a:schemeClr>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upo 1"/>
          <p:cNvGrpSpPr/>
          <p:nvPr/>
        </p:nvGrpSpPr>
        <p:grpSpPr>
          <a:xfrm>
            <a:off x="1331640" y="1697036"/>
            <a:ext cx="3402378" cy="2735589"/>
            <a:chOff x="1331640" y="1697035"/>
            <a:chExt cx="3402378" cy="2735589"/>
          </a:xfrm>
        </p:grpSpPr>
        <p:sp>
          <p:nvSpPr>
            <p:cNvPr id="10" name="Forma libre 9"/>
            <p:cNvSpPr/>
            <p:nvPr/>
          </p:nvSpPr>
          <p:spPr>
            <a:xfrm>
              <a:off x="1331640" y="2303912"/>
              <a:ext cx="2016069" cy="1461947"/>
            </a:xfrm>
            <a:custGeom>
              <a:avLst/>
              <a:gdLst>
                <a:gd name="connsiteX0" fmla="*/ 0 w 2016069"/>
                <a:gd name="connsiteY0" fmla="*/ 730974 h 1461947"/>
                <a:gd name="connsiteX1" fmla="*/ 1008035 w 2016069"/>
                <a:gd name="connsiteY1" fmla="*/ 0 h 1461947"/>
                <a:gd name="connsiteX2" fmla="*/ 2016070 w 2016069"/>
                <a:gd name="connsiteY2" fmla="*/ 730974 h 1461947"/>
                <a:gd name="connsiteX3" fmla="*/ 1008035 w 2016069"/>
                <a:gd name="connsiteY3" fmla="*/ 1461948 h 1461947"/>
                <a:gd name="connsiteX4" fmla="*/ 0 w 2016069"/>
                <a:gd name="connsiteY4" fmla="*/ 730974 h 14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069" h="1461947">
                  <a:moveTo>
                    <a:pt x="0" y="730974"/>
                  </a:moveTo>
                  <a:cubicBezTo>
                    <a:pt x="0" y="327268"/>
                    <a:pt x="451313" y="0"/>
                    <a:pt x="1008035" y="0"/>
                  </a:cubicBezTo>
                  <a:cubicBezTo>
                    <a:pt x="1564757" y="0"/>
                    <a:pt x="2016070" y="327268"/>
                    <a:pt x="2016070" y="730974"/>
                  </a:cubicBezTo>
                  <a:cubicBezTo>
                    <a:pt x="2016070" y="1134680"/>
                    <a:pt x="1564757" y="1461948"/>
                    <a:pt x="1008035" y="1461948"/>
                  </a:cubicBezTo>
                  <a:cubicBezTo>
                    <a:pt x="451313" y="1461948"/>
                    <a:pt x="0" y="1134680"/>
                    <a:pt x="0" y="730974"/>
                  </a:cubicBezTo>
                  <a:close/>
                </a:path>
              </a:pathLst>
            </a:custGeom>
            <a:solidFill>
              <a:srgbClr val="00B050"/>
            </a:solidFill>
            <a:ln>
              <a:solidFill>
                <a:schemeClr val="tx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55082" tIns="168686" rIns="1085576" bIns="168687"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rPr>
                <a:t>Trabajo</a:t>
              </a:r>
              <a:endParaRPr lang="es-MX" sz="1600" b="1" kern="1200" dirty="0">
                <a:solidFill>
                  <a:schemeClr val="bg1"/>
                </a:solidFill>
              </a:endParaRPr>
            </a:p>
          </p:txBody>
        </p:sp>
        <p:sp>
          <p:nvSpPr>
            <p:cNvPr id="4" name="Forma libre 3"/>
            <p:cNvSpPr/>
            <p:nvPr/>
          </p:nvSpPr>
          <p:spPr>
            <a:xfrm>
              <a:off x="2148538" y="1697035"/>
              <a:ext cx="1682058" cy="1461947"/>
            </a:xfrm>
            <a:custGeom>
              <a:avLst/>
              <a:gdLst>
                <a:gd name="connsiteX0" fmla="*/ 0 w 1682058"/>
                <a:gd name="connsiteY0" fmla="*/ 730974 h 1461947"/>
                <a:gd name="connsiteX1" fmla="*/ 841029 w 1682058"/>
                <a:gd name="connsiteY1" fmla="*/ 0 h 1461947"/>
                <a:gd name="connsiteX2" fmla="*/ 1682058 w 1682058"/>
                <a:gd name="connsiteY2" fmla="*/ 730974 h 1461947"/>
                <a:gd name="connsiteX3" fmla="*/ 841029 w 1682058"/>
                <a:gd name="connsiteY3" fmla="*/ 1461948 h 1461947"/>
                <a:gd name="connsiteX4" fmla="*/ 0 w 1682058"/>
                <a:gd name="connsiteY4" fmla="*/ 730974 h 14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058" h="1461947">
                  <a:moveTo>
                    <a:pt x="0" y="730974"/>
                  </a:moveTo>
                  <a:cubicBezTo>
                    <a:pt x="0" y="327268"/>
                    <a:pt x="376542" y="0"/>
                    <a:pt x="841029" y="0"/>
                  </a:cubicBezTo>
                  <a:cubicBezTo>
                    <a:pt x="1305516" y="0"/>
                    <a:pt x="1682058" y="327268"/>
                    <a:pt x="1682058" y="730974"/>
                  </a:cubicBezTo>
                  <a:cubicBezTo>
                    <a:pt x="1682058" y="1134680"/>
                    <a:pt x="1305516" y="1461948"/>
                    <a:pt x="841029" y="1461948"/>
                  </a:cubicBezTo>
                  <a:cubicBezTo>
                    <a:pt x="376542" y="1461948"/>
                    <a:pt x="0" y="1134680"/>
                    <a:pt x="0" y="730974"/>
                  </a:cubicBezTo>
                  <a:close/>
                </a:path>
              </a:pathLst>
            </a:custGeom>
            <a:solidFill>
              <a:schemeClr val="accent2">
                <a:lumMod val="50000"/>
                <a:alpha val="50000"/>
              </a:scheme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4083" tIns="196801" rIns="194085" bIns="801259"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rPr>
                <a:t>Género</a:t>
              </a:r>
              <a:endParaRPr lang="es-MX" sz="1600" b="1" kern="1200" dirty="0">
                <a:solidFill>
                  <a:schemeClr val="bg1"/>
                </a:solidFill>
              </a:endParaRPr>
            </a:p>
          </p:txBody>
        </p:sp>
        <p:sp>
          <p:nvSpPr>
            <p:cNvPr id="8" name="Forma libre 7"/>
            <p:cNvSpPr/>
            <p:nvPr/>
          </p:nvSpPr>
          <p:spPr>
            <a:xfrm>
              <a:off x="2242249" y="2970677"/>
              <a:ext cx="1806528" cy="1461947"/>
            </a:xfrm>
            <a:custGeom>
              <a:avLst/>
              <a:gdLst>
                <a:gd name="connsiteX0" fmla="*/ 0 w 1806528"/>
                <a:gd name="connsiteY0" fmla="*/ 730974 h 1461947"/>
                <a:gd name="connsiteX1" fmla="*/ 903264 w 1806528"/>
                <a:gd name="connsiteY1" fmla="*/ 0 h 1461947"/>
                <a:gd name="connsiteX2" fmla="*/ 1806528 w 1806528"/>
                <a:gd name="connsiteY2" fmla="*/ 730974 h 1461947"/>
                <a:gd name="connsiteX3" fmla="*/ 903264 w 1806528"/>
                <a:gd name="connsiteY3" fmla="*/ 1461948 h 1461947"/>
                <a:gd name="connsiteX4" fmla="*/ 0 w 1806528"/>
                <a:gd name="connsiteY4" fmla="*/ 730974 h 14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28" h="1461947">
                  <a:moveTo>
                    <a:pt x="0" y="730974"/>
                  </a:moveTo>
                  <a:cubicBezTo>
                    <a:pt x="0" y="327268"/>
                    <a:pt x="404405" y="0"/>
                    <a:pt x="903264" y="0"/>
                  </a:cubicBezTo>
                  <a:cubicBezTo>
                    <a:pt x="1402123" y="0"/>
                    <a:pt x="1806528" y="327268"/>
                    <a:pt x="1806528" y="730974"/>
                  </a:cubicBezTo>
                  <a:cubicBezTo>
                    <a:pt x="1806528" y="1134680"/>
                    <a:pt x="1402123" y="1461948"/>
                    <a:pt x="903264" y="1461948"/>
                  </a:cubicBezTo>
                  <a:cubicBezTo>
                    <a:pt x="404405" y="1461948"/>
                    <a:pt x="0" y="1134680"/>
                    <a:pt x="0" y="730974"/>
                  </a:cubicBezTo>
                  <a:close/>
                </a:path>
              </a:pathLst>
            </a:custGeom>
            <a:solidFill>
              <a:schemeClr val="accent6">
                <a:lumMod val="75000"/>
                <a:alpha val="50000"/>
              </a:scheme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8445" tIns="801259" rIns="208446" bIns="196801" numCol="1" spcCol="1270" anchor="ctr" anchorCtr="0">
              <a:noAutofit/>
            </a:bodyPr>
            <a:lstStyle/>
            <a:p>
              <a:pPr lvl="0" algn="ctr" defTabSz="711200">
                <a:lnSpc>
                  <a:spcPct val="90000"/>
                </a:lnSpc>
                <a:spcBef>
                  <a:spcPct val="0"/>
                </a:spcBef>
                <a:spcAft>
                  <a:spcPct val="35000"/>
                </a:spcAft>
              </a:pPr>
              <a:r>
                <a:rPr lang="es-MX" sz="1400" b="1" kern="1200" dirty="0" smtClean="0">
                  <a:solidFill>
                    <a:schemeClr val="bg1"/>
                  </a:solidFill>
                </a:rPr>
                <a:t>Política de Educación  para el trabajo</a:t>
              </a:r>
              <a:endParaRPr lang="es-MX" sz="1400" b="1" kern="1200" dirty="0">
                <a:solidFill>
                  <a:schemeClr val="bg1"/>
                </a:solidFill>
              </a:endParaRPr>
            </a:p>
          </p:txBody>
        </p:sp>
        <p:sp>
          <p:nvSpPr>
            <p:cNvPr id="7" name="Forma libre 6"/>
            <p:cNvSpPr/>
            <p:nvPr/>
          </p:nvSpPr>
          <p:spPr>
            <a:xfrm>
              <a:off x="2510469" y="2317804"/>
              <a:ext cx="2223549" cy="1461947"/>
            </a:xfrm>
            <a:custGeom>
              <a:avLst/>
              <a:gdLst>
                <a:gd name="connsiteX0" fmla="*/ 0 w 2430370"/>
                <a:gd name="connsiteY0" fmla="*/ 730974 h 1461947"/>
                <a:gd name="connsiteX1" fmla="*/ 1215185 w 2430370"/>
                <a:gd name="connsiteY1" fmla="*/ 0 h 1461947"/>
                <a:gd name="connsiteX2" fmla="*/ 2430370 w 2430370"/>
                <a:gd name="connsiteY2" fmla="*/ 730974 h 1461947"/>
                <a:gd name="connsiteX3" fmla="*/ 1215185 w 2430370"/>
                <a:gd name="connsiteY3" fmla="*/ 1461948 h 1461947"/>
                <a:gd name="connsiteX4" fmla="*/ 0 w 2430370"/>
                <a:gd name="connsiteY4" fmla="*/ 730974 h 14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370" h="1461947">
                  <a:moveTo>
                    <a:pt x="0" y="730974"/>
                  </a:moveTo>
                  <a:cubicBezTo>
                    <a:pt x="0" y="327268"/>
                    <a:pt x="544057" y="0"/>
                    <a:pt x="1215185" y="0"/>
                  </a:cubicBezTo>
                  <a:cubicBezTo>
                    <a:pt x="1886313" y="0"/>
                    <a:pt x="2430370" y="327268"/>
                    <a:pt x="2430370" y="730974"/>
                  </a:cubicBezTo>
                  <a:cubicBezTo>
                    <a:pt x="2430370" y="1134680"/>
                    <a:pt x="1886313" y="1461948"/>
                    <a:pt x="1215185" y="1461948"/>
                  </a:cubicBezTo>
                  <a:cubicBezTo>
                    <a:pt x="544057" y="1461948"/>
                    <a:pt x="0" y="1134680"/>
                    <a:pt x="0" y="730974"/>
                  </a:cubicBezTo>
                  <a:close/>
                </a:path>
              </a:pathLst>
            </a:custGeom>
            <a:solidFill>
              <a:srgbClr val="00B0F0">
                <a:alpha val="50000"/>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08661" tIns="168686" rIns="186952" bIns="168687" numCol="1" spcCol="1270" anchor="ctr" anchorCtr="0">
              <a:noAutofit/>
            </a:bodyPr>
            <a:lstStyle/>
            <a:p>
              <a:pPr lvl="0" defTabSz="711200">
                <a:lnSpc>
                  <a:spcPct val="90000"/>
                </a:lnSpc>
                <a:spcBef>
                  <a:spcPct val="0"/>
                </a:spcBef>
                <a:spcAft>
                  <a:spcPct val="35000"/>
                </a:spcAft>
              </a:pPr>
              <a:r>
                <a:rPr lang="es-MX" sz="1400" b="1" kern="1200" dirty="0" smtClean="0">
                  <a:solidFill>
                    <a:schemeClr val="bg1"/>
                  </a:solidFill>
                </a:rPr>
                <a:t>Modelo de </a:t>
              </a:r>
              <a:r>
                <a:rPr lang="es-MX" sz="1400" b="1" kern="1200" dirty="0" err="1" smtClean="0">
                  <a:solidFill>
                    <a:schemeClr val="bg1"/>
                  </a:solidFill>
                </a:rPr>
                <a:t>Desa-rrollo</a:t>
              </a:r>
              <a:endParaRPr lang="es-MX" sz="1400" b="1" kern="1200" dirty="0">
                <a:solidFill>
                  <a:schemeClr val="bg1"/>
                </a:solidFill>
              </a:endParaRPr>
            </a:p>
          </p:txBody>
        </p:sp>
      </p:grpSp>
      <p:sp>
        <p:nvSpPr>
          <p:cNvPr id="23" name="22 CuadroTexto"/>
          <p:cNvSpPr txBox="1"/>
          <p:nvPr/>
        </p:nvSpPr>
        <p:spPr>
          <a:xfrm>
            <a:off x="6156176" y="3014290"/>
            <a:ext cx="1656184" cy="923330"/>
          </a:xfrm>
          <a:prstGeom prst="rect">
            <a:avLst/>
          </a:prstGeom>
          <a:noFill/>
        </p:spPr>
        <p:txBody>
          <a:bodyPr wrap="square" rtlCol="0">
            <a:spAutoFit/>
          </a:bodyPr>
          <a:lstStyle/>
          <a:p>
            <a:r>
              <a:rPr lang="es-MX" dirty="0" smtClean="0"/>
              <a:t>Enfoque sistémico e integrador. </a:t>
            </a:r>
            <a:endParaRPr lang="es-AR" dirty="0"/>
          </a:p>
        </p:txBody>
      </p:sp>
      <p:sp>
        <p:nvSpPr>
          <p:cNvPr id="17" name="CuadroTexto 16"/>
          <p:cNvSpPr txBox="1"/>
          <p:nvPr/>
        </p:nvSpPr>
        <p:spPr>
          <a:xfrm>
            <a:off x="1331640" y="4831204"/>
            <a:ext cx="3816424" cy="830997"/>
          </a:xfrm>
          <a:prstGeom prst="rect">
            <a:avLst/>
          </a:prstGeom>
          <a:noFill/>
        </p:spPr>
        <p:txBody>
          <a:bodyPr wrap="square" rtlCol="0">
            <a:spAutoFit/>
          </a:bodyPr>
          <a:lstStyle/>
          <a:p>
            <a:r>
              <a:rPr lang="es-MX" sz="1200" dirty="0" smtClean="0"/>
              <a:t>Formación profesional,  Educación Media Técnica,  Educación Terciaria Tecnológica: </a:t>
            </a:r>
            <a:r>
              <a:rPr lang="es-MX" sz="1200" b="1" dirty="0" smtClean="0"/>
              <a:t>FORMACIÓN DIFERENCIADA TÉCNICO PROFESIONAL</a:t>
            </a:r>
          </a:p>
          <a:p>
            <a:endParaRPr lang="es-MX"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265212"/>
            <a:ext cx="5105400" cy="3240360"/>
          </a:xfrm>
          <a:noFill/>
        </p:spPr>
        <p:txBody>
          <a:bodyPr/>
          <a:lstStyle/>
          <a:p>
            <a:r>
              <a:rPr lang="es-MX" dirty="0" smtClean="0"/>
              <a:t>La centralidad de la formación para  la empleabilidad y la ciudadanía</a:t>
            </a:r>
            <a:endParaRPr lang="es-AR" dirty="0"/>
          </a:p>
        </p:txBody>
      </p:sp>
      <p:sp>
        <p:nvSpPr>
          <p:cNvPr id="3" name="2 Subtítulo"/>
          <p:cNvSpPr>
            <a:spLocks noGrp="1"/>
          </p:cNvSpPr>
          <p:nvPr>
            <p:ph type="subTitle" idx="1"/>
          </p:nvPr>
        </p:nvSpPr>
        <p:spPr>
          <a:xfrm>
            <a:off x="3354442" y="4172042"/>
            <a:ext cx="5114778" cy="917707"/>
          </a:xfrm>
        </p:spPr>
        <p:txBody>
          <a:bodyPr>
            <a:normAutofit fontScale="77500" lnSpcReduction="20000"/>
          </a:bodyPr>
          <a:lstStyle/>
          <a:p>
            <a:r>
              <a:rPr lang="es-MX" dirty="0" smtClean="0"/>
              <a:t>Consagrada en la Recomendación 195 de la OIT sobre Desarrollo de los Recursos Humanos, Educación, Formación y Aprendizaje Permanente   (2004)</a:t>
            </a:r>
            <a:endParaRPr lang="es-AR" dirty="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9468"/>
            <a:ext cx="914400" cy="115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1"/>
          <a:ext cx="8100392" cy="530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195736" y="5377780"/>
            <a:ext cx="3528392" cy="338554"/>
          </a:xfrm>
          <a:prstGeom prst="rect">
            <a:avLst/>
          </a:prstGeom>
          <a:noFill/>
        </p:spPr>
        <p:txBody>
          <a:bodyPr wrap="square" rtlCol="0">
            <a:spAutoFit/>
          </a:bodyPr>
          <a:lstStyle/>
          <a:p>
            <a:r>
              <a:rPr lang="es-MX" sz="1600" dirty="0" smtClean="0"/>
              <a:t>Recomendación 195, OIT, 2004</a:t>
            </a:r>
            <a:endParaRPr lang="es-A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913285"/>
            <a:ext cx="7776864" cy="4801314"/>
          </a:xfrm>
          <a:prstGeom prst="rect">
            <a:avLst/>
          </a:prstGeom>
        </p:spPr>
        <p:txBody>
          <a:bodyPr wrap="square">
            <a:spAutoFit/>
          </a:bodyPr>
          <a:lstStyle/>
          <a:p>
            <a:pPr>
              <a:buClr>
                <a:srgbClr val="FF0000"/>
              </a:buClr>
              <a:buFont typeface="Wingdings" pitchFamily="2" charset="2"/>
              <a:buChar char=""/>
            </a:pPr>
            <a:r>
              <a:rPr lang="es-MX" b="1" dirty="0" smtClean="0"/>
              <a:t>  </a:t>
            </a:r>
            <a:r>
              <a:rPr lang="es-MX" b="1" dirty="0" smtClean="0">
                <a:solidFill>
                  <a:srgbClr val="FF0000"/>
                </a:solidFill>
              </a:rPr>
              <a:t>Coinciden y se complementan,  para una participación ciudadana activa, responsable,  respetuosa de la diversidad:  </a:t>
            </a:r>
          </a:p>
          <a:p>
            <a:pPr>
              <a:buClr>
                <a:srgbClr val="FF0000"/>
              </a:buClr>
              <a:buFont typeface="Wingdings" pitchFamily="2" charset="2"/>
              <a:buChar char="î"/>
            </a:pPr>
            <a:r>
              <a:rPr lang="es-MX" b="1" dirty="0" smtClean="0"/>
              <a:t>   </a:t>
            </a:r>
            <a:r>
              <a:rPr lang="es-AR" dirty="0" smtClean="0"/>
              <a:t>relaciones de la persona consigo mismo(</a:t>
            </a:r>
            <a:r>
              <a:rPr lang="es-ES_tradnl" dirty="0" smtClean="0"/>
              <a:t>autoconocimiento y regulación </a:t>
            </a:r>
            <a:r>
              <a:rPr lang="es-AR" dirty="0" smtClean="0"/>
              <a:t>; </a:t>
            </a:r>
          </a:p>
          <a:p>
            <a:pPr>
              <a:buClr>
                <a:srgbClr val="FF0000"/>
              </a:buClr>
              <a:buFont typeface="Wingdings" pitchFamily="2" charset="2"/>
              <a:buChar char="î"/>
            </a:pPr>
            <a:r>
              <a:rPr lang="es-AR" dirty="0" smtClean="0"/>
              <a:t>  </a:t>
            </a:r>
            <a:r>
              <a:rPr lang="es-AR" dirty="0" smtClean="0">
                <a:solidFill>
                  <a:srgbClr val="FF0000"/>
                </a:solidFill>
              </a:rPr>
              <a:t>relaciones con las demás  (</a:t>
            </a:r>
            <a:r>
              <a:rPr lang="es-ES_tradnl" dirty="0" smtClean="0">
                <a:solidFill>
                  <a:srgbClr val="FF0000"/>
                </a:solidFill>
              </a:rPr>
              <a:t>mutua comprensión y cooperación); </a:t>
            </a:r>
          </a:p>
          <a:p>
            <a:pPr>
              <a:buClr>
                <a:srgbClr val="FF0000"/>
              </a:buClr>
              <a:buFont typeface="Wingdings" pitchFamily="2" charset="2"/>
              <a:buChar char="î"/>
            </a:pPr>
            <a:r>
              <a:rPr lang="es-ES_tradnl" dirty="0" smtClean="0"/>
              <a:t>  </a:t>
            </a:r>
            <a:r>
              <a:rPr lang="es-AR" dirty="0" smtClean="0"/>
              <a:t>relaciones con el </a:t>
            </a:r>
            <a:r>
              <a:rPr lang="es-ES_tradnl" dirty="0" smtClean="0"/>
              <a:t>contexto </a:t>
            </a:r>
            <a:r>
              <a:rPr lang="es-ES_tradnl" i="1" dirty="0" smtClean="0"/>
              <a:t> (</a:t>
            </a:r>
            <a:r>
              <a:rPr lang="es-ES_tradnl" dirty="0" smtClean="0"/>
              <a:t>visión sistémica de la realidad,  identificación y resolución de problemas, acción transformadora para generar productos, bienes, servicios y responder a las necesidades y oportunidades que el entorno ofrece)</a:t>
            </a:r>
          </a:p>
          <a:p>
            <a:pPr>
              <a:buClr>
                <a:srgbClr val="FF0000"/>
              </a:buClr>
            </a:pPr>
            <a:r>
              <a:rPr lang="es-ES_tradnl" dirty="0" smtClean="0"/>
              <a:t>  </a:t>
            </a:r>
          </a:p>
          <a:p>
            <a:pPr>
              <a:buClr>
                <a:srgbClr val="FF0000"/>
              </a:buClr>
              <a:buFont typeface="Wingdings" pitchFamily="2" charset="2"/>
              <a:buChar char="Ì"/>
            </a:pPr>
            <a:r>
              <a:rPr lang="es-ES_tradnl" dirty="0" smtClean="0"/>
              <a:t>  Concepción multidimensional de la ci</a:t>
            </a:r>
            <a:r>
              <a:rPr lang="es-UY" dirty="0" smtClean="0">
                <a:latin typeface="Arial" charset="0"/>
              </a:rPr>
              <a:t>udadanía  (civil, política, económica  y social ) enfoque de derechos en el desarrollo – derecho al trabajo y TD:  meta de una desarrollo sostenible e incluyente</a:t>
            </a:r>
          </a:p>
          <a:p>
            <a:pPr>
              <a:buClr>
                <a:srgbClr val="FF0000"/>
              </a:buClr>
            </a:pPr>
            <a:endParaRPr lang="es-UY" dirty="0" smtClean="0">
              <a:latin typeface="Arial" charset="0"/>
            </a:endParaRPr>
          </a:p>
          <a:p>
            <a:pPr>
              <a:buClr>
                <a:srgbClr val="FF0000"/>
              </a:buClr>
              <a:buFont typeface="Wingdings" pitchFamily="2" charset="2"/>
              <a:buChar char="Ì"/>
            </a:pPr>
            <a:r>
              <a:rPr lang="es-UY" dirty="0" smtClean="0">
                <a:latin typeface="Arial" charset="0"/>
              </a:rPr>
              <a:t>  E y C:  inciden distintos niveles: estructurales, normativos, culturales: (género) ,  personales y relacionales:  son los que competen a la educación, la orientación y la formación profesional. </a:t>
            </a:r>
            <a:endParaRPr lang="es-AR" dirty="0"/>
          </a:p>
        </p:txBody>
      </p:sp>
      <p:sp>
        <p:nvSpPr>
          <p:cNvPr id="3" name="2 CuadroTexto"/>
          <p:cNvSpPr txBox="1"/>
          <p:nvPr/>
        </p:nvSpPr>
        <p:spPr>
          <a:xfrm>
            <a:off x="467544" y="193207"/>
            <a:ext cx="7344816" cy="461665"/>
          </a:xfrm>
          <a:prstGeom prst="rect">
            <a:avLst/>
          </a:prstGeom>
          <a:noFill/>
        </p:spPr>
        <p:txBody>
          <a:bodyPr wrap="square" rtlCol="0">
            <a:spAutoFit/>
          </a:bodyPr>
          <a:lstStyle/>
          <a:p>
            <a:r>
              <a:rPr lang="es-MX" sz="2400" b="1" dirty="0" smtClean="0">
                <a:solidFill>
                  <a:srgbClr val="FF0000"/>
                </a:solidFill>
                <a:effectLst>
                  <a:outerShdw blurRad="38100" dist="38100" dir="2700000" algn="tl">
                    <a:srgbClr val="000000">
                      <a:alpha val="43137"/>
                    </a:srgbClr>
                  </a:outerShdw>
                </a:effectLst>
              </a:rPr>
              <a:t>COMPETENCIAS DE EMPLEABILIDAD Y CIUDADANÍA</a:t>
            </a:r>
            <a:endParaRPr lang="es-AR"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51491657"/>
              </p:ext>
            </p:extLst>
          </p:nvPr>
        </p:nvGraphicFramePr>
        <p:xfrm>
          <a:off x="35500" y="-22817"/>
          <a:ext cx="9108503" cy="5871998"/>
        </p:xfrm>
        <a:graphic>
          <a:graphicData uri="http://schemas.openxmlformats.org/drawingml/2006/table">
            <a:tbl>
              <a:tblPr/>
              <a:tblGrid>
                <a:gridCol w="1728192"/>
                <a:gridCol w="7380311"/>
              </a:tblGrid>
              <a:tr h="355600">
                <a:tc gridSpan="2">
                  <a:txBody>
                    <a:bodyPr/>
                    <a:lstStyle/>
                    <a:p>
                      <a:pPr algn="ctr">
                        <a:spcAft>
                          <a:spcPts val="0"/>
                        </a:spcAft>
                      </a:pPr>
                      <a:r>
                        <a:rPr lang="es-ES_tradnl" sz="1200" b="1" kern="1800" dirty="0" smtClean="0">
                          <a:solidFill>
                            <a:srgbClr val="FF0000"/>
                          </a:solidFill>
                          <a:latin typeface="Trebuchet MS" pitchFamily="34" charset="0"/>
                          <a:ea typeface="Times New Roman"/>
                          <a:cs typeface="Arial" pitchFamily="34" charset="0"/>
                        </a:rPr>
                        <a:t>EMPLEABILIDAD NO ES SINÓNIMO DE EMPLEO  Y</a:t>
                      </a:r>
                      <a:r>
                        <a:rPr lang="es-ES_tradnl" sz="1200" b="1" kern="1800" baseline="0" dirty="0" smtClean="0">
                          <a:solidFill>
                            <a:srgbClr val="FF0000"/>
                          </a:solidFill>
                          <a:latin typeface="Trebuchet MS" pitchFamily="34" charset="0"/>
                          <a:ea typeface="Times New Roman"/>
                          <a:cs typeface="Arial" pitchFamily="34" charset="0"/>
                        </a:rPr>
                        <a:t> MEJORAR LA EMPLEABILIDAD Y LA CIUDADANIA REQUIERE DE: </a:t>
                      </a:r>
                      <a:r>
                        <a:rPr lang="es-ES_tradnl" sz="1200" b="1" kern="1800" dirty="0" smtClean="0">
                          <a:solidFill>
                            <a:srgbClr val="FF0000"/>
                          </a:solidFill>
                          <a:latin typeface="Trebuchet MS" pitchFamily="34" charset="0"/>
                          <a:ea typeface="Times New Roman"/>
                          <a:cs typeface="Arial" pitchFamily="34" charset="0"/>
                        </a:rPr>
                        <a:t> </a:t>
                      </a:r>
                      <a:endParaRPr lang="es-AR" sz="1200" b="1"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r>
              <a:tr h="1778000">
                <a:tc>
                  <a:txBody>
                    <a:bodyPr/>
                    <a:lstStyle/>
                    <a:p>
                      <a:pPr algn="just">
                        <a:spcAft>
                          <a:spcPts val="0"/>
                        </a:spcAft>
                      </a:pPr>
                      <a:r>
                        <a:rPr lang="es-ES_tradnl" sz="1200" kern="1800" dirty="0">
                          <a:solidFill>
                            <a:srgbClr val="FF0000"/>
                          </a:solidFill>
                          <a:latin typeface="Trebuchet MS" pitchFamily="34" charset="0"/>
                          <a:ea typeface="Times New Roman"/>
                          <a:cs typeface="Arial" pitchFamily="34" charset="0"/>
                        </a:rPr>
                        <a:t>Competencias para </a:t>
                      </a:r>
                      <a:endParaRPr lang="es-AR" sz="1200" kern="1800" dirty="0">
                        <a:solidFill>
                          <a:srgbClr val="FF0000"/>
                        </a:solidFill>
                        <a:latin typeface="Trebuchet MS" pitchFamily="34" charset="0"/>
                        <a:ea typeface="Times New Roman"/>
                        <a:cs typeface="Arial" pitchFamily="34" charset="0"/>
                      </a:endParaRPr>
                    </a:p>
                    <a:p>
                      <a:pPr algn="just">
                        <a:spcAft>
                          <a:spcPts val="0"/>
                        </a:spcAft>
                      </a:pPr>
                      <a:r>
                        <a:rPr lang="es-ES_tradnl" sz="1200" b="1" kern="1800" dirty="0">
                          <a:solidFill>
                            <a:srgbClr val="FF0000"/>
                          </a:solidFill>
                          <a:latin typeface="Trebuchet MS" pitchFamily="34" charset="0"/>
                          <a:ea typeface="Times New Roman"/>
                          <a:cs typeface="Arial" pitchFamily="34" charset="0"/>
                        </a:rPr>
                        <a:t>aprender a aprender</a:t>
                      </a:r>
                      <a:endParaRPr lang="es-AR" sz="1200"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Buen dominio de la lectura, de la expresión oral y escrita, de las matemáticas aplicadas. </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Capacidad para situar y comprender, de manera crítica, los datos de la realidad que llegan de fuentes múltiples. </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Capacidad de </a:t>
                      </a:r>
                      <a:r>
                        <a:rPr lang="es-ES_tradnl" sz="1200" kern="1800" dirty="0" smtClean="0">
                          <a:solidFill>
                            <a:srgbClr val="000000"/>
                          </a:solidFill>
                          <a:latin typeface="Trebuchet MS" pitchFamily="34" charset="0"/>
                          <a:ea typeface="Times New Roman"/>
                          <a:cs typeface="Arial" pitchFamily="34" charset="0"/>
                        </a:rPr>
                        <a:t>adaptarse a situaciones</a:t>
                      </a:r>
                      <a:r>
                        <a:rPr lang="es-ES_tradnl" sz="1200" kern="1800" baseline="0" dirty="0" smtClean="0">
                          <a:solidFill>
                            <a:srgbClr val="000000"/>
                          </a:solidFill>
                          <a:latin typeface="Trebuchet MS" pitchFamily="34" charset="0"/>
                          <a:ea typeface="Times New Roman"/>
                          <a:cs typeface="Arial" pitchFamily="34" charset="0"/>
                        </a:rPr>
                        <a:t> nuevas y  de </a:t>
                      </a:r>
                      <a:r>
                        <a:rPr lang="es-ES_tradnl" sz="1200" kern="1800" dirty="0" smtClean="0">
                          <a:solidFill>
                            <a:srgbClr val="000000"/>
                          </a:solidFill>
                          <a:latin typeface="Trebuchet MS" pitchFamily="34" charset="0"/>
                          <a:ea typeface="Times New Roman"/>
                          <a:cs typeface="Arial" pitchFamily="34" charset="0"/>
                        </a:rPr>
                        <a:t>elaborar </a:t>
                      </a:r>
                      <a:r>
                        <a:rPr lang="es-ES_tradnl" sz="1200" kern="1800" dirty="0">
                          <a:solidFill>
                            <a:srgbClr val="000000"/>
                          </a:solidFill>
                          <a:latin typeface="Trebuchet MS" pitchFamily="34" charset="0"/>
                          <a:ea typeface="Times New Roman"/>
                          <a:cs typeface="Arial" pitchFamily="34" charset="0"/>
                        </a:rPr>
                        <a:t>criterios para elegir y organizar la información.</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Saber reconocer los propios procesos mentales y la forma en la que aprende para llegar a ser autónomo en el aprendizaje.</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smtClean="0">
                          <a:solidFill>
                            <a:srgbClr val="000000"/>
                          </a:solidFill>
                          <a:latin typeface="Trebuchet MS" pitchFamily="34" charset="0"/>
                          <a:ea typeface="Times New Roman"/>
                          <a:cs typeface="Arial" pitchFamily="34" charset="0"/>
                        </a:rPr>
                        <a:t>Capacidad </a:t>
                      </a:r>
                      <a:r>
                        <a:rPr lang="es-ES_tradnl" sz="1200" kern="1800" dirty="0">
                          <a:solidFill>
                            <a:srgbClr val="000000"/>
                          </a:solidFill>
                          <a:latin typeface="Trebuchet MS" pitchFamily="34" charset="0"/>
                          <a:ea typeface="Times New Roman"/>
                          <a:cs typeface="Arial" pitchFamily="34" charset="0"/>
                        </a:rPr>
                        <a:t>de </a:t>
                      </a:r>
                      <a:r>
                        <a:rPr lang="es-ES_tradnl" sz="1200" kern="1800" dirty="0" smtClean="0">
                          <a:solidFill>
                            <a:srgbClr val="000000"/>
                          </a:solidFill>
                          <a:latin typeface="Trebuchet MS" pitchFamily="34" charset="0"/>
                          <a:ea typeface="Times New Roman"/>
                          <a:cs typeface="Arial" pitchFamily="34" charset="0"/>
                        </a:rPr>
                        <a:t>incorporar permanentemente</a:t>
                      </a:r>
                      <a:r>
                        <a:rPr lang="es-ES_tradnl" sz="1200" kern="1800" baseline="0" dirty="0" smtClean="0">
                          <a:solidFill>
                            <a:srgbClr val="000000"/>
                          </a:solidFill>
                          <a:latin typeface="Trebuchet MS" pitchFamily="34" charset="0"/>
                          <a:ea typeface="Times New Roman"/>
                          <a:cs typeface="Arial" pitchFamily="34" charset="0"/>
                        </a:rPr>
                        <a:t> nuevas</a:t>
                      </a:r>
                      <a:r>
                        <a:rPr lang="es-ES_tradnl" sz="1200" kern="1800" dirty="0" smtClean="0">
                          <a:solidFill>
                            <a:srgbClr val="000000"/>
                          </a:solidFill>
                          <a:latin typeface="Trebuchet MS" pitchFamily="34" charset="0"/>
                          <a:ea typeface="Times New Roman"/>
                          <a:cs typeface="Arial" pitchFamily="34" charset="0"/>
                        </a:rPr>
                        <a:t> </a:t>
                      </a:r>
                      <a:r>
                        <a:rPr lang="es-ES_tradnl" sz="1200" kern="1800" dirty="0">
                          <a:solidFill>
                            <a:srgbClr val="000000"/>
                          </a:solidFill>
                          <a:latin typeface="Trebuchet MS" pitchFamily="34" charset="0"/>
                          <a:ea typeface="Times New Roman"/>
                          <a:cs typeface="Arial" pitchFamily="34" charset="0"/>
                        </a:rPr>
                        <a:t>habilidades y </a:t>
                      </a:r>
                      <a:r>
                        <a:rPr lang="es-ES_tradnl" sz="1200" kern="1800" dirty="0" smtClean="0">
                          <a:solidFill>
                            <a:srgbClr val="000000"/>
                          </a:solidFill>
                          <a:latin typeface="Trebuchet MS" pitchFamily="34" charset="0"/>
                          <a:ea typeface="Times New Roman"/>
                          <a:cs typeface="Arial" pitchFamily="34" charset="0"/>
                        </a:rPr>
                        <a:t>conocimientos, </a:t>
                      </a:r>
                      <a:r>
                        <a:rPr lang="es-ES_tradnl" sz="1200" kern="1800" dirty="0">
                          <a:solidFill>
                            <a:srgbClr val="000000"/>
                          </a:solidFill>
                          <a:latin typeface="Trebuchet MS" pitchFamily="34" charset="0"/>
                          <a:ea typeface="Times New Roman"/>
                          <a:cs typeface="Arial" pitchFamily="34" charset="0"/>
                        </a:rPr>
                        <a:t>compromiso con el autoaprendizaje.</a:t>
                      </a:r>
                      <a:endParaRPr lang="es-AR" sz="1200" kern="1800" dirty="0">
                        <a:solidFill>
                          <a:srgbClr val="00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algn="l">
                        <a:spcAft>
                          <a:spcPts val="0"/>
                        </a:spcAft>
                      </a:pPr>
                      <a:r>
                        <a:rPr lang="es-ES_tradnl" sz="1200" kern="1800" dirty="0">
                          <a:solidFill>
                            <a:srgbClr val="FF0000"/>
                          </a:solidFill>
                          <a:latin typeface="Trebuchet MS" pitchFamily="34" charset="0"/>
                          <a:ea typeface="Times New Roman"/>
                          <a:cs typeface="Arial" pitchFamily="34" charset="0"/>
                        </a:rPr>
                        <a:t>Competencias para</a:t>
                      </a:r>
                      <a:endParaRPr lang="es-AR" sz="1200" kern="1800" dirty="0">
                        <a:solidFill>
                          <a:srgbClr val="FF0000"/>
                        </a:solidFill>
                        <a:latin typeface="Trebuchet MS" pitchFamily="34" charset="0"/>
                        <a:ea typeface="Times New Roman"/>
                        <a:cs typeface="Arial" pitchFamily="34" charset="0"/>
                      </a:endParaRPr>
                    </a:p>
                    <a:p>
                      <a:pPr algn="l">
                        <a:spcAft>
                          <a:spcPts val="0"/>
                        </a:spcAft>
                      </a:pPr>
                      <a:r>
                        <a:rPr lang="es-ES_tradnl" sz="1200" b="1" kern="1800" dirty="0">
                          <a:solidFill>
                            <a:srgbClr val="FF0000"/>
                          </a:solidFill>
                          <a:latin typeface="Trebuchet MS" pitchFamily="34" charset="0"/>
                          <a:ea typeface="Times New Roman"/>
                          <a:cs typeface="Arial" pitchFamily="34" charset="0"/>
                        </a:rPr>
                        <a:t>aprender a hacer</a:t>
                      </a:r>
                      <a:endParaRPr lang="es-AR" sz="1200"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Operar sobre la realidad, poner en práctica conocimientos y destrezas adquiridas en experiencias laborales previas y aplicarlas en situaciones o actividades nuevas</a:t>
                      </a:r>
                      <a:r>
                        <a:rPr lang="es-ES_tradnl" sz="1200" kern="1800" dirty="0" smtClean="0">
                          <a:solidFill>
                            <a:srgbClr val="000000"/>
                          </a:solidFill>
                          <a:latin typeface="Trebuchet MS" pitchFamily="34" charset="0"/>
                          <a:ea typeface="Times New Roman"/>
                          <a:cs typeface="Arial" pitchFamily="34" charset="0"/>
                        </a:rPr>
                        <a:t>.</a:t>
                      </a:r>
                    </a:p>
                    <a:p>
                      <a:pPr marL="342900" lvl="0" indent="-342900" algn="l">
                        <a:spcAft>
                          <a:spcPts val="0"/>
                        </a:spcAft>
                        <a:buClr>
                          <a:srgbClr val="4F6228"/>
                        </a:buClr>
                        <a:buSzPts val="800"/>
                        <a:buFont typeface="Symbol"/>
                        <a:buChar char=""/>
                        <a:tabLst>
                          <a:tab pos="457200" algn="l"/>
                        </a:tabLst>
                      </a:pPr>
                      <a:r>
                        <a:rPr lang="es-ES" sz="1200" dirty="0" smtClean="0">
                          <a:latin typeface="Trebuchet MS" pitchFamily="34" charset="0"/>
                        </a:rPr>
                        <a:t>Conectarse: gestionar la tecnología y las redes</a:t>
                      </a:r>
                      <a:endParaRPr lang="es-AR" sz="1200" kern="1800" dirty="0">
                        <a:solidFill>
                          <a:srgbClr val="000000"/>
                        </a:solidFill>
                        <a:latin typeface="Trebuchet MS" pitchFamily="34" charset="0"/>
                        <a:ea typeface="Times New Roman"/>
                        <a:cs typeface="Arial" pitchFamily="34" charset="0"/>
                      </a:endParaRPr>
                    </a:p>
                  </a:txBody>
                  <a:tcPr marL="29720" marR="2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00">
                <a:tc>
                  <a:txBody>
                    <a:bodyPr/>
                    <a:lstStyle/>
                    <a:p>
                      <a:pPr algn="just">
                        <a:spcAft>
                          <a:spcPts val="0"/>
                        </a:spcAft>
                      </a:pPr>
                      <a:r>
                        <a:rPr lang="es-ES_tradnl" sz="1200" kern="1800" dirty="0">
                          <a:solidFill>
                            <a:srgbClr val="FF0000"/>
                          </a:solidFill>
                          <a:latin typeface="Trebuchet MS" pitchFamily="34" charset="0"/>
                          <a:ea typeface="Times New Roman"/>
                          <a:cs typeface="Arial" pitchFamily="34" charset="0"/>
                        </a:rPr>
                        <a:t>Competencias para</a:t>
                      </a:r>
                      <a:endParaRPr lang="es-AR" sz="1200" kern="1800" dirty="0">
                        <a:solidFill>
                          <a:srgbClr val="FF0000"/>
                        </a:solidFill>
                        <a:latin typeface="Trebuchet MS" pitchFamily="34" charset="0"/>
                        <a:ea typeface="Times New Roman"/>
                        <a:cs typeface="Arial" pitchFamily="34" charset="0"/>
                      </a:endParaRPr>
                    </a:p>
                    <a:p>
                      <a:pPr algn="just">
                        <a:spcAft>
                          <a:spcPts val="0"/>
                        </a:spcAft>
                      </a:pPr>
                      <a:r>
                        <a:rPr lang="es-ES_tradnl" sz="1200" b="1" kern="1800" dirty="0">
                          <a:solidFill>
                            <a:srgbClr val="FF0000"/>
                          </a:solidFill>
                          <a:latin typeface="Trebuchet MS" pitchFamily="34" charset="0"/>
                          <a:ea typeface="Times New Roman"/>
                          <a:cs typeface="Arial" pitchFamily="34" charset="0"/>
                        </a:rPr>
                        <a:t>aprender a ser</a:t>
                      </a:r>
                      <a:endParaRPr lang="es-AR" sz="1200"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Fortalecer la identidad, eliminar las autolimitaciones, fortalecer la autoestima y el respeto propio, superar barreras mentales y sociales. </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Desarrollar la autorresponsabilidad, la autorregulación  y el protagonismo en los procesos de formación y empleo</a:t>
                      </a:r>
                      <a:r>
                        <a:rPr lang="es-ES_tradnl" sz="1200" kern="1800" dirty="0" smtClean="0">
                          <a:solidFill>
                            <a:srgbClr val="000000"/>
                          </a:solidFill>
                          <a:latin typeface="Trebuchet MS" pitchFamily="34" charset="0"/>
                          <a:ea typeface="Times New Roman"/>
                          <a:cs typeface="Arial" pitchFamily="34" charset="0"/>
                        </a:rPr>
                        <a:t>.</a:t>
                      </a:r>
                    </a:p>
                    <a:p>
                      <a:pPr marL="342900" marR="0" lvl="0" indent="-342900" algn="just" defTabSz="914400" rtl="0" eaLnBrk="1" fontAlgn="auto" latinLnBrk="0" hangingPunct="1">
                        <a:lnSpc>
                          <a:spcPct val="100000"/>
                        </a:lnSpc>
                        <a:spcBef>
                          <a:spcPts val="0"/>
                        </a:spcBef>
                        <a:spcAft>
                          <a:spcPts val="0"/>
                        </a:spcAft>
                        <a:buClr>
                          <a:srgbClr val="4F6228"/>
                        </a:buClr>
                        <a:buSzPts val="800"/>
                        <a:buFont typeface="Symbol"/>
                        <a:buChar char=""/>
                        <a:tabLst>
                          <a:tab pos="457200" algn="l"/>
                        </a:tabLst>
                        <a:defRPr/>
                      </a:pPr>
                      <a:r>
                        <a:rPr lang="es-ES_tradnl" sz="1200" kern="1800" dirty="0" smtClean="0">
                          <a:solidFill>
                            <a:srgbClr val="000000"/>
                          </a:solidFill>
                          <a:latin typeface="Trebuchet MS" pitchFamily="34" charset="0"/>
                          <a:ea typeface="Times New Roman"/>
                          <a:cs typeface="Arial" pitchFamily="34" charset="0"/>
                        </a:rPr>
                        <a:t>Capacidad de revisar y replantearse conceptos, creencias, autoconocerse, </a:t>
                      </a:r>
                      <a:r>
                        <a:rPr lang="es-ES_tradnl" sz="1200" dirty="0" smtClean="0">
                          <a:latin typeface="Trebuchet MS" pitchFamily="34" charset="0"/>
                        </a:rPr>
                        <a:t>identificar fortalezas y debilidades con relación a los requerimientos del trabajo y de la convivencia y cultura comunitaria</a:t>
                      </a:r>
                      <a:endParaRPr lang="es-AR" sz="1200" kern="1800" dirty="0">
                        <a:solidFill>
                          <a:srgbClr val="00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999">
                <a:tc>
                  <a:txBody>
                    <a:bodyPr/>
                    <a:lstStyle/>
                    <a:p>
                      <a:pPr algn="just">
                        <a:spcAft>
                          <a:spcPts val="0"/>
                        </a:spcAft>
                      </a:pPr>
                      <a:r>
                        <a:rPr lang="es-ES_tradnl" sz="1200" kern="1800" dirty="0">
                          <a:solidFill>
                            <a:srgbClr val="FF0000"/>
                          </a:solidFill>
                          <a:latin typeface="Trebuchet MS" pitchFamily="34" charset="0"/>
                          <a:ea typeface="Times New Roman"/>
                          <a:cs typeface="Arial" pitchFamily="34" charset="0"/>
                        </a:rPr>
                        <a:t>Competencias para </a:t>
                      </a:r>
                      <a:endParaRPr lang="es-AR" sz="1200" kern="1800" dirty="0">
                        <a:solidFill>
                          <a:srgbClr val="FF0000"/>
                        </a:solidFill>
                        <a:latin typeface="Trebuchet MS" pitchFamily="34" charset="0"/>
                        <a:ea typeface="Times New Roman"/>
                        <a:cs typeface="Arial" pitchFamily="34" charset="0"/>
                      </a:endParaRPr>
                    </a:p>
                    <a:p>
                      <a:pPr algn="just">
                        <a:spcAft>
                          <a:spcPts val="0"/>
                        </a:spcAft>
                      </a:pPr>
                      <a:r>
                        <a:rPr lang="es-ES_tradnl" sz="1200" b="1" kern="1800" dirty="0">
                          <a:solidFill>
                            <a:srgbClr val="FF0000"/>
                          </a:solidFill>
                          <a:latin typeface="Trebuchet MS" pitchFamily="34" charset="0"/>
                          <a:ea typeface="Times New Roman"/>
                          <a:cs typeface="Arial" pitchFamily="34" charset="0"/>
                        </a:rPr>
                        <a:t>aprender a convivir</a:t>
                      </a:r>
                      <a:endParaRPr lang="es-AR" sz="1200"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Saber escuchar, comunicarse eficaz y pertinentemente. </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Reconocer, tolerar, valorar las diferencias.</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Respetar las identidades plurales y la diversidad cultural.</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Trabajar en equipo, asumir y compartir responsabilidades, saber negociar y liderar actividades grupales.</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Saber discriminarse emocionalmente en las situaciones laborales.</a:t>
                      </a:r>
                      <a:endParaRPr lang="es-AR" sz="1200" kern="1800" dirty="0">
                        <a:solidFill>
                          <a:srgbClr val="00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999">
                <a:tc>
                  <a:txBody>
                    <a:bodyPr/>
                    <a:lstStyle/>
                    <a:p>
                      <a:pPr algn="just">
                        <a:spcAft>
                          <a:spcPts val="0"/>
                        </a:spcAft>
                      </a:pPr>
                      <a:r>
                        <a:rPr lang="es-ES_tradnl" sz="1200" kern="1800" dirty="0">
                          <a:solidFill>
                            <a:srgbClr val="FF0000"/>
                          </a:solidFill>
                          <a:latin typeface="Trebuchet MS" pitchFamily="34" charset="0"/>
                          <a:ea typeface="Times New Roman"/>
                          <a:cs typeface="Arial" pitchFamily="34" charset="0"/>
                        </a:rPr>
                        <a:t>Competencias para</a:t>
                      </a:r>
                      <a:endParaRPr lang="es-AR" sz="1200" kern="1800" dirty="0">
                        <a:solidFill>
                          <a:srgbClr val="FF0000"/>
                        </a:solidFill>
                        <a:latin typeface="Trebuchet MS" pitchFamily="34" charset="0"/>
                        <a:ea typeface="Times New Roman"/>
                        <a:cs typeface="Arial" pitchFamily="34" charset="0"/>
                      </a:endParaRPr>
                    </a:p>
                    <a:p>
                      <a:pPr algn="just">
                        <a:spcAft>
                          <a:spcPts val="0"/>
                        </a:spcAft>
                      </a:pPr>
                      <a:r>
                        <a:rPr lang="es-ES_tradnl" sz="1200" b="1" kern="1800" dirty="0">
                          <a:solidFill>
                            <a:srgbClr val="FF0000"/>
                          </a:solidFill>
                          <a:latin typeface="Trebuchet MS" pitchFamily="34" charset="0"/>
                          <a:ea typeface="Times New Roman"/>
                          <a:cs typeface="Arial" pitchFamily="34" charset="0"/>
                        </a:rPr>
                        <a:t>aprender a emprender</a:t>
                      </a:r>
                      <a:endParaRPr lang="es-AR" sz="1200" kern="1800" dirty="0">
                        <a:solidFill>
                          <a:srgbClr val="FF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Capacidad de anticipar amenazas y oportunidades, de incorporar una visión sistémica de la realidad,</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Capacidad de organizar, planificar y gestionar la propia tarea,</a:t>
                      </a:r>
                      <a:endParaRPr lang="es-AR" sz="1200" kern="1800" dirty="0">
                        <a:solidFill>
                          <a:srgbClr val="000000"/>
                        </a:solidFill>
                        <a:latin typeface="Trebuchet MS" pitchFamily="34" charset="0"/>
                        <a:ea typeface="Times New Roman"/>
                        <a:cs typeface="Arial" pitchFamily="34" charset="0"/>
                      </a:endParaRPr>
                    </a:p>
                    <a:p>
                      <a:pPr marL="342900" lvl="0" indent="-342900" algn="just">
                        <a:spcAft>
                          <a:spcPts val="0"/>
                        </a:spcAft>
                        <a:buClr>
                          <a:srgbClr val="4F6228"/>
                        </a:buClr>
                        <a:buSzPts val="800"/>
                        <a:buFont typeface="Symbol"/>
                        <a:buChar char=""/>
                        <a:tabLst>
                          <a:tab pos="457200" algn="l"/>
                        </a:tabLst>
                      </a:pPr>
                      <a:r>
                        <a:rPr lang="es-ES_tradnl" sz="1200" kern="1800" dirty="0">
                          <a:solidFill>
                            <a:srgbClr val="000000"/>
                          </a:solidFill>
                          <a:latin typeface="Trebuchet MS" pitchFamily="34" charset="0"/>
                          <a:ea typeface="Times New Roman"/>
                          <a:cs typeface="Arial" pitchFamily="34" charset="0"/>
                        </a:rPr>
                        <a:t>Capacidad de asumir riesgos, tomar decisiones </a:t>
                      </a:r>
                      <a:endParaRPr lang="es-AR" sz="1200" kern="1800" dirty="0">
                        <a:solidFill>
                          <a:srgbClr val="000000"/>
                        </a:solidFill>
                        <a:latin typeface="Trebuchet MS" pitchFamily="34" charset="0"/>
                        <a:ea typeface="Times New Roman"/>
                        <a:cs typeface="Arial" pitchFamily="34" charset="0"/>
                      </a:endParaRPr>
                    </a:p>
                  </a:txBody>
                  <a:tcPr marL="29720" marR="29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444500"/>
            <a:ext cx="5105400" cy="5077296"/>
          </a:xfrm>
          <a:noFill/>
        </p:spPr>
        <p:txBody>
          <a:bodyPr/>
          <a:lstStyle/>
          <a:p>
            <a:r>
              <a:rPr lang="es-MX" sz="3200" dirty="0" smtClean="0"/>
              <a:t>LA EVOLUCIÓN  Y NUEVO ROL DE LA  ORIENTACIÓN </a:t>
            </a:r>
            <a:r>
              <a:rPr lang="es-MX" sz="3200" dirty="0" err="1" smtClean="0"/>
              <a:t>PROFESIONAl:DE</a:t>
            </a:r>
            <a:r>
              <a:rPr lang="es-MX" sz="3200" dirty="0" smtClean="0"/>
              <a:t> SERVICIO ALEATORIO A COMPONENTE DEL PROCESO DE ENSEÑANZA APRENDIZAJE </a:t>
            </a:r>
            <a:endParaRPr lang="es-AR" sz="3200" dirty="0"/>
          </a:p>
        </p:txBody>
      </p:sp>
      <p:pic>
        <p:nvPicPr>
          <p:cNvPr id="3"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56" y="2424740"/>
            <a:ext cx="914400" cy="115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1199"/>
            <a:ext cx="8172400" cy="830997"/>
          </a:xfrm>
          <a:prstGeom prst="rect">
            <a:avLst/>
          </a:prstGeom>
        </p:spPr>
        <p:txBody>
          <a:bodyPr wrap="square">
            <a:spAutoFit/>
          </a:bodyPr>
          <a:lstStyle/>
          <a:p>
            <a:pPr algn="ctr"/>
            <a:r>
              <a:rPr lang="es-ES" sz="2400" b="1" dirty="0" smtClean="0">
                <a:solidFill>
                  <a:srgbClr val="0070C0"/>
                </a:solidFill>
                <a:effectLst>
                  <a:outerShdw blurRad="38100" dist="38100" dir="2700000" algn="tl">
                    <a:srgbClr val="000000">
                      <a:alpha val="43137"/>
                    </a:srgbClr>
                  </a:outerShdw>
                </a:effectLst>
              </a:rPr>
              <a:t>EL ROL DE LA  ORIENTACIÓN  en una NUEVA GENERACIÓN DE POLÍTICAS</a:t>
            </a:r>
            <a:endParaRPr lang="es-AR" sz="2400" b="1" dirty="0">
              <a:solidFill>
                <a:srgbClr val="0070C0"/>
              </a:solidFill>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2398890549"/>
              </p:ext>
            </p:extLst>
          </p:nvPr>
        </p:nvGraphicFramePr>
        <p:xfrm>
          <a:off x="0" y="985292"/>
          <a:ext cx="79918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26914477-4D55-4CDE-9571-29B86364AD3B}"/>
                                            </p:graphicEl>
                                          </p:spTgt>
                                        </p:tgtEl>
                                        <p:attrNameLst>
                                          <p:attrName>style.visibility</p:attrName>
                                        </p:attrNameLst>
                                      </p:cBhvr>
                                      <p:to>
                                        <p:strVal val="visible"/>
                                      </p:to>
                                    </p:set>
                                    <p:animEffect transition="in" filter="fade">
                                      <p:cBhvr>
                                        <p:cTn id="7" dur="2000"/>
                                        <p:tgtEl>
                                          <p:spTgt spid="6">
                                            <p:graphicEl>
                                              <a:dgm id="{26914477-4D55-4CDE-9571-29B86364AD3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35438905-C0CC-4DC8-A9E2-EFFD450C7BD9}"/>
                                            </p:graphicEl>
                                          </p:spTgt>
                                        </p:tgtEl>
                                        <p:attrNameLst>
                                          <p:attrName>style.visibility</p:attrName>
                                        </p:attrNameLst>
                                      </p:cBhvr>
                                      <p:to>
                                        <p:strVal val="visible"/>
                                      </p:to>
                                    </p:set>
                                    <p:animEffect transition="in" filter="fade">
                                      <p:cBhvr>
                                        <p:cTn id="10" dur="2000"/>
                                        <p:tgtEl>
                                          <p:spTgt spid="6">
                                            <p:graphicEl>
                                              <a:dgm id="{35438905-C0CC-4DC8-A9E2-EFFD450C7BD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4B808244-AED0-49CB-8F12-80492191A7F4}"/>
                                            </p:graphicEl>
                                          </p:spTgt>
                                        </p:tgtEl>
                                        <p:attrNameLst>
                                          <p:attrName>style.visibility</p:attrName>
                                        </p:attrNameLst>
                                      </p:cBhvr>
                                      <p:to>
                                        <p:strVal val="visible"/>
                                      </p:to>
                                    </p:set>
                                    <p:animEffect transition="in" filter="fade">
                                      <p:cBhvr>
                                        <p:cTn id="15" dur="2000"/>
                                        <p:tgtEl>
                                          <p:spTgt spid="6">
                                            <p:graphicEl>
                                              <a:dgm id="{4B808244-AED0-49CB-8F12-80492191A7F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F2B17A51-A9E9-40EE-A3F3-12A8CB553F93}"/>
                                            </p:graphicEl>
                                          </p:spTgt>
                                        </p:tgtEl>
                                        <p:attrNameLst>
                                          <p:attrName>style.visibility</p:attrName>
                                        </p:attrNameLst>
                                      </p:cBhvr>
                                      <p:to>
                                        <p:strVal val="visible"/>
                                      </p:to>
                                    </p:set>
                                    <p:animEffect transition="in" filter="fade">
                                      <p:cBhvr>
                                        <p:cTn id="18" dur="2000"/>
                                        <p:tgtEl>
                                          <p:spTgt spid="6">
                                            <p:graphicEl>
                                              <a:dgm id="{F2B17A51-A9E9-40EE-A3F3-12A8CB553F9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B67DEAEA-76AD-4113-BA15-BA7553C5F254}"/>
                                            </p:graphicEl>
                                          </p:spTgt>
                                        </p:tgtEl>
                                        <p:attrNameLst>
                                          <p:attrName>style.visibility</p:attrName>
                                        </p:attrNameLst>
                                      </p:cBhvr>
                                      <p:to>
                                        <p:strVal val="visible"/>
                                      </p:to>
                                    </p:set>
                                    <p:animEffect transition="in" filter="fade">
                                      <p:cBhvr>
                                        <p:cTn id="23" dur="2000"/>
                                        <p:tgtEl>
                                          <p:spTgt spid="6">
                                            <p:graphicEl>
                                              <a:dgm id="{B67DEAEA-76AD-4113-BA15-BA7553C5F25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F4415A52-5852-4957-8F40-493ABC1101BA}"/>
                                            </p:graphicEl>
                                          </p:spTgt>
                                        </p:tgtEl>
                                        <p:attrNameLst>
                                          <p:attrName>style.visibility</p:attrName>
                                        </p:attrNameLst>
                                      </p:cBhvr>
                                      <p:to>
                                        <p:strVal val="visible"/>
                                      </p:to>
                                    </p:set>
                                    <p:animEffect transition="in" filter="fade">
                                      <p:cBhvr>
                                        <p:cTn id="26" dur="2000"/>
                                        <p:tgtEl>
                                          <p:spTgt spid="6">
                                            <p:graphicEl>
                                              <a:dgm id="{F4415A52-5852-4957-8F40-493ABC1101B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2035E12F-2027-4F59-8AB7-B37362624063}"/>
                                            </p:graphicEl>
                                          </p:spTgt>
                                        </p:tgtEl>
                                        <p:attrNameLst>
                                          <p:attrName>style.visibility</p:attrName>
                                        </p:attrNameLst>
                                      </p:cBhvr>
                                      <p:to>
                                        <p:strVal val="visible"/>
                                      </p:to>
                                    </p:set>
                                    <p:animEffect transition="in" filter="fade">
                                      <p:cBhvr>
                                        <p:cTn id="31" dur="2000"/>
                                        <p:tgtEl>
                                          <p:spTgt spid="6">
                                            <p:graphicEl>
                                              <a:dgm id="{2035E12F-2027-4F59-8AB7-B3736262406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1D886AA3-8C96-467D-8813-EC420D3D3B9D}"/>
                                            </p:graphicEl>
                                          </p:spTgt>
                                        </p:tgtEl>
                                        <p:attrNameLst>
                                          <p:attrName>style.visibility</p:attrName>
                                        </p:attrNameLst>
                                      </p:cBhvr>
                                      <p:to>
                                        <p:strVal val="visible"/>
                                      </p:to>
                                    </p:set>
                                    <p:animEffect transition="in" filter="fade">
                                      <p:cBhvr>
                                        <p:cTn id="34" dur="2000"/>
                                        <p:tgtEl>
                                          <p:spTgt spid="6">
                                            <p:graphicEl>
                                              <a:dgm id="{1D886AA3-8C96-467D-8813-EC420D3D3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flecha hacia arriba"/>
          <p:cNvSpPr/>
          <p:nvPr/>
        </p:nvSpPr>
        <p:spPr>
          <a:xfrm>
            <a:off x="3347864" y="3757600"/>
            <a:ext cx="2160240" cy="1957400"/>
          </a:xfrm>
          <a:prstGeom prst="upArrowCallou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latin typeface="Trebuchet MS" pitchFamily="34" charset="0"/>
              </a:rPr>
              <a:t>LA  </a:t>
            </a:r>
          </a:p>
          <a:p>
            <a:pPr algn="ctr"/>
            <a:r>
              <a:rPr lang="es-MX" b="1" dirty="0" smtClean="0">
                <a:solidFill>
                  <a:prstClr val="white"/>
                </a:solidFill>
                <a:latin typeface="Trebuchet MS" pitchFamily="34" charset="0"/>
              </a:rPr>
              <a:t>ORIENTACIÓN </a:t>
            </a:r>
          </a:p>
          <a:p>
            <a:pPr algn="ctr"/>
            <a:r>
              <a:rPr lang="es-MX" b="1" dirty="0" smtClean="0">
                <a:solidFill>
                  <a:prstClr val="white"/>
                </a:solidFill>
                <a:latin typeface="Trebuchet MS" pitchFamily="34" charset="0"/>
              </a:rPr>
              <a:t>PROFESIONAL</a:t>
            </a:r>
          </a:p>
          <a:p>
            <a:pPr algn="ctr"/>
            <a:r>
              <a:rPr lang="es-MX" b="1" dirty="0" smtClean="0">
                <a:solidFill>
                  <a:prstClr val="white"/>
                </a:solidFill>
                <a:latin typeface="Trebuchet MS" pitchFamily="34" charset="0"/>
              </a:rPr>
              <a:t>ACTUAL</a:t>
            </a:r>
            <a:endParaRPr lang="es-AR" b="1" dirty="0">
              <a:solidFill>
                <a:prstClr val="white"/>
              </a:solidFill>
              <a:latin typeface="Trebuchet MS" pitchFamily="34" charset="0"/>
            </a:endParaRPr>
          </a:p>
        </p:txBody>
      </p:sp>
      <p:sp>
        <p:nvSpPr>
          <p:cNvPr id="3" name="2 Llamada de nube"/>
          <p:cNvSpPr/>
          <p:nvPr/>
        </p:nvSpPr>
        <p:spPr>
          <a:xfrm>
            <a:off x="467544" y="2"/>
            <a:ext cx="2160240" cy="1297327"/>
          </a:xfrm>
          <a:prstGeom prst="cloudCallou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prstClr val="white"/>
                </a:solidFill>
                <a:latin typeface="Trebuchet MS" pitchFamily="34" charset="0"/>
              </a:rPr>
              <a:t>Instancia</a:t>
            </a:r>
            <a:r>
              <a:rPr lang="es-MX" sz="1600" b="1" dirty="0" smtClean="0">
                <a:solidFill>
                  <a:prstClr val="white"/>
                </a:solidFill>
              </a:rPr>
              <a:t> de </a:t>
            </a:r>
            <a:r>
              <a:rPr lang="es-MX" sz="1600" b="1" dirty="0" smtClean="0">
                <a:solidFill>
                  <a:prstClr val="white"/>
                </a:solidFill>
                <a:latin typeface="Trebuchet MS" pitchFamily="34" charset="0"/>
              </a:rPr>
              <a:t>aprendizaje</a:t>
            </a:r>
            <a:r>
              <a:rPr lang="es-MX" sz="1600" b="1" dirty="0" smtClean="0">
                <a:solidFill>
                  <a:prstClr val="white"/>
                </a:solidFill>
              </a:rPr>
              <a:t> en si misma determinante</a:t>
            </a:r>
            <a:endParaRPr lang="es-AR" sz="1600" b="1" dirty="0">
              <a:solidFill>
                <a:prstClr val="white"/>
              </a:solidFill>
            </a:endParaRPr>
          </a:p>
        </p:txBody>
      </p:sp>
      <p:sp>
        <p:nvSpPr>
          <p:cNvPr id="5" name="4 Llamada de nube"/>
          <p:cNvSpPr/>
          <p:nvPr/>
        </p:nvSpPr>
        <p:spPr>
          <a:xfrm>
            <a:off x="6516216" y="0"/>
            <a:ext cx="2376264" cy="130431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prstClr val="white"/>
                </a:solidFill>
                <a:latin typeface="Trebuchet MS" pitchFamily="34" charset="0"/>
              </a:rPr>
              <a:t>Potente herramienta de  equidad</a:t>
            </a:r>
            <a:endParaRPr lang="es-AR" sz="1600" b="1" dirty="0">
              <a:solidFill>
                <a:prstClr val="white"/>
              </a:solidFill>
              <a:latin typeface="Trebuchet MS" pitchFamily="34" charset="0"/>
            </a:endParaRPr>
          </a:p>
        </p:txBody>
      </p:sp>
      <p:sp>
        <p:nvSpPr>
          <p:cNvPr id="7" name="6 Llamada de nube"/>
          <p:cNvSpPr/>
          <p:nvPr/>
        </p:nvSpPr>
        <p:spPr>
          <a:xfrm>
            <a:off x="3275856" y="0"/>
            <a:ext cx="2736304" cy="1357333"/>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prstClr val="white"/>
                </a:solidFill>
                <a:latin typeface="Trebuchet MS" pitchFamily="34" charset="0"/>
              </a:rPr>
              <a:t>Mecanismo articulador de los diversos componentes del proceso de atención</a:t>
            </a:r>
            <a:endParaRPr lang="es-AR" sz="1400" b="1" dirty="0">
              <a:solidFill>
                <a:prstClr val="white"/>
              </a:solidFill>
              <a:latin typeface="Trebuchet MS" pitchFamily="34" charset="0"/>
            </a:endParaRPr>
          </a:p>
        </p:txBody>
      </p:sp>
      <p:sp>
        <p:nvSpPr>
          <p:cNvPr id="11" name="10 Pergamino vertical"/>
          <p:cNvSpPr/>
          <p:nvPr/>
        </p:nvSpPr>
        <p:spPr>
          <a:xfrm>
            <a:off x="6660232" y="2437453"/>
            <a:ext cx="2520280" cy="3277547"/>
          </a:xfrm>
          <a:prstGeom prst="verticalScroll">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prstClr val="black"/>
                </a:solidFill>
                <a:latin typeface="Trebuchet MS" pitchFamily="34" charset="0"/>
              </a:rPr>
              <a:t>No  sólo la entrega de información e instrumentación para la búsqueda de empleo: un MAPA DE RUTA  para  identificar y gestionar oportunidades:  PROYECTO VIABLE DE FORMACIÓN Y OCUPACIÓN (PFO)</a:t>
            </a:r>
            <a:endParaRPr lang="es-AR" sz="1400" b="1" dirty="0">
              <a:solidFill>
                <a:prstClr val="black"/>
              </a:solidFill>
              <a:latin typeface="Trebuchet MS" pitchFamily="34" charset="0"/>
            </a:endParaRPr>
          </a:p>
        </p:txBody>
      </p:sp>
      <p:sp>
        <p:nvSpPr>
          <p:cNvPr id="15" name="14 Recortar rectángulo de esquina diagonal"/>
          <p:cNvSpPr/>
          <p:nvPr/>
        </p:nvSpPr>
        <p:spPr>
          <a:xfrm>
            <a:off x="72008" y="2857500"/>
            <a:ext cx="1763688" cy="12001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prstClr val="black"/>
                </a:solidFill>
                <a:latin typeface="Trebuchet MS" pitchFamily="34" charset="0"/>
              </a:rPr>
              <a:t>De psicólogos a equipos multidisciplina-rios y facilitadores</a:t>
            </a:r>
            <a:endParaRPr lang="es-AR" sz="1400" dirty="0">
              <a:solidFill>
                <a:prstClr val="black"/>
              </a:solidFill>
              <a:latin typeface="Trebuchet MS" pitchFamily="34" charset="0"/>
            </a:endParaRPr>
          </a:p>
        </p:txBody>
      </p:sp>
      <p:sp>
        <p:nvSpPr>
          <p:cNvPr id="16" name="15 Recortar rectángulo de esquina diagonal"/>
          <p:cNvSpPr/>
          <p:nvPr/>
        </p:nvSpPr>
        <p:spPr>
          <a:xfrm>
            <a:off x="107504" y="4477680"/>
            <a:ext cx="1872208" cy="12001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prstClr val="black"/>
                </a:solidFill>
                <a:latin typeface="Trebuchet MS" pitchFamily="34" charset="0"/>
              </a:rPr>
              <a:t>De entrevistador   a acompañante de procesos de  empoderamiento </a:t>
            </a:r>
            <a:endParaRPr lang="es-AR" sz="1400" dirty="0">
              <a:solidFill>
                <a:prstClr val="black"/>
              </a:solidFill>
              <a:latin typeface="Trebuchet MS" pitchFamily="34" charset="0"/>
            </a:endParaRPr>
          </a:p>
        </p:txBody>
      </p:sp>
      <p:sp>
        <p:nvSpPr>
          <p:cNvPr id="20" name="19 Abrir llave"/>
          <p:cNvSpPr/>
          <p:nvPr/>
        </p:nvSpPr>
        <p:spPr>
          <a:xfrm rot="16200000">
            <a:off x="977602" y="247214"/>
            <a:ext cx="1140128" cy="2160239"/>
          </a:xfrm>
          <a:prstGeom prst="leftBrace">
            <a:avLst>
              <a:gd name="adj1" fmla="val 8333"/>
              <a:gd name="adj2" fmla="val 50000"/>
            </a:avLst>
          </a:prstGeom>
          <a:ln w="3810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solidFill>
                <a:prstClr val="black"/>
              </a:solidFill>
            </a:endParaRPr>
          </a:p>
        </p:txBody>
      </p:sp>
      <p:sp>
        <p:nvSpPr>
          <p:cNvPr id="21" name="20 Abrir llave"/>
          <p:cNvSpPr/>
          <p:nvPr/>
        </p:nvSpPr>
        <p:spPr>
          <a:xfrm rot="16200000">
            <a:off x="3995936" y="217207"/>
            <a:ext cx="1080120" cy="2520280"/>
          </a:xfrm>
          <a:prstGeom prst="leftBrace">
            <a:avLst>
              <a:gd name="adj1" fmla="val 8333"/>
              <a:gd name="adj2" fmla="val 50000"/>
            </a:avLst>
          </a:prstGeom>
          <a:ln w="41275">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solidFill>
                <a:prstClr val="black"/>
              </a:solidFill>
            </a:endParaRPr>
          </a:p>
        </p:txBody>
      </p:sp>
      <p:sp>
        <p:nvSpPr>
          <p:cNvPr id="22" name="21 Abrir llave"/>
          <p:cNvSpPr/>
          <p:nvPr/>
        </p:nvSpPr>
        <p:spPr>
          <a:xfrm rot="16200000">
            <a:off x="7056276" y="409229"/>
            <a:ext cx="1080120" cy="2016224"/>
          </a:xfrm>
          <a:prstGeom prst="leftBrace">
            <a:avLst>
              <a:gd name="adj1" fmla="val 8333"/>
              <a:gd name="adj2" fmla="val 50000"/>
            </a:avLst>
          </a:prstGeom>
          <a:ln w="41275">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solidFill>
                <a:prstClr val="black"/>
              </a:solidFill>
            </a:endParaRPr>
          </a:p>
        </p:txBody>
      </p:sp>
      <p:sp>
        <p:nvSpPr>
          <p:cNvPr id="29" name="28 CuadroTexto"/>
          <p:cNvSpPr txBox="1"/>
          <p:nvPr/>
        </p:nvSpPr>
        <p:spPr>
          <a:xfrm>
            <a:off x="4211960" y="3449823"/>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b="1" dirty="0" smtClean="0">
                <a:solidFill>
                  <a:prstClr val="black"/>
                </a:solidFill>
                <a:latin typeface="Trebuchet MS" pitchFamily="34" charset="0"/>
              </a:rPr>
              <a:t>es</a:t>
            </a:r>
            <a:endParaRPr lang="es-AR" b="1" dirty="0">
              <a:solidFill>
                <a:prstClr val="black"/>
              </a:solidFill>
              <a:latin typeface="Trebuchet MS" pitchFamily="34" charset="0"/>
            </a:endParaRPr>
          </a:p>
        </p:txBody>
      </p:sp>
      <p:sp>
        <p:nvSpPr>
          <p:cNvPr id="32" name="31 CuadroTexto"/>
          <p:cNvSpPr txBox="1"/>
          <p:nvPr/>
        </p:nvSpPr>
        <p:spPr>
          <a:xfrm>
            <a:off x="-36512" y="1537359"/>
            <a:ext cx="1728192" cy="984885"/>
          </a:xfrm>
          <a:prstGeom prst="rect">
            <a:avLst/>
          </a:prstGeom>
          <a:noFill/>
          <a:ln w="12700">
            <a:noFill/>
          </a:ln>
        </p:spPr>
        <p:txBody>
          <a:bodyPr wrap="square" rtlCol="0">
            <a:spAutoFit/>
          </a:bodyPr>
          <a:lstStyle/>
          <a:p>
            <a:r>
              <a:rPr lang="es-MX" sz="1400" i="1" dirty="0" smtClean="0">
                <a:solidFill>
                  <a:prstClr val="black"/>
                </a:solidFill>
                <a:latin typeface="Trebuchet MS" pitchFamily="34" charset="0"/>
              </a:rPr>
              <a:t>Competencias</a:t>
            </a:r>
          </a:p>
          <a:p>
            <a:pPr>
              <a:buFont typeface="Wingdings" pitchFamily="2" charset="2"/>
              <a:buChar char="ü"/>
            </a:pPr>
            <a:r>
              <a:rPr lang="es-MX" sz="1400" i="1" dirty="0" smtClean="0">
                <a:solidFill>
                  <a:prstClr val="black"/>
                </a:solidFill>
                <a:latin typeface="Trebuchet MS" pitchFamily="34" charset="0"/>
              </a:rPr>
              <a:t>Empleabilidad   </a:t>
            </a:r>
          </a:p>
          <a:p>
            <a:pPr>
              <a:buFont typeface="Wingdings" pitchFamily="2" charset="2"/>
              <a:buChar char="ü"/>
            </a:pPr>
            <a:r>
              <a:rPr lang="es-MX" sz="1400" i="1" dirty="0" smtClean="0">
                <a:solidFill>
                  <a:prstClr val="black"/>
                </a:solidFill>
                <a:latin typeface="Trebuchet MS" pitchFamily="34" charset="0"/>
              </a:rPr>
              <a:t>Ciudadanía</a:t>
            </a:r>
          </a:p>
          <a:p>
            <a:endParaRPr lang="es-AR" sz="1600" i="1" dirty="0">
              <a:solidFill>
                <a:prstClr val="black"/>
              </a:solidFill>
              <a:latin typeface="Trebuchet MS" pitchFamily="34" charset="0"/>
            </a:endParaRPr>
          </a:p>
        </p:txBody>
      </p:sp>
      <p:sp>
        <p:nvSpPr>
          <p:cNvPr id="34" name="33 CuadroTexto"/>
          <p:cNvSpPr txBox="1"/>
          <p:nvPr/>
        </p:nvSpPr>
        <p:spPr>
          <a:xfrm>
            <a:off x="2555776" y="1566389"/>
            <a:ext cx="1800200" cy="1046440"/>
          </a:xfrm>
          <a:prstGeom prst="rect">
            <a:avLst/>
          </a:prstGeom>
          <a:noFill/>
        </p:spPr>
        <p:txBody>
          <a:bodyPr wrap="square" rtlCol="0">
            <a:spAutoFit/>
          </a:bodyPr>
          <a:lstStyle/>
          <a:p>
            <a:pPr>
              <a:buFont typeface="Wingdings" pitchFamily="2" charset="2"/>
              <a:buChar char="ü"/>
            </a:pPr>
            <a:r>
              <a:rPr lang="es-MX" dirty="0">
                <a:solidFill>
                  <a:prstClr val="black"/>
                </a:solidFill>
              </a:rPr>
              <a:t> </a:t>
            </a:r>
            <a:r>
              <a:rPr lang="es-MX" sz="1400" i="1" dirty="0" smtClean="0">
                <a:solidFill>
                  <a:prstClr val="black"/>
                </a:solidFill>
                <a:latin typeface="Trebuchet MS" pitchFamily="34" charset="0"/>
              </a:rPr>
              <a:t>Vinculación e intermediación con el entorno productivo y social </a:t>
            </a:r>
            <a:r>
              <a:rPr lang="es-MX" sz="1600" i="1" dirty="0" smtClean="0">
                <a:solidFill>
                  <a:prstClr val="black"/>
                </a:solidFill>
                <a:latin typeface="Trebuchet MS" pitchFamily="34" charset="0"/>
              </a:rPr>
              <a:t>  </a:t>
            </a:r>
          </a:p>
        </p:txBody>
      </p:sp>
      <p:sp>
        <p:nvSpPr>
          <p:cNvPr id="35" name="34 CuadroTexto"/>
          <p:cNvSpPr txBox="1"/>
          <p:nvPr/>
        </p:nvSpPr>
        <p:spPr>
          <a:xfrm>
            <a:off x="4644008" y="1477352"/>
            <a:ext cx="1872208" cy="954107"/>
          </a:xfrm>
          <a:prstGeom prst="rect">
            <a:avLst/>
          </a:prstGeom>
          <a:noFill/>
        </p:spPr>
        <p:txBody>
          <a:bodyPr wrap="square" rtlCol="0">
            <a:spAutoFit/>
          </a:bodyPr>
          <a:lstStyle/>
          <a:p>
            <a:pPr>
              <a:buFont typeface="Wingdings" pitchFamily="2" charset="2"/>
              <a:buChar char="ü"/>
            </a:pPr>
            <a:r>
              <a:rPr lang="es-MX" sz="1400" i="1" dirty="0" smtClean="0">
                <a:solidFill>
                  <a:prstClr val="black"/>
                </a:solidFill>
                <a:latin typeface="Trebuchet MS" pitchFamily="34" charset="0"/>
              </a:rPr>
              <a:t>Form. técnica específica  </a:t>
            </a:r>
          </a:p>
          <a:p>
            <a:pPr>
              <a:buFont typeface="Wingdings" pitchFamily="2" charset="2"/>
              <a:buChar char="ü"/>
            </a:pPr>
            <a:r>
              <a:rPr lang="es-MX" sz="1400" i="1" dirty="0" smtClean="0">
                <a:solidFill>
                  <a:prstClr val="black"/>
                </a:solidFill>
                <a:latin typeface="Trebuchet MS" pitchFamily="34" charset="0"/>
              </a:rPr>
              <a:t>Form. y  desarrollo empresarial </a:t>
            </a:r>
            <a:endParaRPr lang="es-AR" sz="1400" i="1" dirty="0">
              <a:solidFill>
                <a:prstClr val="black"/>
              </a:solidFill>
              <a:latin typeface="Trebuchet MS" pitchFamily="34" charset="0"/>
            </a:endParaRPr>
          </a:p>
        </p:txBody>
      </p:sp>
      <p:sp>
        <p:nvSpPr>
          <p:cNvPr id="37" name="36 CuadroTexto"/>
          <p:cNvSpPr txBox="1"/>
          <p:nvPr/>
        </p:nvSpPr>
        <p:spPr>
          <a:xfrm>
            <a:off x="7596342" y="1399341"/>
            <a:ext cx="1797291" cy="954107"/>
          </a:xfrm>
          <a:prstGeom prst="rect">
            <a:avLst/>
          </a:prstGeom>
          <a:noFill/>
        </p:spPr>
        <p:txBody>
          <a:bodyPr wrap="square" rtlCol="0">
            <a:spAutoFit/>
          </a:bodyPr>
          <a:lstStyle/>
          <a:p>
            <a:pPr>
              <a:buFont typeface="Wingdings" pitchFamily="2" charset="2"/>
              <a:buChar char="ü"/>
            </a:pPr>
            <a:r>
              <a:rPr lang="es-MX" sz="1400" i="1" dirty="0" smtClean="0">
                <a:solidFill>
                  <a:prstClr val="black"/>
                </a:solidFill>
                <a:latin typeface="Trebuchet MS" pitchFamily="34" charset="0"/>
              </a:rPr>
              <a:t>Persp. Género.</a:t>
            </a:r>
          </a:p>
          <a:p>
            <a:pPr>
              <a:buFont typeface="Wingdings" pitchFamily="2" charset="2"/>
              <a:buChar char="ü"/>
            </a:pPr>
            <a:r>
              <a:rPr lang="es-MX" sz="1400" i="1" dirty="0" smtClean="0">
                <a:solidFill>
                  <a:prstClr val="black"/>
                </a:solidFill>
                <a:latin typeface="Trebuchet MS" pitchFamily="34" charset="0"/>
              </a:rPr>
              <a:t>Diversificación ocupacional</a:t>
            </a:r>
          </a:p>
          <a:p>
            <a:pPr>
              <a:buFont typeface="Wingdings" pitchFamily="2" charset="2"/>
              <a:buChar char="ü"/>
            </a:pPr>
            <a:r>
              <a:rPr lang="es-MX" sz="1400" i="1" dirty="0" smtClean="0">
                <a:solidFill>
                  <a:prstClr val="black"/>
                </a:solidFill>
                <a:latin typeface="Trebuchet MS" pitchFamily="34" charset="0"/>
              </a:rPr>
              <a:t>Est. de apoyo </a:t>
            </a:r>
            <a:endParaRPr lang="es-AR" sz="1400" i="1" dirty="0">
              <a:solidFill>
                <a:prstClr val="black"/>
              </a:solidFill>
              <a:latin typeface="Trebuchet MS" pitchFamily="34" charset="0"/>
            </a:endParaRPr>
          </a:p>
        </p:txBody>
      </p:sp>
      <p:sp>
        <p:nvSpPr>
          <p:cNvPr id="41" name="40 CuadroTexto"/>
          <p:cNvSpPr txBox="1"/>
          <p:nvPr/>
        </p:nvSpPr>
        <p:spPr>
          <a:xfrm>
            <a:off x="2411760" y="3277551"/>
            <a:ext cx="108012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dirty="0" smtClean="0">
                <a:solidFill>
                  <a:prstClr val="black"/>
                </a:solidFill>
                <a:latin typeface="Trebuchet MS" pitchFamily="34" charset="0"/>
              </a:rPr>
              <a:t>Cambian perfiles de</a:t>
            </a:r>
          </a:p>
          <a:p>
            <a:r>
              <a:rPr lang="es-MX" sz="1600" dirty="0" smtClean="0">
                <a:solidFill>
                  <a:prstClr val="black"/>
                </a:solidFill>
                <a:latin typeface="Trebuchet MS" pitchFamily="34" charset="0"/>
              </a:rPr>
              <a:t>responsa- bles</a:t>
            </a:r>
            <a:endParaRPr lang="es-AR" sz="1600" dirty="0">
              <a:solidFill>
                <a:prstClr val="black"/>
              </a:solidFill>
              <a:latin typeface="Trebuchet MS" pitchFamily="34" charset="0"/>
            </a:endParaRPr>
          </a:p>
        </p:txBody>
      </p:sp>
      <p:sp>
        <p:nvSpPr>
          <p:cNvPr id="43" name="42 CuadroTexto"/>
          <p:cNvSpPr txBox="1"/>
          <p:nvPr/>
        </p:nvSpPr>
        <p:spPr>
          <a:xfrm>
            <a:off x="5220072" y="3277551"/>
            <a:ext cx="108012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dirty="0" smtClean="0">
                <a:solidFill>
                  <a:prstClr val="black"/>
                </a:solidFill>
                <a:latin typeface="Trebuchet MS" pitchFamily="34" charset="0"/>
              </a:rPr>
              <a:t>Incrementa y  compleji-za su   </a:t>
            </a:r>
          </a:p>
          <a:p>
            <a:r>
              <a:rPr lang="es-MX" sz="1600" dirty="0" smtClean="0">
                <a:solidFill>
                  <a:prstClr val="black"/>
                </a:solidFill>
                <a:latin typeface="Trebuchet MS" pitchFamily="34" charset="0"/>
              </a:rPr>
              <a:t>función</a:t>
            </a:r>
            <a:endParaRPr lang="es-AR" sz="1600" dirty="0">
              <a:solidFill>
                <a:prstClr val="black"/>
              </a:solidFill>
              <a:latin typeface="Trebuchet MS" pitchFamily="34" charset="0"/>
            </a:endParaRPr>
          </a:p>
        </p:txBody>
      </p:sp>
      <p:cxnSp>
        <p:nvCxnSpPr>
          <p:cNvPr id="47" name="46 Conector curvado"/>
          <p:cNvCxnSpPr/>
          <p:nvPr/>
        </p:nvCxnSpPr>
        <p:spPr>
          <a:xfrm rot="10800000" flipV="1">
            <a:off x="4499992" y="1537353"/>
            <a:ext cx="2703308" cy="1800202"/>
          </a:xfrm>
          <a:prstGeom prst="curvedConnector3">
            <a:avLst>
              <a:gd name="adj1" fmla="val 30038"/>
            </a:avLst>
          </a:prstGeom>
          <a:ln w="47625">
            <a:gradFill>
              <a:gsLst>
                <a:gs pos="0">
                  <a:srgbClr val="03D4A8"/>
                </a:gs>
                <a:gs pos="25000">
                  <a:srgbClr val="21D6E0"/>
                </a:gs>
                <a:gs pos="75000">
                  <a:srgbClr val="0087E6"/>
                </a:gs>
                <a:gs pos="100000">
                  <a:srgbClr val="005CBF"/>
                </a:gs>
              </a:gsLst>
              <a:lin ang="5400000" scaled="0"/>
            </a:gradFill>
            <a:headEnd type="triangle"/>
            <a:tailEnd type="stealth"/>
          </a:ln>
        </p:spPr>
        <p:style>
          <a:lnRef idx="1">
            <a:schemeClr val="accent1"/>
          </a:lnRef>
          <a:fillRef idx="0">
            <a:schemeClr val="accent1"/>
          </a:fillRef>
          <a:effectRef idx="0">
            <a:schemeClr val="accent1"/>
          </a:effectRef>
          <a:fontRef idx="minor">
            <a:schemeClr val="tx1"/>
          </a:fontRef>
        </p:style>
      </p:cxnSp>
      <p:cxnSp>
        <p:nvCxnSpPr>
          <p:cNvPr id="71" name="70 Forma"/>
          <p:cNvCxnSpPr/>
          <p:nvPr/>
        </p:nvCxnSpPr>
        <p:spPr>
          <a:xfrm>
            <a:off x="1259632" y="1297328"/>
            <a:ext cx="3168352" cy="2040227"/>
          </a:xfrm>
          <a:prstGeom prst="curvedConnector3">
            <a:avLst>
              <a:gd name="adj1" fmla="val 20667"/>
            </a:avLst>
          </a:prstGeom>
          <a:ln w="47625">
            <a:gradFill>
              <a:gsLst>
                <a:gs pos="0">
                  <a:srgbClr val="03D4A8"/>
                </a:gs>
                <a:gs pos="25000">
                  <a:srgbClr val="21D6E0"/>
                </a:gs>
                <a:gs pos="75000">
                  <a:srgbClr val="0087E6"/>
                </a:gs>
                <a:gs pos="100000">
                  <a:srgbClr val="005CBF"/>
                </a:gs>
              </a:gsLst>
              <a:lin ang="5400000" scaled="0"/>
            </a:gra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p:nvPr/>
        </p:nvCxnSpPr>
        <p:spPr>
          <a:xfrm flipV="1">
            <a:off x="4499992" y="1957400"/>
            <a:ext cx="36004" cy="1440160"/>
          </a:xfrm>
          <a:prstGeom prst="straightConnector1">
            <a:avLst/>
          </a:prstGeom>
          <a:ln w="4762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a:stCxn id="3" idx="2"/>
            <a:endCxn id="7" idx="0"/>
          </p:cNvCxnSpPr>
          <p:nvPr/>
        </p:nvCxnSpPr>
        <p:spPr>
          <a:xfrm>
            <a:off x="2625984" y="648665"/>
            <a:ext cx="658360" cy="30002"/>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105 Conector recto de flecha"/>
          <p:cNvCxnSpPr/>
          <p:nvPr/>
        </p:nvCxnSpPr>
        <p:spPr>
          <a:xfrm>
            <a:off x="5929864" y="637255"/>
            <a:ext cx="586352" cy="30003"/>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a:stCxn id="41" idx="3"/>
          </p:cNvCxnSpPr>
          <p:nvPr/>
        </p:nvCxnSpPr>
        <p:spPr>
          <a:xfrm flipV="1">
            <a:off x="3491880" y="3277553"/>
            <a:ext cx="1080120" cy="661718"/>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2" name="111 Conector recto de flecha"/>
          <p:cNvCxnSpPr>
            <a:endCxn id="43" idx="1"/>
          </p:cNvCxnSpPr>
          <p:nvPr/>
        </p:nvCxnSpPr>
        <p:spPr>
          <a:xfrm>
            <a:off x="4499992" y="3277551"/>
            <a:ext cx="720080" cy="661720"/>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p:nvPr/>
        </p:nvCxnSpPr>
        <p:spPr>
          <a:xfrm>
            <a:off x="1763688" y="3397560"/>
            <a:ext cx="648072" cy="0"/>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120 Conector recto de flecha"/>
          <p:cNvCxnSpPr/>
          <p:nvPr/>
        </p:nvCxnSpPr>
        <p:spPr>
          <a:xfrm>
            <a:off x="6300192" y="3397560"/>
            <a:ext cx="648072" cy="0"/>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6" name="125 Conector recto de flecha"/>
          <p:cNvCxnSpPr>
            <a:stCxn id="15" idx="1"/>
            <a:endCxn id="16" idx="3"/>
          </p:cNvCxnSpPr>
          <p:nvPr/>
        </p:nvCxnSpPr>
        <p:spPr>
          <a:xfrm>
            <a:off x="953852" y="4057633"/>
            <a:ext cx="89756" cy="420047"/>
          </a:xfrm>
          <a:prstGeom prst="straightConnector1">
            <a:avLst/>
          </a:prstGeom>
          <a:ln w="41275">
            <a:gradFill>
              <a:gsLst>
                <a:gs pos="0">
                  <a:srgbClr val="03D4A8"/>
                </a:gs>
                <a:gs pos="25000">
                  <a:srgbClr val="21D6E0"/>
                </a:gs>
                <a:gs pos="75000">
                  <a:srgbClr val="0087E6"/>
                </a:gs>
                <a:gs pos="100000">
                  <a:srgbClr val="005CBF"/>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1000" fill="hold"/>
                                        <p:tgtEl>
                                          <p:spTgt spid="11"/>
                                        </p:tgtEl>
                                        <p:attrNameLst>
                                          <p:attrName>ppt_w</p:attrName>
                                        </p:attrNameLst>
                                      </p:cBhvr>
                                      <p:tavLst>
                                        <p:tav tm="0">
                                          <p:val>
                                            <p:strVal val="#ppt_w*0.70"/>
                                          </p:val>
                                        </p:tav>
                                        <p:tav tm="100000">
                                          <p:val>
                                            <p:strVal val="#ppt_w"/>
                                          </p:val>
                                        </p:tav>
                                      </p:tavLst>
                                    </p:anim>
                                    <p:anim calcmode="lin" valueType="num">
                                      <p:cBhvr>
                                        <p:cTn id="104" dur="1000" fill="hold"/>
                                        <p:tgtEl>
                                          <p:spTgt spid="11"/>
                                        </p:tgtEl>
                                        <p:attrNameLst>
                                          <p:attrName>ppt_h</p:attrName>
                                        </p:attrNameLst>
                                      </p:cBhvr>
                                      <p:tavLst>
                                        <p:tav tm="0">
                                          <p:val>
                                            <p:strVal val="#ppt_h"/>
                                          </p:val>
                                        </p:tav>
                                        <p:tav tm="100000">
                                          <p:val>
                                            <p:strVal val="#ppt_h"/>
                                          </p:val>
                                        </p:tav>
                                      </p:tavLst>
                                    </p:anim>
                                    <p:animEffect transition="in" filter="fade">
                                      <p:cBhvr>
                                        <p:cTn id="10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1" grpId="0" animBg="1"/>
      <p:bldP spid="15" grpId="0" animBg="1"/>
      <p:bldP spid="16" grpId="0" animBg="1"/>
      <p:bldP spid="20" grpId="0" animBg="1"/>
      <p:bldP spid="21" grpId="0" animBg="1"/>
      <p:bldP spid="22" grpId="0" animBg="1"/>
      <p:bldP spid="32" grpId="0"/>
      <p:bldP spid="34" grpId="0"/>
      <p:bldP spid="35" grpId="0"/>
      <p:bldP spid="37" grpId="0"/>
      <p:bldP spid="41" grpId="0" animBg="1"/>
      <p:bldP spid="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987824" y="409228"/>
            <a:ext cx="5832648" cy="3888432"/>
          </a:xfrm>
          <a:noFill/>
        </p:spPr>
        <p:txBody>
          <a:bodyPr/>
          <a:lstStyle/>
          <a:p>
            <a:r>
              <a:rPr lang="es-ES_tradnl" dirty="0" smtClean="0"/>
              <a:t>	</a:t>
            </a:r>
            <a:br>
              <a:rPr lang="es-ES_tradnl" dirty="0" smtClean="0"/>
            </a:br>
            <a:r>
              <a:rPr lang="es-ES_tradnl" sz="3600" dirty="0" smtClean="0">
                <a:solidFill>
                  <a:schemeClr val="bg1"/>
                </a:solidFill>
              </a:rPr>
              <a:t>El PROYECTO formativo OCUPACIONAL(PFO): </a:t>
            </a:r>
            <a:r>
              <a:rPr lang="es-ES_tradnl" sz="2800" cap="none" dirty="0" smtClean="0">
                <a:solidFill>
                  <a:schemeClr val="bg1"/>
                </a:solidFill>
              </a:rPr>
              <a:t>una metodología de orientación y formación para el mejoramiento de la empleabilidad y la ciudadanía y una estrategia para el cambio planificado</a:t>
            </a:r>
            <a:endParaRPr lang="es-AR" sz="2800" dirty="0">
              <a:solidFill>
                <a:schemeClr val="bg1"/>
              </a:solidFill>
            </a:endParaRPr>
          </a:p>
        </p:txBody>
      </p:sp>
      <p:sp>
        <p:nvSpPr>
          <p:cNvPr id="3" name="2 Subtítulo"/>
          <p:cNvSpPr>
            <a:spLocks noGrp="1"/>
          </p:cNvSpPr>
          <p:nvPr>
            <p:ph type="subTitle" idx="1"/>
          </p:nvPr>
        </p:nvSpPr>
        <p:spPr>
          <a:xfrm>
            <a:off x="3354442" y="4676098"/>
            <a:ext cx="5114778" cy="917707"/>
          </a:xfrm>
        </p:spPr>
        <p:txBody>
          <a:bodyPr>
            <a:normAutofit fontScale="55000" lnSpcReduction="20000"/>
          </a:bodyPr>
          <a:lstStyle/>
          <a:p>
            <a:r>
              <a:rPr lang="es-ES_tradnl" sz="2400" dirty="0" smtClean="0"/>
              <a:t>Metodología creada por el Programa Regional FORMUJER (1998-2004),promovida por el Programa Gestión del Conocimiento para la mejora de la Calidad y la Equidad de la Formación Profesional en América Latina,   mejorada  y adoptada por múltiples instituciones de formación profesional, ONG, Ministerios </a:t>
            </a:r>
            <a:endParaRPr lang="es-ES" sz="2400" dirty="0" smtClean="0"/>
          </a:p>
          <a:p>
            <a:endParaRPr lang="es-AR" b="1" dirty="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80724"/>
            <a:ext cx="914400" cy="115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491880" y="2617473"/>
            <a:ext cx="1800200" cy="2160240"/>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rPr>
              <a:t>Bases pedagógicas del enfoque</a:t>
            </a:r>
            <a:endParaRPr lang="es-AR" sz="1500" b="1" dirty="0">
              <a:solidFill>
                <a:schemeClr val="tx1"/>
              </a:solidFill>
            </a:endParaRPr>
          </a:p>
        </p:txBody>
      </p:sp>
      <p:sp>
        <p:nvSpPr>
          <p:cNvPr id="6" name="5 Flecha arriba"/>
          <p:cNvSpPr/>
          <p:nvPr/>
        </p:nvSpPr>
        <p:spPr>
          <a:xfrm>
            <a:off x="4139952" y="1489348"/>
            <a:ext cx="504056" cy="1208134"/>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7" name="6 CuadroTexto"/>
          <p:cNvSpPr txBox="1"/>
          <p:nvPr/>
        </p:nvSpPr>
        <p:spPr>
          <a:xfrm>
            <a:off x="899592" y="786205"/>
            <a:ext cx="6420713" cy="631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167" b="1" dirty="0" smtClean="0"/>
              <a:t>ENFOQUE CONSTRUCTIVISTA: APRENDIZAJE COMO PROCESO ACTIVO</a:t>
            </a:r>
            <a:r>
              <a:rPr lang="es-MX" sz="1167" dirty="0" smtClean="0"/>
              <a:t>, </a:t>
            </a:r>
            <a:r>
              <a:rPr lang="es-MX" sz="1167" dirty="0"/>
              <a:t>participativo e interactivo. Las personas  elaboran y construyen sus propios conocimientos  a partir de experiencias previas pero en interacción con otros y con su contexto.  </a:t>
            </a:r>
            <a:endParaRPr lang="es-AR" sz="1167" dirty="0"/>
          </a:p>
        </p:txBody>
      </p:sp>
      <p:sp>
        <p:nvSpPr>
          <p:cNvPr id="8" name="7 CuadroTexto"/>
          <p:cNvSpPr txBox="1"/>
          <p:nvPr/>
        </p:nvSpPr>
        <p:spPr>
          <a:xfrm>
            <a:off x="5796136" y="2297439"/>
            <a:ext cx="2100233" cy="134953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1167" dirty="0"/>
              <a:t>Aprendizaje significativo: se logra cuando se conecta, se relaciona la información nueva con  vivencias previas  y desde ese vínculo , las personas construyen un nuevo aprendizaje. </a:t>
            </a:r>
            <a:endParaRPr lang="es-AR" sz="1167" dirty="0"/>
          </a:p>
        </p:txBody>
      </p:sp>
      <p:sp>
        <p:nvSpPr>
          <p:cNvPr id="9" name="8 Flecha derecha"/>
          <p:cNvSpPr/>
          <p:nvPr/>
        </p:nvSpPr>
        <p:spPr>
          <a:xfrm rot="20015975">
            <a:off x="5191053" y="2960879"/>
            <a:ext cx="540060" cy="320036"/>
          </a:xfrm>
          <a:prstGeom prst="rightArrow">
            <a:avLst>
              <a:gd name="adj1" fmla="val 56512"/>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11" name="10 Flecha abajo"/>
          <p:cNvSpPr/>
          <p:nvPr/>
        </p:nvSpPr>
        <p:spPr>
          <a:xfrm rot="17769055">
            <a:off x="5265967" y="4178178"/>
            <a:ext cx="400044" cy="811860"/>
          </a:xfrm>
          <a:prstGeom prst="downArrow">
            <a:avLst>
              <a:gd name="adj1" fmla="val 43488"/>
              <a:gd name="adj2" fmla="val 418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12" name="11 CuadroTexto"/>
          <p:cNvSpPr txBox="1"/>
          <p:nvPr/>
        </p:nvSpPr>
        <p:spPr>
          <a:xfrm>
            <a:off x="5868144" y="3937620"/>
            <a:ext cx="2160240" cy="99033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1167" dirty="0"/>
              <a:t>Aprendizaje colaborativo: trabajo en equipo,  compromiso con la tarea,  debate y negociación  de ideas y prácticas </a:t>
            </a:r>
            <a:endParaRPr lang="es-AR" sz="1167" dirty="0"/>
          </a:p>
        </p:txBody>
      </p:sp>
      <p:sp>
        <p:nvSpPr>
          <p:cNvPr id="13" name="12 Flecha izquierda"/>
          <p:cNvSpPr/>
          <p:nvPr/>
        </p:nvSpPr>
        <p:spPr>
          <a:xfrm rot="1894225">
            <a:off x="2908564" y="2936386"/>
            <a:ext cx="540060" cy="40004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14" name="13 CuadroTexto"/>
          <p:cNvSpPr txBox="1"/>
          <p:nvPr/>
        </p:nvSpPr>
        <p:spPr>
          <a:xfrm>
            <a:off x="539552" y="2457458"/>
            <a:ext cx="2340260" cy="9903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sz="1167" dirty="0"/>
              <a:t>Foco en el sujeto que aprende como protagonista de su proceso de aprendizaje y reconocimiento de su estilo y ritmo propio de  aprendizaje</a:t>
            </a:r>
            <a:endParaRPr lang="es-AR" sz="1167" dirty="0"/>
          </a:p>
        </p:txBody>
      </p:sp>
      <p:sp>
        <p:nvSpPr>
          <p:cNvPr id="15" name="14 Flecha izquierda"/>
          <p:cNvSpPr/>
          <p:nvPr/>
        </p:nvSpPr>
        <p:spPr>
          <a:xfrm rot="19922356">
            <a:off x="2880310" y="4217700"/>
            <a:ext cx="660073" cy="320036"/>
          </a:xfrm>
          <a:prstGeom prst="leftArrow">
            <a:avLst>
              <a:gd name="adj1" fmla="val 6628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16" name="15 CuadroTexto"/>
          <p:cNvSpPr txBox="1"/>
          <p:nvPr/>
        </p:nvSpPr>
        <p:spPr>
          <a:xfrm>
            <a:off x="539552" y="3897619"/>
            <a:ext cx="2280253" cy="99033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1167" dirty="0"/>
              <a:t>Predominio del enfoque por competencia, diseño curricular modular,  fuerte coherencia entre capacidades, contenidos y actividades </a:t>
            </a:r>
            <a:endParaRPr lang="es-AR" sz="1167" dirty="0"/>
          </a:p>
        </p:txBody>
      </p:sp>
    </p:spTree>
    <p:extLst>
      <p:ext uri="{BB962C8B-B14F-4D97-AF65-F5344CB8AC3E}">
        <p14:creationId xmlns:p14="http://schemas.microsoft.com/office/powerpoint/2010/main" val="54072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8033"/>
            <a:ext cx="7571184" cy="841276"/>
          </a:xfrm>
        </p:spPr>
        <p:txBody>
          <a:bodyPr>
            <a:normAutofit fontScale="90000"/>
          </a:bodyPr>
          <a:lstStyle/>
          <a:p>
            <a:pPr algn="ctr"/>
            <a:r>
              <a:rPr lang="es-ES_tradnl" sz="3200" dirty="0" smtClean="0"/>
              <a:t>Proyecto: </a:t>
            </a:r>
            <a:r>
              <a:rPr lang="es-ES_tradnl" sz="3200" cap="none" dirty="0" smtClean="0"/>
              <a:t>metodología didáctica y herramienta para el cambio planificado </a:t>
            </a:r>
            <a:endParaRPr lang="es-ES" sz="3200" cap="none" dirty="0"/>
          </a:p>
        </p:txBody>
      </p:sp>
      <p:sp>
        <p:nvSpPr>
          <p:cNvPr id="4" name="3 Marcador de contenido"/>
          <p:cNvSpPr>
            <a:spLocks noGrp="1"/>
          </p:cNvSpPr>
          <p:nvPr>
            <p:ph sz="half" idx="1"/>
          </p:nvPr>
        </p:nvSpPr>
        <p:spPr>
          <a:xfrm>
            <a:off x="179512" y="1345333"/>
            <a:ext cx="7848872" cy="4680520"/>
          </a:xfrm>
        </p:spPr>
        <p:txBody>
          <a:bodyPr>
            <a:normAutofit/>
          </a:bodyPr>
          <a:lstStyle/>
          <a:p>
            <a:pPr algn="just"/>
            <a:r>
              <a:rPr lang="es-ES_tradnl" sz="1800" dirty="0" smtClean="0"/>
              <a:t>Proyectar: su sustenta en la posibilidad humana de soñar, de desear y,  por tanto,  de </a:t>
            </a:r>
            <a:r>
              <a:rPr lang="es-ES_tradnl" sz="1800" i="1" dirty="0" smtClean="0"/>
              <a:t>actuar para construir un futuro  distinto y mejor.   </a:t>
            </a:r>
            <a:endParaRPr lang="es-ES_tradnl" sz="1800" dirty="0" smtClean="0"/>
          </a:p>
          <a:p>
            <a:pPr algn="just"/>
            <a:r>
              <a:rPr lang="es-ES_tradnl" sz="1800" i="1" dirty="0" smtClean="0"/>
              <a:t> Motor para la acción: incluye el seguimiento, monitoreo y evaluación</a:t>
            </a:r>
          </a:p>
          <a:p>
            <a:pPr algn="just">
              <a:buFont typeface="Wingdings" pitchFamily="2" charset="2"/>
              <a:buChar char="&amp;"/>
            </a:pPr>
            <a:r>
              <a:rPr lang="es-ES_tradnl" sz="1800" dirty="0" smtClean="0"/>
              <a:t> </a:t>
            </a:r>
            <a:r>
              <a:rPr lang="es-ES_tradnl" sz="1800" i="1" dirty="0" smtClean="0">
                <a:solidFill>
                  <a:schemeClr val="accent1"/>
                </a:solidFill>
              </a:rPr>
              <a:t>Requiere formación para constituirse en capacidad: metodología didáctica </a:t>
            </a:r>
          </a:p>
          <a:p>
            <a:pPr lvl="0" algn="just"/>
            <a:r>
              <a:rPr lang="es-ES_tradnl" sz="1800" i="1" dirty="0" smtClean="0"/>
              <a:t> Definición y gestión </a:t>
            </a:r>
            <a:r>
              <a:rPr lang="es-ES_tradnl" sz="1800" i="1" dirty="0" smtClean="0">
                <a:solidFill>
                  <a:srgbClr val="000000"/>
                </a:solidFill>
                <a:ea typeface="Times New Roman" pitchFamily="18" charset="0"/>
                <a:cs typeface="Calibri" pitchFamily="34" charset="0"/>
              </a:rPr>
              <a:t>de actividades y procesos dirigidos a generar cambios </a:t>
            </a:r>
            <a:r>
              <a:rPr lang="es-ES_tradnl" sz="1800" dirty="0" smtClean="0">
                <a:solidFill>
                  <a:srgbClr val="000000"/>
                </a:solidFill>
                <a:ea typeface="Times New Roman" pitchFamily="18" charset="0"/>
                <a:cs typeface="Calibri" pitchFamily="34" charset="0"/>
              </a:rPr>
              <a:t>y, por ende, al logro de objetivos concretos. </a:t>
            </a:r>
          </a:p>
          <a:p>
            <a:pPr lvl="0" algn="just"/>
            <a:r>
              <a:rPr lang="es-ES_tradnl" sz="1800" dirty="0" smtClean="0">
                <a:solidFill>
                  <a:srgbClr val="000000"/>
                </a:solidFill>
                <a:ea typeface="Times New Roman" pitchFamily="18" charset="0"/>
                <a:cs typeface="Calibri" pitchFamily="34" charset="0"/>
              </a:rPr>
              <a:t>Implica pensar en términos de </a:t>
            </a:r>
            <a:r>
              <a:rPr lang="es-ES_tradnl" sz="1800" i="1" dirty="0" smtClean="0">
                <a:solidFill>
                  <a:srgbClr val="000000"/>
                </a:solidFill>
                <a:ea typeface="Times New Roman" pitchFamily="18" charset="0"/>
                <a:cs typeface="Calibri" pitchFamily="34" charset="0"/>
              </a:rPr>
              <a:t>resultados y procesos</a:t>
            </a:r>
            <a:r>
              <a:rPr lang="es-ES_tradnl" sz="1800" b="1" dirty="0" smtClean="0">
                <a:solidFill>
                  <a:srgbClr val="000000"/>
                </a:solidFill>
                <a:ea typeface="Times New Roman" pitchFamily="18" charset="0"/>
                <a:cs typeface="Calibri" pitchFamily="34" charset="0"/>
              </a:rPr>
              <a:t>,</a:t>
            </a:r>
            <a:r>
              <a:rPr lang="es-ES_tradnl" sz="1800" dirty="0" smtClean="0">
                <a:solidFill>
                  <a:srgbClr val="000000"/>
                </a:solidFill>
                <a:ea typeface="Times New Roman" pitchFamily="18" charset="0"/>
                <a:cs typeface="Calibri" pitchFamily="34" charset="0"/>
              </a:rPr>
              <a:t> se sustenta en una actitud de insatisfacción acerca de la manera como suceden las cosas y de disposición para hacerlas de forma distinta, direcciona el camino, estableciendo desde dónde se parte, adónde se quiere llegar (</a:t>
            </a:r>
            <a:r>
              <a:rPr lang="es-ES_tradnl" sz="1800" i="1" dirty="0" smtClean="0">
                <a:solidFill>
                  <a:srgbClr val="000000"/>
                </a:solidFill>
                <a:ea typeface="Times New Roman" pitchFamily="18" charset="0"/>
                <a:cs typeface="Calibri" pitchFamily="34" charset="0"/>
              </a:rPr>
              <a:t>resultados</a:t>
            </a:r>
            <a:r>
              <a:rPr lang="es-ES_tradnl" sz="1800" dirty="0" smtClean="0">
                <a:solidFill>
                  <a:srgbClr val="000000"/>
                </a:solidFill>
                <a:ea typeface="Times New Roman" pitchFamily="18" charset="0"/>
                <a:cs typeface="Calibri" pitchFamily="34" charset="0"/>
              </a:rPr>
              <a:t>) y visualiza cómo hacerlo (</a:t>
            </a:r>
            <a:r>
              <a:rPr lang="es-ES_tradnl" sz="1800" i="1" dirty="0" smtClean="0">
                <a:solidFill>
                  <a:srgbClr val="000000"/>
                </a:solidFill>
                <a:ea typeface="Times New Roman" pitchFamily="18" charset="0"/>
                <a:cs typeface="Calibri" pitchFamily="34" charset="0"/>
              </a:rPr>
              <a:t>el proceso</a:t>
            </a:r>
            <a:r>
              <a:rPr lang="es-ES_tradnl" sz="1800" dirty="0" smtClean="0">
                <a:solidFill>
                  <a:srgbClr val="000000"/>
                </a:solidFill>
                <a:ea typeface="Times New Roman" pitchFamily="18" charset="0"/>
                <a:cs typeface="Calibri" pitchFamily="34" charset="0"/>
              </a:rPr>
              <a:t>). </a:t>
            </a:r>
          </a:p>
          <a:p>
            <a:pPr lvl="0" algn="just"/>
            <a:r>
              <a:rPr lang="es-ES_tradnl" sz="1800" dirty="0" smtClean="0">
                <a:solidFill>
                  <a:srgbClr val="000000"/>
                </a:solidFill>
                <a:ea typeface="Times New Roman" pitchFamily="18" charset="0"/>
                <a:cs typeface="Calibri" pitchFamily="34" charset="0"/>
              </a:rPr>
              <a:t>Cada resultado genera  un nuevo proceso: </a:t>
            </a:r>
            <a:r>
              <a:rPr lang="es-ES_tradnl" sz="1800" i="1" dirty="0" smtClean="0">
                <a:solidFill>
                  <a:srgbClr val="000000"/>
                </a:solidFill>
                <a:ea typeface="Times New Roman" pitchFamily="18" charset="0"/>
                <a:cs typeface="Calibri" pitchFamily="34" charset="0"/>
              </a:rPr>
              <a:t>camino al andar.</a:t>
            </a:r>
          </a:p>
          <a:p>
            <a:pPr lvl="0" algn="just">
              <a:buFont typeface="Wingdings" pitchFamily="2" charset="2"/>
              <a:buChar char="Ä"/>
            </a:pPr>
            <a:r>
              <a:rPr lang="es-ES_tradnl" sz="1800" i="1" dirty="0" smtClean="0">
                <a:solidFill>
                  <a:srgbClr val="000000"/>
                </a:solidFill>
                <a:ea typeface="Times New Roman" pitchFamily="18" charset="0"/>
                <a:cs typeface="Calibri" pitchFamily="34" charset="0"/>
              </a:rPr>
              <a:t> </a:t>
            </a:r>
            <a:r>
              <a:rPr lang="es-ES_tradnl" sz="1800" i="1" dirty="0" smtClean="0">
                <a:solidFill>
                  <a:schemeClr val="accent1"/>
                </a:solidFill>
                <a:ea typeface="Times New Roman" pitchFamily="18" charset="0"/>
                <a:cs typeface="Calibri" pitchFamily="34" charset="0"/>
              </a:rPr>
              <a:t>Requiere capacitación como herramienta de planificación estratégica</a:t>
            </a:r>
          </a:p>
          <a:p>
            <a:pPr lvl="0" algn="just"/>
            <a:endParaRPr lang="es-ES_tradnl" sz="1800" i="1" dirty="0" smtClean="0">
              <a:solidFill>
                <a:srgbClr val="000000"/>
              </a:solidFill>
              <a:ea typeface="Times New Roman" pitchFamily="18" charset="0"/>
              <a:cs typeface="Calibri" pitchFamily="34" charset="0"/>
            </a:endParaRPr>
          </a:p>
          <a:p>
            <a:pPr lvl="0" algn="just">
              <a:buFont typeface="Wingdings" pitchFamily="2" charset="2"/>
              <a:buChar char="&amp;"/>
            </a:pPr>
            <a:endParaRPr lang="es-ES_tradnl" sz="1800" i="1" dirty="0" smtClean="0">
              <a:solidFill>
                <a:srgbClr val="000000"/>
              </a:solidFill>
              <a:ea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44767" y="272956"/>
            <a:ext cx="5105400" cy="2669974"/>
          </a:xfrm>
          <a:solidFill>
            <a:schemeClr val="accent2">
              <a:lumMod val="60000"/>
              <a:lumOff val="40000"/>
            </a:schemeClr>
          </a:solidFill>
        </p:spPr>
        <p:txBody>
          <a:bodyPr/>
          <a:lstStyle/>
          <a:p>
            <a:r>
              <a:rPr lang="es-AR" dirty="0" smtClean="0"/>
              <a:t>    Perspectiva </a:t>
            </a:r>
            <a:br>
              <a:rPr lang="es-AR" dirty="0" smtClean="0"/>
            </a:br>
            <a:r>
              <a:rPr lang="es-AR" dirty="0"/>
              <a:t> </a:t>
            </a:r>
            <a:r>
              <a:rPr lang="es-AR" dirty="0" smtClean="0"/>
              <a:t>   de género</a:t>
            </a:r>
            <a:r>
              <a:rPr lang="es-AR" dirty="0"/>
              <a:t>	</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5212"/>
            <a:ext cx="1872208" cy="2012042"/>
          </a:xfrm>
          <a:prstGeom prst="rect">
            <a:avLst/>
          </a:prstGeom>
          <a:solidFill>
            <a:schemeClr val="accent2">
              <a:lumMod val="60000"/>
              <a:lumOff val="40000"/>
            </a:schemeClr>
          </a:solidFill>
        </p:spPr>
      </p:pic>
      <p:sp>
        <p:nvSpPr>
          <p:cNvPr id="3" name="2 Subtítulo"/>
          <p:cNvSpPr>
            <a:spLocks noGrp="1"/>
          </p:cNvSpPr>
          <p:nvPr>
            <p:ph type="subTitle" idx="1"/>
          </p:nvPr>
        </p:nvSpPr>
        <p:spPr>
          <a:xfrm>
            <a:off x="3354442" y="3649589"/>
            <a:ext cx="5114778" cy="1656183"/>
          </a:xfrm>
        </p:spPr>
        <p:txBody>
          <a:bodyPr>
            <a:normAutofit/>
          </a:bodyPr>
          <a:lstStyle/>
          <a:p>
            <a:pPr algn="just">
              <a:buClr>
                <a:schemeClr val="bg1"/>
              </a:buClr>
            </a:pPr>
            <a:r>
              <a:rPr lang="es-MX" dirty="0" smtClean="0"/>
              <a:t>  </a:t>
            </a:r>
            <a:endParaRPr lang="es-MX" sz="2600" dirty="0" smtClean="0"/>
          </a:p>
          <a:p>
            <a:endParaRPr lang="es-AR" b="1"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942929"/>
            <a:ext cx="2699792" cy="272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942930"/>
            <a:ext cx="2808312" cy="279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id:image001.png@01D148A5.3E0CE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64700"/>
            <a:ext cx="1152128"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610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84395532"/>
              </p:ext>
            </p:extLst>
          </p:nvPr>
        </p:nvGraphicFramePr>
        <p:xfrm>
          <a:off x="0" y="0"/>
          <a:ext cx="810039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800" dirty="0" smtClean="0"/>
              <a:t>METODOLOGÍA DIDÁCTICA:  </a:t>
            </a:r>
            <a:br>
              <a:rPr lang="es-MX" sz="2800" dirty="0" smtClean="0"/>
            </a:br>
            <a:r>
              <a:rPr lang="es-MX" sz="2800" dirty="0" smtClean="0"/>
              <a:t>APRENDIZAJE POR PROYECTO</a:t>
            </a:r>
            <a:endParaRPr lang="es-AR" sz="2800" dirty="0"/>
          </a:p>
        </p:txBody>
      </p:sp>
      <p:sp>
        <p:nvSpPr>
          <p:cNvPr id="185346" name="Rectangle 2"/>
          <p:cNvSpPr>
            <a:spLocks noChangeArrowheads="1"/>
          </p:cNvSpPr>
          <p:nvPr/>
        </p:nvSpPr>
        <p:spPr bwMode="auto">
          <a:xfrm>
            <a:off x="0" y="1384822"/>
            <a:ext cx="500404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Ì"/>
              <a:tabLst/>
            </a:pPr>
            <a:r>
              <a:rPr kumimoji="0" lang="es-ES" sz="1400" b="0" i="0" u="none" strike="noStrike" cap="none" normalizeH="0" baseline="0" dirty="0" smtClean="0">
                <a:ln>
                  <a:noFill/>
                </a:ln>
                <a:solidFill>
                  <a:schemeClr val="tx1"/>
                </a:solidFill>
                <a:effectLst/>
                <a:ea typeface="Times New Roman" pitchFamily="18" charset="0"/>
                <a:cs typeface="Times New Roman" pitchFamily="18" charset="0"/>
              </a:rPr>
              <a:t>  Fortalece en las personas y en las organizaciones la adquisición de competencias para plantear y resolver problemas - dado que éstos son los detonantes de los procesos de cambio- para priorizar, planificar, organizarse, interactuar con otros/as para encontrar  soluciones; </a:t>
            </a: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5345" name="AutoShape 1"/>
          <p:cNvSpPr>
            <a:spLocks noChangeArrowheads="1"/>
          </p:cNvSpPr>
          <p:nvPr/>
        </p:nvSpPr>
        <p:spPr bwMode="auto">
          <a:xfrm>
            <a:off x="5174063" y="1417340"/>
            <a:ext cx="2854325" cy="3691756"/>
          </a:xfrm>
          <a:prstGeom prst="bracketPair">
            <a:avLst>
              <a:gd name="adj" fmla="val 16667"/>
            </a:avLst>
          </a:prstGeom>
          <a:solidFill>
            <a:srgbClr val="FFFFFF"/>
          </a:solidFill>
          <a:ln w="76200">
            <a:solidFill>
              <a:srgbClr val="D34817"/>
            </a:solidFill>
            <a:round/>
            <a:headEnd/>
            <a:tailEnd/>
          </a:ln>
          <a:effectLst/>
        </p:spPr>
        <p:txBody>
          <a:bodyPr vert="horz" wrap="square" lIns="182880" tIns="228600" rIns="137160" bIns="2286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9D3511"/>
                </a:solidFill>
                <a:effectLst/>
                <a:ea typeface="Times New Roman" pitchFamily="18" charset="0"/>
                <a:cs typeface="Times New Roman" pitchFamily="18" charset="0"/>
              </a:rPr>
              <a:t>Elaborar un proyecto implica, </a:t>
            </a:r>
            <a:r>
              <a:rPr kumimoji="0" lang="es-ES" sz="1400" b="0" i="1" u="none" strike="noStrike" cap="none" normalizeH="0" baseline="0" dirty="0" smtClean="0">
                <a:ln>
                  <a:noFill/>
                </a:ln>
                <a:solidFill>
                  <a:srgbClr val="9D3511"/>
                </a:solidFill>
                <a:effectLst/>
                <a:ea typeface="Times New Roman" pitchFamily="18" charset="0"/>
                <a:cs typeface="Times New Roman" pitchFamily="18" charset="0"/>
              </a:rPr>
              <a:t>ejercitar la toma de decisiones articuladas desde una perspectiva global, a la vez que integrar el  saber reflexivo, el saber hacer, el saber ser, el saber convivir y el saber aprender,  es decir demostrar todas las saberes esenciales que componen el aprendizaje permanente y activo y que son constitutivos del concepto de competencias. . </a:t>
            </a:r>
            <a:endParaRPr kumimoji="0" lang="es-ES" sz="1400" b="0" i="0" u="none" strike="noStrike" cap="none" normalizeH="0" baseline="0" dirty="0" smtClean="0">
              <a:ln>
                <a:noFill/>
              </a:ln>
              <a:solidFill>
                <a:schemeClr val="tx1"/>
              </a:solidFill>
              <a:effectLst/>
              <a:cs typeface="Arial" pitchFamily="34" charset="0"/>
            </a:endParaRPr>
          </a:p>
        </p:txBody>
      </p:sp>
      <p:sp>
        <p:nvSpPr>
          <p:cNvPr id="185348" name="Rectangle 4"/>
          <p:cNvSpPr>
            <a:spLocks noChangeArrowheads="1"/>
          </p:cNvSpPr>
          <p:nvPr/>
        </p:nvSpPr>
        <p:spPr bwMode="auto">
          <a:xfrm>
            <a:off x="0" y="2568883"/>
            <a:ext cx="475252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Ì"/>
              <a:tabLst/>
            </a:pPr>
            <a:r>
              <a:rPr kumimoji="0" lang="es-ES" sz="1400" b="0" i="0" u="none" strike="noStrike" cap="none" normalizeH="0" baseline="0" dirty="0" smtClean="0">
                <a:ln>
                  <a:noFill/>
                </a:ln>
                <a:solidFill>
                  <a:schemeClr val="tx1"/>
                </a:solidFill>
                <a:effectLst/>
                <a:ea typeface="Times New Roman" pitchFamily="18" charset="0"/>
                <a:cs typeface="Times New Roman" pitchFamily="18" charset="0"/>
              </a:rPr>
              <a:t>  Convoca a la integración de saberes provenientes de distintos ámbitos de la experiencia, </a:t>
            </a: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Ì"/>
              <a:tabLst/>
            </a:pPr>
            <a:r>
              <a:rPr lang="es-ES" sz="1400" dirty="0" smtClean="0">
                <a:ea typeface="Times New Roman" pitchFamily="18" charset="0"/>
                <a:cs typeface="Times New Roman" pitchFamily="18" charset="0"/>
              </a:rPr>
              <a:t>   Otorga </a:t>
            </a:r>
            <a:r>
              <a:rPr kumimoji="0" lang="es-ES" sz="1400" b="0" i="0" u="none" strike="noStrike" cap="none" normalizeH="0" baseline="0" dirty="0" smtClean="0">
                <a:ln>
                  <a:noFill/>
                </a:ln>
                <a:solidFill>
                  <a:schemeClr val="tx1"/>
                </a:solidFill>
                <a:effectLst/>
                <a:ea typeface="Times New Roman" pitchFamily="18" charset="0"/>
                <a:cs typeface="Times New Roman" pitchFamily="18" charset="0"/>
              </a:rPr>
              <a:t>sentido al </a:t>
            </a:r>
            <a:r>
              <a:rPr kumimoji="0" lang="es-ES" sz="1400" b="0" i="1" u="none" strike="noStrike" cap="none" normalizeH="0" baseline="0" dirty="0" smtClean="0">
                <a:ln>
                  <a:noFill/>
                </a:ln>
                <a:solidFill>
                  <a:schemeClr val="tx1"/>
                </a:solidFill>
                <a:effectLst/>
                <a:ea typeface="Times New Roman" pitchFamily="18" charset="0"/>
                <a:cs typeface="Times New Roman" pitchFamily="18" charset="0"/>
              </a:rPr>
              <a:t>desarrollo de las competencias transversales</a:t>
            </a:r>
            <a:r>
              <a:rPr kumimoji="0" lang="es-ES" sz="1400" b="0" i="0" u="none" strike="noStrike" cap="none" normalizeH="0" baseline="0" dirty="0" smtClean="0">
                <a:ln>
                  <a:noFill/>
                </a:ln>
                <a:solidFill>
                  <a:schemeClr val="tx1"/>
                </a:solidFill>
                <a:effectLst/>
                <a:ea typeface="Times New Roman" pitchFamily="18" charset="0"/>
                <a:cs typeface="Times New Roman" pitchFamily="18" charset="0"/>
              </a:rPr>
              <a:t> y oficia de argumento sostenedor para atravesar resistencias y miedos al cambio.</a:t>
            </a:r>
            <a:r>
              <a:rPr kumimoji="0" lang="es-ES" sz="1400" b="0" i="1"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Ì"/>
              <a:tabLst/>
            </a:pPr>
            <a:r>
              <a:rPr kumimoji="0" lang="es-ES" sz="1400" b="0" i="0" u="none" strike="noStrike" cap="none" normalizeH="0" baseline="0" dirty="0" smtClean="0">
                <a:ln>
                  <a:noFill/>
                </a:ln>
                <a:solidFill>
                  <a:schemeClr val="tx1"/>
                </a:solidFill>
                <a:effectLst/>
                <a:ea typeface="Times New Roman" pitchFamily="18" charset="0"/>
                <a:cs typeface="Times New Roman" pitchFamily="18" charset="0"/>
              </a:rPr>
              <a:t>   Parte de un deseo o propósito que alimenta la idea de la transformación, incluye la ejecución de acciones concretas y el tránsito por instancias de reflexión inicial, intermedia y finales.  Por eso </a:t>
            </a:r>
            <a:r>
              <a:rPr kumimoji="0" lang="es-ES" sz="1400" b="0" i="1" u="none" strike="noStrike" cap="none" normalizeH="0" baseline="0" dirty="0" smtClean="0">
                <a:ln>
                  <a:noFill/>
                </a:ln>
                <a:solidFill>
                  <a:schemeClr val="tx1"/>
                </a:solidFill>
                <a:effectLst/>
                <a:ea typeface="Times New Roman" pitchFamily="18" charset="0"/>
                <a:cs typeface="Times New Roman" pitchFamily="18" charset="0"/>
              </a:rPr>
              <a:t>, el proyecto es un instrumento de aprendizaje “del sí mismo/a”, de la realidad y del proceso transformador de ambas dimensiones. </a:t>
            </a: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Ì"/>
              <a:tabLst/>
            </a:pPr>
            <a:r>
              <a:rPr lang="es-ES" sz="1400" i="1" dirty="0" smtClean="0">
                <a:ea typeface="Times New Roman" pitchFamily="18" charset="0"/>
                <a:cs typeface="Times New Roman" pitchFamily="18" charset="0"/>
              </a:rPr>
              <a:t>  Metodología más coherente con la educación por competencias y el aprendizaje-activo</a:t>
            </a:r>
            <a:endParaRPr kumimoji="0" lang="es-ES" sz="1400" b="0" i="1"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Ì"/>
              <a:tabLst/>
            </a:pPr>
            <a:endParaRPr kumimoji="0" lang="es-AR"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3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3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85345"/>
                                        </p:tgtEl>
                                        <p:attrNameLst>
                                          <p:attrName>style.visibility</p:attrName>
                                        </p:attrNameLst>
                                      </p:cBhvr>
                                      <p:to>
                                        <p:strVal val="visible"/>
                                      </p:to>
                                    </p:set>
                                    <p:anim calcmode="lin" valueType="num">
                                      <p:cBhvr>
                                        <p:cTn id="27" dur="1000" fill="hold"/>
                                        <p:tgtEl>
                                          <p:spTgt spid="185345"/>
                                        </p:tgtEl>
                                        <p:attrNameLst>
                                          <p:attrName>ppt_w</p:attrName>
                                        </p:attrNameLst>
                                      </p:cBhvr>
                                      <p:tavLst>
                                        <p:tav tm="0">
                                          <p:val>
                                            <p:strVal val="#ppt_w*0.70"/>
                                          </p:val>
                                        </p:tav>
                                        <p:tav tm="100000">
                                          <p:val>
                                            <p:strVal val="#ppt_w"/>
                                          </p:val>
                                        </p:tav>
                                      </p:tavLst>
                                    </p:anim>
                                    <p:anim calcmode="lin" valueType="num">
                                      <p:cBhvr>
                                        <p:cTn id="28" dur="1000" fill="hold"/>
                                        <p:tgtEl>
                                          <p:spTgt spid="185345"/>
                                        </p:tgtEl>
                                        <p:attrNameLst>
                                          <p:attrName>ppt_h</p:attrName>
                                        </p:attrNameLst>
                                      </p:cBhvr>
                                      <p:tavLst>
                                        <p:tav tm="0">
                                          <p:val>
                                            <p:strVal val="#ppt_h"/>
                                          </p:val>
                                        </p:tav>
                                        <p:tav tm="100000">
                                          <p:val>
                                            <p:strVal val="#ppt_h"/>
                                          </p:val>
                                        </p:tav>
                                      </p:tavLst>
                                    </p:anim>
                                    <p:animEffect transition="in" filter="fade">
                                      <p:cBhvr>
                                        <p:cTn id="29" dur="1000"/>
                                        <p:tgtEl>
                                          <p:spTgt spid="18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114" name="Text Box 2"/>
          <p:cNvSpPr txBox="1">
            <a:spLocks noChangeArrowheads="1"/>
          </p:cNvSpPr>
          <p:nvPr/>
        </p:nvSpPr>
        <p:spPr bwMode="auto">
          <a:xfrm>
            <a:off x="0" y="1487507"/>
            <a:ext cx="8172400" cy="4031873"/>
          </a:xfrm>
          <a:prstGeom prst="rect">
            <a:avLst/>
          </a:prstGeom>
          <a:noFill/>
          <a:ln w="12700" algn="ctr">
            <a:noFill/>
            <a:miter lim="800000"/>
            <a:headEnd/>
            <a:tailEnd/>
          </a:ln>
          <a:effectLst/>
        </p:spPr>
        <p:txBody>
          <a:bodyPr wrap="square">
            <a:spAutoFit/>
          </a:bodyPr>
          <a:lstStyle/>
          <a:p>
            <a:pPr marL="457200" indent="-457200" algn="l">
              <a:defRPr/>
            </a:pPr>
            <a:r>
              <a:rPr lang="es-MX" sz="1600" u="none" dirty="0">
                <a:solidFill>
                  <a:schemeClr val="tx1"/>
                </a:solidFill>
                <a:effectLst>
                  <a:outerShdw blurRad="38100" dist="38100" dir="2700000" algn="tl">
                    <a:srgbClr val="C0C0C0"/>
                  </a:outerShdw>
                </a:effectLst>
              </a:rPr>
              <a:t>Se pueden agrupar en competencias de</a:t>
            </a:r>
            <a:r>
              <a:rPr lang="es-MX" sz="1600" u="none" dirty="0">
                <a:solidFill>
                  <a:schemeClr val="tx1"/>
                </a:solidFill>
                <a:effectLst>
                  <a:outerShdw blurRad="38100" dist="38100" dir="2700000" algn="tl">
                    <a:srgbClr val="C0C0C0"/>
                  </a:outerShdw>
                </a:effectLst>
                <a:latin typeface="Bookman Old Style" pitchFamily="18" charset="0"/>
              </a:rPr>
              <a:t>: </a:t>
            </a:r>
            <a:endParaRPr lang="es-MX" sz="1600" i="1" u="none" dirty="0">
              <a:solidFill>
                <a:schemeClr val="tx1"/>
              </a:solidFill>
              <a:effectLst>
                <a:outerShdw blurRad="38100" dist="38100" dir="2700000" algn="tl">
                  <a:srgbClr val="C0C0C0"/>
                </a:outerShdw>
              </a:effectLst>
              <a:latin typeface="Bookman Old Style" pitchFamily="18" charset="0"/>
            </a:endParaRPr>
          </a:p>
          <a:p>
            <a:pPr marL="457200" indent="-457200">
              <a:spcBef>
                <a:spcPct val="0"/>
              </a:spcBef>
              <a:buClr>
                <a:schemeClr val="accent2">
                  <a:lumMod val="75000"/>
                </a:schemeClr>
              </a:buClr>
              <a:buFont typeface="Wingdings" pitchFamily="2" charset="2"/>
              <a:buChar char="þ"/>
              <a:defRPr/>
            </a:pPr>
            <a:r>
              <a:rPr lang="es-MX" sz="1600" i="1" u="none" dirty="0">
                <a:solidFill>
                  <a:schemeClr val="tx1"/>
                </a:solidFill>
                <a:effectLst>
                  <a:outerShdw blurRad="38100" dist="38100" dir="2700000" algn="tl">
                    <a:srgbClr val="C0C0C0"/>
                  </a:outerShdw>
                </a:effectLst>
                <a:latin typeface="Bookman Old Style" pitchFamily="18" charset="0"/>
              </a:rPr>
              <a:t> </a:t>
            </a:r>
            <a:r>
              <a:rPr lang="es-MX" sz="1600" i="1" u="none" dirty="0">
                <a:solidFill>
                  <a:schemeClr val="accent1"/>
                </a:solidFill>
                <a:effectLst>
                  <a:outerShdw blurRad="38100" dist="38100" dir="2700000" algn="tl">
                    <a:srgbClr val="C0C0C0"/>
                  </a:outerShdw>
                </a:effectLst>
              </a:rPr>
              <a:t>Diagnóstico</a:t>
            </a:r>
            <a:r>
              <a:rPr lang="es-MX" sz="1600" u="none" dirty="0">
                <a:solidFill>
                  <a:schemeClr val="tx1"/>
                </a:solidFill>
                <a:effectLst>
                  <a:outerShdw blurRad="38100" dist="38100" dir="2700000" algn="tl">
                    <a:srgbClr val="C0C0C0"/>
                  </a:outerShdw>
                </a:effectLst>
              </a:rPr>
              <a:t>: del contexto y de sí mismo  </a:t>
            </a:r>
            <a:r>
              <a:rPr lang="es-MX" sz="1600" u="none" dirty="0" smtClean="0">
                <a:solidFill>
                  <a:schemeClr val="tx1"/>
                </a:solidFill>
                <a:effectLst>
                  <a:outerShdw blurRad="38100" dist="38100" dir="2700000" algn="tl">
                    <a:srgbClr val="C0C0C0"/>
                  </a:outerShdw>
                </a:effectLst>
              </a:rPr>
              <a:t>contexto; </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tx1"/>
                </a:solidFill>
                <a:effectLst>
                  <a:outerShdw blurRad="38100" dist="38100" dir="2700000" algn="tl">
                    <a:srgbClr val="C0C0C0"/>
                  </a:outerShdw>
                </a:effectLst>
              </a:rPr>
              <a:t> </a:t>
            </a:r>
            <a:r>
              <a:rPr lang="es-MX" sz="1600" i="1" u="none" dirty="0">
                <a:solidFill>
                  <a:schemeClr val="accent1"/>
                </a:solidFill>
                <a:effectLst>
                  <a:outerShdw blurRad="38100" dist="38100" dir="2700000" algn="tl">
                    <a:srgbClr val="C0C0C0"/>
                  </a:outerShdw>
                </a:effectLst>
              </a:rPr>
              <a:t>Planificación</a:t>
            </a:r>
            <a:r>
              <a:rPr lang="es-MX" sz="1600" u="none" dirty="0">
                <a:solidFill>
                  <a:schemeClr val="tx1"/>
                </a:solidFill>
                <a:effectLst>
                  <a:outerShdw blurRad="38100" dist="38100" dir="2700000" algn="tl">
                    <a:srgbClr val="C0C0C0"/>
                  </a:outerShdw>
                </a:effectLst>
              </a:rPr>
              <a:t>:  de objetivos y metas en relación al trabajo y la </a:t>
            </a:r>
            <a:r>
              <a:rPr lang="es-MX" sz="1600" u="none" dirty="0" smtClean="0">
                <a:solidFill>
                  <a:schemeClr val="tx1"/>
                </a:solidFill>
                <a:effectLst>
                  <a:outerShdw blurRad="38100" dist="38100" dir="2700000" algn="tl">
                    <a:srgbClr val="C0C0C0"/>
                  </a:outerShdw>
                </a:effectLst>
              </a:rPr>
              <a:t>formación, </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accent1"/>
                </a:solidFill>
                <a:effectLst>
                  <a:outerShdw blurRad="38100" dist="38100" dir="2700000" algn="tl">
                    <a:srgbClr val="C0C0C0"/>
                  </a:outerShdw>
                </a:effectLst>
              </a:rPr>
              <a:t>Gestión </a:t>
            </a:r>
            <a:r>
              <a:rPr lang="es-MX" sz="1600" i="1" u="none" dirty="0">
                <a:solidFill>
                  <a:schemeClr val="accent1"/>
                </a:solidFill>
                <a:effectLst>
                  <a:outerShdw blurRad="38100" dist="38100" dir="2700000" algn="tl">
                    <a:srgbClr val="C0C0C0"/>
                  </a:outerShdw>
                </a:effectLst>
              </a:rPr>
              <a:t>y ejecución</a:t>
            </a:r>
            <a:r>
              <a:rPr lang="es-MX" sz="1600" u="none" dirty="0">
                <a:solidFill>
                  <a:schemeClr val="tx1"/>
                </a:solidFill>
                <a:effectLst>
                  <a:outerShdw blurRad="38100" dist="38100" dir="2700000" algn="tl">
                    <a:srgbClr val="C0C0C0"/>
                  </a:outerShdw>
                </a:effectLst>
              </a:rPr>
              <a:t>: de actividades para el desarrollo del </a:t>
            </a:r>
            <a:r>
              <a:rPr lang="es-MX" sz="1600" u="none" dirty="0" smtClean="0">
                <a:solidFill>
                  <a:schemeClr val="tx1"/>
                </a:solidFill>
                <a:effectLst>
                  <a:outerShdw blurRad="38100" dist="38100" dir="2700000" algn="tl">
                    <a:srgbClr val="C0C0C0"/>
                  </a:outerShdw>
                </a:effectLst>
              </a:rPr>
              <a:t>proyecto; </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accent1"/>
                </a:solidFill>
                <a:effectLst>
                  <a:outerShdw blurRad="38100" dist="38100" dir="2700000" algn="tl">
                    <a:srgbClr val="C0C0C0"/>
                  </a:outerShdw>
                </a:effectLst>
              </a:rPr>
              <a:t>Resolución </a:t>
            </a:r>
            <a:r>
              <a:rPr lang="es-MX" sz="1600" i="1" u="none" dirty="0">
                <a:solidFill>
                  <a:schemeClr val="accent1"/>
                </a:solidFill>
                <a:effectLst>
                  <a:outerShdw blurRad="38100" dist="38100" dir="2700000" algn="tl">
                    <a:srgbClr val="C0C0C0"/>
                  </a:outerShdw>
                </a:effectLst>
              </a:rPr>
              <a:t>de problemas</a:t>
            </a:r>
            <a:r>
              <a:rPr lang="es-MX" sz="1600" u="none" dirty="0">
                <a:solidFill>
                  <a:schemeClr val="tx1"/>
                </a:solidFill>
                <a:effectLst>
                  <a:outerShdw blurRad="38100" dist="38100" dir="2700000" algn="tl">
                    <a:srgbClr val="C0C0C0"/>
                  </a:outerShdw>
                </a:effectLst>
              </a:rPr>
              <a:t>: en el ámbito de trabajo, en el entorno familiar y/o comunitario, disposición para el aprendizaje permanente </a:t>
            </a:r>
            <a:endParaRPr lang="es-MX" sz="1600" u="none" dirty="0" smtClean="0">
              <a:solidFill>
                <a:schemeClr val="tx1"/>
              </a:solidFill>
              <a:effectLst>
                <a:outerShdw blurRad="38100" dist="38100" dir="2700000" algn="tl">
                  <a:srgbClr val="C0C0C0"/>
                </a:outerShdw>
              </a:effectLst>
            </a:endParaRP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tx1"/>
                </a:solidFill>
                <a:effectLst>
                  <a:outerShdw blurRad="38100" dist="38100" dir="2700000" algn="tl">
                    <a:srgbClr val="C0C0C0"/>
                  </a:outerShdw>
                </a:effectLst>
              </a:rPr>
              <a:t> </a:t>
            </a:r>
            <a:r>
              <a:rPr lang="es-MX" sz="1600" i="1" u="none" dirty="0">
                <a:solidFill>
                  <a:schemeClr val="accent1"/>
                </a:solidFill>
                <a:effectLst>
                  <a:outerShdw blurRad="38100" dist="38100" dir="2700000" algn="tl">
                    <a:srgbClr val="C0C0C0"/>
                  </a:outerShdw>
                </a:effectLst>
              </a:rPr>
              <a:t>Trabajo en equipo/ asociatividad</a:t>
            </a:r>
            <a:r>
              <a:rPr lang="es-MX" sz="1600" u="none" dirty="0">
                <a:solidFill>
                  <a:schemeClr val="tx1"/>
                </a:solidFill>
                <a:effectLst>
                  <a:outerShdw blurRad="38100" dist="38100" dir="2700000" algn="tl">
                    <a:srgbClr val="C0C0C0"/>
                  </a:outerShdw>
                </a:effectLst>
              </a:rPr>
              <a:t>: capacidad de escucha, de incorporar aportes de otros/as, competencias de coordinación, de negociación, </a:t>
            </a:r>
            <a:r>
              <a:rPr lang="es-MX" sz="1600" u="none" dirty="0" smtClean="0">
                <a:solidFill>
                  <a:schemeClr val="tx1"/>
                </a:solidFill>
                <a:effectLst>
                  <a:outerShdw blurRad="38100" dist="38100" dir="2700000" algn="tl">
                    <a:srgbClr val="C0C0C0"/>
                  </a:outerShdw>
                </a:effectLst>
              </a:rPr>
              <a:t>etc.</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tx1"/>
                </a:solidFill>
                <a:effectLst>
                  <a:outerShdw blurRad="38100" dist="38100" dir="2700000" algn="tl">
                    <a:srgbClr val="C0C0C0"/>
                  </a:outerShdw>
                </a:effectLst>
              </a:rPr>
              <a:t>Autonomía/negociación/toma </a:t>
            </a:r>
            <a:r>
              <a:rPr lang="es-MX" sz="1600" i="1" u="none" dirty="0">
                <a:solidFill>
                  <a:schemeClr val="tx1"/>
                </a:solidFill>
                <a:effectLst>
                  <a:outerShdw blurRad="38100" dist="38100" dir="2700000" algn="tl">
                    <a:srgbClr val="C0C0C0"/>
                  </a:outerShdw>
                </a:effectLst>
              </a:rPr>
              <a:t>de decisiones</a:t>
            </a:r>
            <a:r>
              <a:rPr lang="es-MX" sz="1600" u="none" dirty="0">
                <a:solidFill>
                  <a:schemeClr val="tx1"/>
                </a:solidFill>
                <a:effectLst>
                  <a:outerShdw blurRad="38100" dist="38100" dir="2700000" algn="tl">
                    <a:srgbClr val="C0C0C0"/>
                  </a:outerShdw>
                </a:effectLst>
              </a:rPr>
              <a:t>: fortalecimiento del posición ante el mundo laboral, formación, familiar, etc., capacidad de valorar ventajas y desventajas, fortalezas y debilidad y de decidir estrategias, utilización de recursos, cambios</a:t>
            </a:r>
            <a:r>
              <a:rPr lang="es-MX" sz="1600" u="none" dirty="0" smtClean="0">
                <a:solidFill>
                  <a:schemeClr val="tx1"/>
                </a:solidFill>
                <a:effectLst>
                  <a:outerShdw blurRad="38100" dist="38100" dir="2700000" algn="tl">
                    <a:srgbClr val="C0C0C0"/>
                  </a:outerShdw>
                </a:effectLst>
              </a:rPr>
              <a:t>. </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tx1"/>
                </a:solidFill>
                <a:effectLst>
                  <a:outerShdw blurRad="38100" dist="38100" dir="2700000" algn="tl">
                    <a:srgbClr val="C0C0C0"/>
                  </a:outerShdw>
                </a:effectLst>
              </a:rPr>
              <a:t> </a:t>
            </a:r>
            <a:r>
              <a:rPr lang="es-MX" sz="1600" i="1" u="none" dirty="0">
                <a:solidFill>
                  <a:schemeClr val="accent1"/>
                </a:solidFill>
                <a:effectLst>
                  <a:outerShdw blurRad="38100" dist="38100" dir="2700000" algn="tl">
                    <a:srgbClr val="C0C0C0"/>
                  </a:outerShdw>
                </a:effectLst>
              </a:rPr>
              <a:t>Comunicación</a:t>
            </a:r>
            <a:r>
              <a:rPr lang="es-MX" sz="1600" u="none" dirty="0">
                <a:solidFill>
                  <a:schemeClr val="accent1"/>
                </a:solidFill>
                <a:effectLst>
                  <a:outerShdw blurRad="38100" dist="38100" dir="2700000" algn="tl">
                    <a:srgbClr val="C0C0C0"/>
                  </a:outerShdw>
                </a:effectLst>
              </a:rPr>
              <a:t>:</a:t>
            </a:r>
            <a:r>
              <a:rPr lang="es-MX" sz="1600" u="none" dirty="0">
                <a:solidFill>
                  <a:schemeClr val="tx1"/>
                </a:solidFill>
                <a:effectLst>
                  <a:outerShdw blurRad="38100" dist="38100" dir="2700000" algn="tl">
                    <a:srgbClr val="C0C0C0"/>
                  </a:outerShdw>
                </a:effectLst>
              </a:rPr>
              <a:t> idoneidad en las  formas de expresión oral, escrita, corporal, capacidades para argumentar, trasmitir, etc</a:t>
            </a:r>
            <a:r>
              <a:rPr lang="es-MX" sz="1600" u="none" dirty="0" smtClean="0">
                <a:solidFill>
                  <a:schemeClr val="tx1"/>
                </a:solidFill>
                <a:effectLst>
                  <a:outerShdw blurRad="38100" dist="38100" dir="2700000" algn="tl">
                    <a:srgbClr val="C0C0C0"/>
                  </a:outerShdw>
                </a:effectLst>
              </a:rPr>
              <a:t>. </a:t>
            </a:r>
          </a:p>
          <a:p>
            <a:pPr marL="457200" indent="-457200">
              <a:spcBef>
                <a:spcPct val="0"/>
              </a:spcBef>
              <a:buClr>
                <a:schemeClr val="accent2">
                  <a:lumMod val="75000"/>
                </a:schemeClr>
              </a:buClr>
              <a:buFont typeface="Wingdings" pitchFamily="2" charset="2"/>
              <a:buChar char="þ"/>
              <a:defRPr/>
            </a:pPr>
            <a:r>
              <a:rPr lang="es-MX" sz="1600" i="1" u="none" dirty="0" smtClean="0">
                <a:solidFill>
                  <a:schemeClr val="accent1"/>
                </a:solidFill>
                <a:effectLst>
                  <a:outerShdw blurRad="38100" dist="38100" dir="2700000" algn="tl">
                    <a:srgbClr val="C0C0C0"/>
                  </a:outerShdw>
                </a:effectLst>
              </a:rPr>
              <a:t>Conocimiento </a:t>
            </a:r>
            <a:r>
              <a:rPr lang="es-MX" sz="1600" i="1" u="none" dirty="0">
                <a:solidFill>
                  <a:schemeClr val="accent1"/>
                </a:solidFill>
                <a:effectLst>
                  <a:outerShdw blurRad="38100" dist="38100" dir="2700000" algn="tl">
                    <a:srgbClr val="C0C0C0"/>
                  </a:outerShdw>
                </a:effectLst>
              </a:rPr>
              <a:t>y uso de herramientas informáticas </a:t>
            </a:r>
            <a:r>
              <a:rPr lang="es-MX" sz="1600" i="1" u="none" dirty="0">
                <a:solidFill>
                  <a:schemeClr val="tx1"/>
                </a:solidFill>
                <a:effectLst>
                  <a:outerShdw blurRad="38100" dist="38100" dir="2700000" algn="tl">
                    <a:srgbClr val="C0C0C0"/>
                  </a:outerShdw>
                </a:effectLst>
              </a:rPr>
              <a:t>(TIC):</a:t>
            </a:r>
            <a:r>
              <a:rPr lang="es-MX" sz="1600" u="none" dirty="0">
                <a:solidFill>
                  <a:schemeClr val="tx1"/>
                </a:solidFill>
                <a:effectLst>
                  <a:outerShdw blurRad="38100" dist="38100" dir="2700000" algn="tl">
                    <a:srgbClr val="C0C0C0"/>
                  </a:outerShdw>
                </a:effectLst>
              </a:rPr>
              <a:t> manejo y aplicación de la información y la tecnología en la vida diaria, comunitaria y laboral </a:t>
            </a:r>
            <a:endParaRPr lang="en-US" sz="1600" u="none" dirty="0">
              <a:solidFill>
                <a:schemeClr val="tx1"/>
              </a:solidFill>
              <a:effectLst>
                <a:outerShdw blurRad="38100" dist="38100" dir="2700000" algn="tl">
                  <a:srgbClr val="C0C0C0"/>
                </a:outerShdw>
              </a:effectLst>
            </a:endParaRPr>
          </a:p>
        </p:txBody>
      </p:sp>
      <p:sp>
        <p:nvSpPr>
          <p:cNvPr id="3" name="2 Rectángulo"/>
          <p:cNvSpPr/>
          <p:nvPr/>
        </p:nvSpPr>
        <p:spPr>
          <a:xfrm>
            <a:off x="251520" y="217210"/>
            <a:ext cx="7920880" cy="1172629"/>
          </a:xfrm>
          <a:prstGeom prst="rect">
            <a:avLst/>
          </a:prstGeom>
        </p:spPr>
        <p:txBody>
          <a:bodyPr wrap="square">
            <a:spAutoFit/>
          </a:bodyPr>
          <a:lstStyle/>
          <a:p>
            <a:pPr algn="ctr">
              <a:lnSpc>
                <a:spcPct val="130000"/>
              </a:lnSpc>
              <a:spcBef>
                <a:spcPct val="0"/>
              </a:spcBef>
              <a:defRPr/>
            </a:pPr>
            <a:r>
              <a:rPr lang="es-UY" dirty="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rPr>
              <a:t>LAS COMPETENCIAS PARA LA EMPLEABILIDAD Y LA CIUDADANÍA  SON LAS NECESARIAS PARA </a:t>
            </a:r>
            <a:r>
              <a:rPr lang="es-UY"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rPr>
              <a:t>DISEÑAR </a:t>
            </a:r>
            <a:r>
              <a:rPr lang="es-UY" dirty="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rPr>
              <a:t>Y GESTIONAR </a:t>
            </a:r>
            <a:endParaRPr lang="es-UY"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endParaRPr>
          </a:p>
          <a:p>
            <a:pPr algn="ctr">
              <a:lnSpc>
                <a:spcPct val="130000"/>
              </a:lnSpc>
              <a:spcBef>
                <a:spcPct val="0"/>
              </a:spcBef>
              <a:defRPr/>
            </a:pPr>
            <a:r>
              <a:rPr lang="es-UY"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rPr>
              <a:t>UN </a:t>
            </a:r>
            <a:r>
              <a:rPr lang="es-UY" dirty="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rPr>
              <a:t>PROYECTO VIABLE DE FORMACIÓN Y EMPLEO</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Bookman Old Style" pitchFamily="18" charset="0"/>
            </a:endParaRPr>
          </a:p>
        </p:txBody>
      </p:sp>
    </p:spTree>
    <p:extLst>
      <p:ext uri="{BB962C8B-B14F-4D97-AF65-F5344CB8AC3E}">
        <p14:creationId xmlns:p14="http://schemas.microsoft.com/office/powerpoint/2010/main" val="1813846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304800" y="123808"/>
            <a:ext cx="8832850" cy="40011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spcBef>
                <a:spcPct val="0"/>
              </a:spcBef>
              <a:buFontTx/>
              <a:buNone/>
            </a:pPr>
            <a:r>
              <a:rPr lang="es-ES_tradnl" sz="2000" u="none" dirty="0" smtClean="0">
                <a:solidFill>
                  <a:schemeClr val="bg1"/>
                </a:solidFill>
                <a:latin typeface="Arial Black" pitchFamily="34" charset="0"/>
              </a:rPr>
              <a:t>PFO :  </a:t>
            </a:r>
            <a:r>
              <a:rPr lang="es-ES_tradnl" sz="2000" u="none" dirty="0">
                <a:solidFill>
                  <a:schemeClr val="bg1"/>
                </a:solidFill>
                <a:latin typeface="Arial Black" pitchFamily="34" charset="0"/>
              </a:rPr>
              <a:t>etapas y competencias </a:t>
            </a:r>
            <a:r>
              <a:rPr lang="es-ES_tradnl" sz="2000" u="none" dirty="0" smtClean="0">
                <a:solidFill>
                  <a:schemeClr val="bg1"/>
                </a:solidFill>
                <a:latin typeface="Arial Black" pitchFamily="34" charset="0"/>
              </a:rPr>
              <a:t> desarrolladas</a:t>
            </a:r>
            <a:endParaRPr lang="es-ES_tradnl" sz="2000" u="none" dirty="0">
              <a:solidFill>
                <a:schemeClr val="bg1"/>
              </a:solidFill>
              <a:latin typeface="Arial Black" pitchFamily="34" charset="0"/>
            </a:endParaRPr>
          </a:p>
        </p:txBody>
      </p:sp>
      <p:sp>
        <p:nvSpPr>
          <p:cNvPr id="2232325" name="Rectangle 5"/>
          <p:cNvSpPr>
            <a:spLocks noChangeArrowheads="1"/>
          </p:cNvSpPr>
          <p:nvPr/>
        </p:nvSpPr>
        <p:spPr bwMode="auto">
          <a:xfrm>
            <a:off x="228600" y="698500"/>
            <a:ext cx="2975248" cy="2807072"/>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a:lstStyle/>
          <a:p>
            <a:pPr algn="ctr">
              <a:spcBef>
                <a:spcPct val="0"/>
              </a:spcBef>
              <a:buFontTx/>
              <a:buNone/>
              <a:defRPr/>
            </a:pPr>
            <a:r>
              <a:rPr lang="es-ES_tradnl" sz="1600" b="1" u="none" dirty="0">
                <a:solidFill>
                  <a:schemeClr val="tx1"/>
                </a:solidFill>
              </a:rPr>
              <a:t>AUTODIAGNÓSTICO  </a:t>
            </a:r>
            <a:endParaRPr lang="es-ES_tradnl" sz="1600" b="1" u="none" dirty="0" smtClean="0">
              <a:solidFill>
                <a:schemeClr val="tx1"/>
              </a:solidFill>
            </a:endParaRPr>
          </a:p>
          <a:p>
            <a:pPr algn="ctr">
              <a:spcBef>
                <a:spcPct val="0"/>
              </a:spcBef>
              <a:buFontTx/>
              <a:buNone/>
              <a:defRPr/>
            </a:pPr>
            <a:r>
              <a:rPr lang="es-ES_tradnl" sz="1600" b="1" u="none" dirty="0" smtClean="0">
                <a:solidFill>
                  <a:schemeClr val="tx1"/>
                </a:solidFill>
              </a:rPr>
              <a:t>y  </a:t>
            </a:r>
            <a:r>
              <a:rPr lang="es-ES_tradnl" sz="1600" b="1" u="none" dirty="0">
                <a:solidFill>
                  <a:schemeClr val="tx1"/>
                </a:solidFill>
              </a:rPr>
              <a:t>ANÁLISIS </a:t>
            </a:r>
            <a:r>
              <a:rPr lang="es-ES_tradnl" sz="1600" b="1" u="none" dirty="0" smtClean="0">
                <a:solidFill>
                  <a:schemeClr val="tx1"/>
                </a:solidFill>
              </a:rPr>
              <a:t>DEL CONTEXTO</a:t>
            </a:r>
          </a:p>
          <a:p>
            <a:pPr algn="ctr">
              <a:spcBef>
                <a:spcPct val="0"/>
              </a:spcBef>
              <a:buFontTx/>
              <a:buNone/>
              <a:defRPr/>
            </a:pPr>
            <a:r>
              <a:rPr lang="es-ES_tradnl" sz="1600" b="1" u="none" dirty="0" smtClean="0">
                <a:solidFill>
                  <a:schemeClr val="tx1"/>
                </a:solidFill>
              </a:rPr>
              <a:t> </a:t>
            </a:r>
            <a:r>
              <a:rPr lang="es-ES_tradnl" sz="1600" b="1" u="none" dirty="0">
                <a:solidFill>
                  <a:schemeClr val="tx1"/>
                </a:solidFill>
              </a:rPr>
              <a:t>¿de dónde </a:t>
            </a:r>
            <a:r>
              <a:rPr lang="es-ES_tradnl" sz="1600" b="1" u="none" dirty="0" smtClean="0">
                <a:solidFill>
                  <a:schemeClr val="tx1"/>
                </a:solidFill>
              </a:rPr>
              <a:t>parto?</a:t>
            </a:r>
            <a:endParaRPr lang="es-ES_tradnl" sz="1600" b="1" u="none" dirty="0">
              <a:solidFill>
                <a:schemeClr val="tx1"/>
              </a:solidFill>
            </a:endParaRPr>
          </a:p>
          <a:p>
            <a:pPr algn="l">
              <a:spcBef>
                <a:spcPct val="0"/>
              </a:spcBef>
              <a:buFontTx/>
              <a:buNone/>
              <a:defRPr/>
            </a:pPr>
            <a:r>
              <a:rPr lang="es-ES_tradnl" sz="1400" b="1" u="none" dirty="0" smtClean="0">
                <a:solidFill>
                  <a:schemeClr val="tx1"/>
                </a:solidFill>
              </a:rPr>
              <a:t>Identificar </a:t>
            </a:r>
            <a:r>
              <a:rPr lang="es-ES_tradnl" sz="1400" b="1" u="none" dirty="0">
                <a:solidFill>
                  <a:schemeClr val="tx1"/>
                </a:solidFill>
              </a:rPr>
              <a:t>y analizar   saberes,  </a:t>
            </a:r>
          </a:p>
          <a:p>
            <a:pPr algn="l">
              <a:spcBef>
                <a:spcPct val="0"/>
              </a:spcBef>
              <a:buFontTx/>
              <a:buNone/>
              <a:defRPr/>
            </a:pPr>
            <a:r>
              <a:rPr lang="es-ES_tradnl" sz="1400" b="1" u="none" dirty="0">
                <a:solidFill>
                  <a:schemeClr val="tx1"/>
                </a:solidFill>
              </a:rPr>
              <a:t>habilidades, fortalezas y  debilidades propias así como    características y potencialidades </a:t>
            </a:r>
            <a:r>
              <a:rPr lang="es-ES_tradnl" sz="1400" b="1" u="none" dirty="0" smtClean="0">
                <a:solidFill>
                  <a:schemeClr val="tx1"/>
                </a:solidFill>
              </a:rPr>
              <a:t>de la oferta educativa,  el entorno socio-económico y sectorial. </a:t>
            </a:r>
            <a:r>
              <a:rPr lang="es-ES_tradnl" sz="1400" b="1" u="none" dirty="0">
                <a:solidFill>
                  <a:schemeClr val="tx1"/>
                </a:solidFill>
              </a:rPr>
              <a:t>Relacionar ambos ámbitos. </a:t>
            </a:r>
            <a:r>
              <a:rPr lang="es-ES_tradnl" sz="1400" b="1" u="none" dirty="0" smtClean="0">
                <a:solidFill>
                  <a:schemeClr val="tx1"/>
                </a:solidFill>
              </a:rPr>
              <a:t>Manejar y aplicar criterios de género y equi</a:t>
            </a:r>
            <a:r>
              <a:rPr lang="es-ES_tradnl" sz="1600" b="1" u="none" dirty="0" smtClean="0">
                <a:solidFill>
                  <a:schemeClr val="tx1"/>
                </a:solidFill>
              </a:rPr>
              <a:t>dad      </a:t>
            </a:r>
            <a:r>
              <a:rPr lang="es-ES_tradnl" sz="1600" b="1" dirty="0" smtClean="0">
                <a:effectLst>
                  <a:outerShdw blurRad="38100" dist="38100" dir="2700000" algn="tl">
                    <a:srgbClr val="000000"/>
                  </a:outerShdw>
                </a:effectLst>
              </a:rPr>
              <a:t> </a:t>
            </a:r>
            <a:endParaRPr lang="es-ES_tradnl" sz="1600" b="1" dirty="0">
              <a:effectLst>
                <a:outerShdw blurRad="38100" dist="38100" dir="2700000" algn="tl">
                  <a:srgbClr val="000000"/>
                </a:outerShdw>
              </a:effectLst>
            </a:endParaRPr>
          </a:p>
        </p:txBody>
      </p:sp>
      <p:sp>
        <p:nvSpPr>
          <p:cNvPr id="2232326" name="Line 6"/>
          <p:cNvSpPr>
            <a:spLocks noChangeShapeType="1"/>
          </p:cNvSpPr>
          <p:nvPr/>
        </p:nvSpPr>
        <p:spPr bwMode="auto">
          <a:xfrm>
            <a:off x="251520" y="1497349"/>
            <a:ext cx="2975248" cy="20340"/>
          </a:xfrm>
          <a:prstGeom prst="line">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s-ES" dirty="0">
              <a:effectLst>
                <a:outerShdw blurRad="38100" dist="38100" dir="2700000" algn="tl">
                  <a:srgbClr val="000000">
                    <a:alpha val="43137"/>
                  </a:srgbClr>
                </a:outerShdw>
              </a:effectLst>
            </a:endParaRPr>
          </a:p>
        </p:txBody>
      </p:sp>
      <p:sp>
        <p:nvSpPr>
          <p:cNvPr id="130055" name="Rectangle 7"/>
          <p:cNvSpPr>
            <a:spLocks noChangeArrowheads="1"/>
          </p:cNvSpPr>
          <p:nvPr/>
        </p:nvSpPr>
        <p:spPr bwMode="auto">
          <a:xfrm>
            <a:off x="3645768" y="697262"/>
            <a:ext cx="2438400" cy="2770869"/>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a:lstStyle/>
          <a:p>
            <a:pPr algn="ctr">
              <a:spcBef>
                <a:spcPct val="0"/>
              </a:spcBef>
              <a:buFontTx/>
              <a:buNone/>
            </a:pPr>
            <a:r>
              <a:rPr lang="es-ES_tradnl" sz="1600" b="1" u="none" dirty="0">
                <a:solidFill>
                  <a:schemeClr val="tx1"/>
                </a:solidFill>
              </a:rPr>
              <a:t>DEFINICION de METAS</a:t>
            </a:r>
            <a:r>
              <a:rPr lang="es-ES_tradnl" sz="1600" u="none" dirty="0">
                <a:solidFill>
                  <a:schemeClr val="tx1"/>
                </a:solidFill>
              </a:rPr>
              <a:t>: </a:t>
            </a:r>
            <a:r>
              <a:rPr lang="es-ES_tradnl" sz="1600" b="1" u="none" dirty="0">
                <a:solidFill>
                  <a:schemeClr val="tx1"/>
                </a:solidFill>
              </a:rPr>
              <a:t>¿qué quiero alcanzar?</a:t>
            </a:r>
          </a:p>
          <a:p>
            <a:pPr>
              <a:spcBef>
                <a:spcPct val="0"/>
              </a:spcBef>
              <a:buFontTx/>
              <a:buNone/>
            </a:pPr>
            <a:endParaRPr lang="es-ES_tradnl" sz="1600" u="none" dirty="0">
              <a:solidFill>
                <a:schemeClr val="tx1"/>
              </a:solidFill>
            </a:endParaRPr>
          </a:p>
          <a:p>
            <a:pPr algn="l">
              <a:spcBef>
                <a:spcPct val="0"/>
              </a:spcBef>
              <a:buFontTx/>
              <a:buNone/>
            </a:pPr>
            <a:endParaRPr lang="es-ES_tradnl" sz="1600" u="none" dirty="0" smtClean="0">
              <a:solidFill>
                <a:schemeClr val="tx1"/>
              </a:solidFill>
            </a:endParaRPr>
          </a:p>
          <a:p>
            <a:pPr algn="l">
              <a:spcBef>
                <a:spcPct val="0"/>
              </a:spcBef>
              <a:buFontTx/>
              <a:buNone/>
            </a:pPr>
            <a:r>
              <a:rPr lang="es-ES_tradnl" sz="1400" b="1" u="none" dirty="0" smtClean="0">
                <a:solidFill>
                  <a:schemeClr val="tx1"/>
                </a:solidFill>
              </a:rPr>
              <a:t>Establecer </a:t>
            </a:r>
            <a:r>
              <a:rPr lang="es-ES_tradnl" sz="1400" b="1" u="none" dirty="0">
                <a:solidFill>
                  <a:schemeClr val="tx1"/>
                </a:solidFill>
              </a:rPr>
              <a:t>metas de formación </a:t>
            </a:r>
            <a:r>
              <a:rPr lang="es-ES_tradnl" sz="1400" b="1" u="none" dirty="0" smtClean="0">
                <a:solidFill>
                  <a:schemeClr val="tx1"/>
                </a:solidFill>
              </a:rPr>
              <a:t>y  </a:t>
            </a:r>
            <a:r>
              <a:rPr lang="es-ES_tradnl" sz="1400" b="1" u="none" dirty="0">
                <a:solidFill>
                  <a:schemeClr val="tx1"/>
                </a:solidFill>
              </a:rPr>
              <a:t>trabajo en función de la situación personal y del contexto </a:t>
            </a:r>
            <a:r>
              <a:rPr lang="es-ES_tradnl" sz="1400" b="1" u="none" dirty="0" smtClean="0">
                <a:solidFill>
                  <a:schemeClr val="tx1"/>
                </a:solidFill>
              </a:rPr>
              <a:t>. Diseñar </a:t>
            </a:r>
            <a:r>
              <a:rPr lang="es-ES_tradnl" sz="1400" b="1" u="none" dirty="0">
                <a:solidFill>
                  <a:schemeClr val="tx1"/>
                </a:solidFill>
              </a:rPr>
              <a:t>alternativas y estrategias para lograrlas</a:t>
            </a:r>
            <a:r>
              <a:rPr lang="es-ES_tradnl" sz="1600" b="0" u="none" dirty="0">
                <a:solidFill>
                  <a:schemeClr val="tx1"/>
                </a:solidFill>
              </a:rPr>
              <a:t>.</a:t>
            </a:r>
          </a:p>
        </p:txBody>
      </p:sp>
      <p:sp>
        <p:nvSpPr>
          <p:cNvPr id="2232328" name="Line 8"/>
          <p:cNvSpPr>
            <a:spLocks noChangeShapeType="1"/>
          </p:cNvSpPr>
          <p:nvPr/>
        </p:nvSpPr>
        <p:spPr bwMode="auto">
          <a:xfrm>
            <a:off x="3635896" y="1497349"/>
            <a:ext cx="2448272" cy="0"/>
          </a:xfrm>
          <a:prstGeom prst="line">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s-ES" dirty="0">
              <a:effectLst>
                <a:outerShdw blurRad="38100" dist="38100" dir="2700000" algn="tl">
                  <a:srgbClr val="000000">
                    <a:alpha val="43137"/>
                  </a:srgbClr>
                </a:outerShdw>
              </a:effectLst>
            </a:endParaRPr>
          </a:p>
        </p:txBody>
      </p:sp>
      <p:sp>
        <p:nvSpPr>
          <p:cNvPr id="130057" name="Rectangle 9"/>
          <p:cNvSpPr>
            <a:spLocks noChangeArrowheads="1"/>
          </p:cNvSpPr>
          <p:nvPr/>
        </p:nvSpPr>
        <p:spPr bwMode="auto">
          <a:xfrm>
            <a:off x="6477000" y="698500"/>
            <a:ext cx="2487488" cy="2794000"/>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a:lstStyle/>
          <a:p>
            <a:pPr algn="ctr">
              <a:spcBef>
                <a:spcPct val="0"/>
              </a:spcBef>
              <a:buFontTx/>
              <a:buNone/>
            </a:pPr>
            <a:r>
              <a:rPr lang="es-ES_tradnl" sz="1600" b="1" u="none" dirty="0" smtClean="0">
                <a:solidFill>
                  <a:schemeClr val="tx1"/>
                </a:solidFill>
              </a:rPr>
              <a:t>PLAN  DE ACCIÓN </a:t>
            </a:r>
          </a:p>
          <a:p>
            <a:pPr algn="ctr">
              <a:spcBef>
                <a:spcPct val="0"/>
              </a:spcBef>
              <a:buFontTx/>
              <a:buNone/>
            </a:pPr>
            <a:r>
              <a:rPr lang="es-ES_tradnl" sz="1600" b="1" u="none" dirty="0" smtClean="0">
                <a:solidFill>
                  <a:schemeClr val="tx1"/>
                </a:solidFill>
              </a:rPr>
              <a:t>¿cómo lo voy a hacer?</a:t>
            </a:r>
          </a:p>
          <a:p>
            <a:pPr algn="l">
              <a:spcBef>
                <a:spcPct val="0"/>
              </a:spcBef>
              <a:buFontTx/>
              <a:buNone/>
            </a:pPr>
            <a:endParaRPr lang="es-ES_tradnl" sz="1600" u="none" dirty="0" smtClean="0">
              <a:solidFill>
                <a:schemeClr val="tx1"/>
              </a:solidFill>
            </a:endParaRPr>
          </a:p>
          <a:p>
            <a:pPr algn="l">
              <a:spcBef>
                <a:spcPct val="0"/>
              </a:spcBef>
              <a:buFontTx/>
              <a:buNone/>
            </a:pPr>
            <a:r>
              <a:rPr lang="es-ES_tradnl" sz="1400" b="1" u="none" dirty="0" smtClean="0">
                <a:solidFill>
                  <a:schemeClr val="tx1"/>
                </a:solidFill>
              </a:rPr>
              <a:t>Planificar  e implementar </a:t>
            </a:r>
            <a:r>
              <a:rPr lang="es-ES_tradnl" sz="1400" b="1" dirty="0" smtClean="0">
                <a:solidFill>
                  <a:schemeClr val="tx1"/>
                </a:solidFill>
              </a:rPr>
              <a:t>las </a:t>
            </a:r>
            <a:r>
              <a:rPr lang="es-ES_tradnl" sz="1400" b="1" u="none" dirty="0" smtClean="0">
                <a:solidFill>
                  <a:schemeClr val="tx1"/>
                </a:solidFill>
              </a:rPr>
              <a:t>actividades </a:t>
            </a:r>
            <a:r>
              <a:rPr lang="es-ES_tradnl" sz="1400" b="1" u="none" dirty="0">
                <a:solidFill>
                  <a:schemeClr val="tx1"/>
                </a:solidFill>
              </a:rPr>
              <a:t>para la concreción </a:t>
            </a:r>
            <a:r>
              <a:rPr lang="es-ES_tradnl" sz="1400" b="1" u="none" dirty="0" smtClean="0">
                <a:solidFill>
                  <a:schemeClr val="tx1"/>
                </a:solidFill>
              </a:rPr>
              <a:t>de </a:t>
            </a:r>
            <a:r>
              <a:rPr lang="es-ES_tradnl" sz="1400" b="1" u="none" dirty="0">
                <a:solidFill>
                  <a:schemeClr val="tx1"/>
                </a:solidFill>
              </a:rPr>
              <a:t>metas, </a:t>
            </a:r>
            <a:r>
              <a:rPr lang="es-ES_tradnl" sz="1400" b="1" u="none" dirty="0" smtClean="0">
                <a:solidFill>
                  <a:schemeClr val="tx1"/>
                </a:solidFill>
              </a:rPr>
              <a:t> gestionando </a:t>
            </a:r>
            <a:r>
              <a:rPr lang="es-ES_tradnl" sz="1400" b="1" u="none" dirty="0">
                <a:solidFill>
                  <a:schemeClr val="tx1"/>
                </a:solidFill>
              </a:rPr>
              <a:t>recursos disponibles y necesarios, negociando y cooperando con otros/as </a:t>
            </a:r>
            <a:r>
              <a:rPr lang="es-ES_tradnl" sz="1400" b="1" u="none" dirty="0" smtClean="0">
                <a:solidFill>
                  <a:schemeClr val="tx1"/>
                </a:solidFill>
              </a:rPr>
              <a:t>en la gestión  del </a:t>
            </a:r>
            <a:r>
              <a:rPr lang="es-ES_tradnl" sz="1400" b="1" u="none" dirty="0">
                <a:solidFill>
                  <a:schemeClr val="tx1"/>
                </a:solidFill>
              </a:rPr>
              <a:t>plan </a:t>
            </a:r>
            <a:r>
              <a:rPr lang="es-ES_tradnl" sz="1400" b="1" u="none" dirty="0" smtClean="0">
                <a:solidFill>
                  <a:schemeClr val="tx1"/>
                </a:solidFill>
              </a:rPr>
              <a:t>.</a:t>
            </a:r>
          </a:p>
          <a:p>
            <a:pPr algn="l">
              <a:spcBef>
                <a:spcPct val="0"/>
              </a:spcBef>
              <a:buFontTx/>
              <a:buNone/>
            </a:pPr>
            <a:r>
              <a:rPr lang="es-ES_tradnl" sz="1400" b="1" dirty="0" smtClean="0">
                <a:solidFill>
                  <a:schemeClr val="tx1"/>
                </a:solidFill>
              </a:rPr>
              <a:t>Dominar técnicas y estrategias de búsqueda de empleo dependiente e intependiente </a:t>
            </a:r>
            <a:endParaRPr lang="es-ES_tradnl" sz="1400" b="1" u="none" dirty="0">
              <a:solidFill>
                <a:schemeClr val="tx1"/>
              </a:solidFill>
            </a:endParaRPr>
          </a:p>
        </p:txBody>
      </p:sp>
      <p:sp>
        <p:nvSpPr>
          <p:cNvPr id="2232330" name="Line 10"/>
          <p:cNvSpPr>
            <a:spLocks noChangeShapeType="1"/>
          </p:cNvSpPr>
          <p:nvPr/>
        </p:nvSpPr>
        <p:spPr bwMode="auto">
          <a:xfrm>
            <a:off x="6444208" y="1497349"/>
            <a:ext cx="2438400" cy="0"/>
          </a:xfrm>
          <a:prstGeom prst="line">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s-ES" dirty="0">
              <a:effectLst>
                <a:outerShdw blurRad="38100" dist="38100" dir="2700000" algn="tl">
                  <a:srgbClr val="000000">
                    <a:alpha val="43137"/>
                  </a:srgbClr>
                </a:outerShdw>
              </a:effectLst>
            </a:endParaRPr>
          </a:p>
        </p:txBody>
      </p:sp>
      <p:sp>
        <p:nvSpPr>
          <p:cNvPr id="130059" name="Rectangle 11"/>
          <p:cNvSpPr>
            <a:spLocks noChangeArrowheads="1"/>
          </p:cNvSpPr>
          <p:nvPr/>
        </p:nvSpPr>
        <p:spPr bwMode="auto">
          <a:xfrm>
            <a:off x="1371606" y="4000501"/>
            <a:ext cx="6259513" cy="1446550"/>
          </a:xfrm>
          <a:prstGeom prst="rect">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0"/>
              </a:spcBef>
              <a:buFontTx/>
              <a:buNone/>
            </a:pPr>
            <a:r>
              <a:rPr lang="es-ES_tradnl" sz="1600" b="1" u="none" dirty="0" smtClean="0">
                <a:solidFill>
                  <a:schemeClr val="tx1"/>
                </a:solidFill>
              </a:rPr>
              <a:t>EVALUACIÓN DEL </a:t>
            </a:r>
            <a:r>
              <a:rPr lang="es-ES_tradnl" sz="1600" b="1" u="none" dirty="0">
                <a:solidFill>
                  <a:schemeClr val="tx1"/>
                </a:solidFill>
              </a:rPr>
              <a:t>PROYECTO </a:t>
            </a:r>
            <a:r>
              <a:rPr lang="es-ES_tradnl" sz="1600" b="1" u="none" dirty="0" smtClean="0">
                <a:solidFill>
                  <a:schemeClr val="tx1"/>
                </a:solidFill>
              </a:rPr>
              <a:t>Y SOSTENIBILIDAD</a:t>
            </a:r>
          </a:p>
          <a:p>
            <a:pPr algn="ctr">
              <a:spcBef>
                <a:spcPct val="0"/>
              </a:spcBef>
              <a:buFontTx/>
              <a:buNone/>
            </a:pPr>
            <a:r>
              <a:rPr lang="es-ES_tradnl" sz="1600" b="1" u="none" dirty="0" smtClean="0">
                <a:solidFill>
                  <a:schemeClr val="tx1"/>
                </a:solidFill>
              </a:rPr>
              <a:t>¿</a:t>
            </a:r>
            <a:r>
              <a:rPr lang="es-ES_tradnl" sz="1600" b="1" u="none" dirty="0">
                <a:solidFill>
                  <a:schemeClr val="tx1"/>
                </a:solidFill>
              </a:rPr>
              <a:t>cómo </a:t>
            </a:r>
            <a:r>
              <a:rPr lang="es-ES_tradnl" sz="1600" b="1" u="none" dirty="0" smtClean="0">
                <a:solidFill>
                  <a:schemeClr val="tx1"/>
                </a:solidFill>
              </a:rPr>
              <a:t>voy,  </a:t>
            </a:r>
            <a:r>
              <a:rPr lang="es-ES_tradnl" sz="1600" b="1" u="none" dirty="0">
                <a:solidFill>
                  <a:schemeClr val="tx1"/>
                </a:solidFill>
              </a:rPr>
              <a:t>qué </a:t>
            </a:r>
            <a:r>
              <a:rPr lang="es-ES_tradnl" sz="1600" b="1" u="none" dirty="0" smtClean="0">
                <a:solidFill>
                  <a:schemeClr val="tx1"/>
                </a:solidFill>
              </a:rPr>
              <a:t>logré, qué me falta</a:t>
            </a:r>
            <a:r>
              <a:rPr lang="es-ES_tradnl" sz="1600" u="none" dirty="0" smtClean="0">
                <a:solidFill>
                  <a:schemeClr val="tx1"/>
                </a:solidFill>
              </a:rPr>
              <a:t>?</a:t>
            </a:r>
            <a:endParaRPr lang="es-ES_tradnl" sz="1600" u="none" dirty="0">
              <a:solidFill>
                <a:schemeClr val="tx1"/>
              </a:solidFill>
            </a:endParaRPr>
          </a:p>
          <a:p>
            <a:pPr algn="l">
              <a:spcBef>
                <a:spcPct val="0"/>
              </a:spcBef>
              <a:buFontTx/>
              <a:buNone/>
            </a:pPr>
            <a:endParaRPr lang="es-ES_tradnl" sz="1400" u="none" dirty="0">
              <a:solidFill>
                <a:schemeClr val="tx1"/>
              </a:solidFill>
              <a:latin typeface="Tahoma" pitchFamily="34" charset="0"/>
            </a:endParaRPr>
          </a:p>
          <a:p>
            <a:pPr algn="l">
              <a:spcBef>
                <a:spcPct val="0"/>
              </a:spcBef>
              <a:buFontTx/>
              <a:buNone/>
            </a:pPr>
            <a:r>
              <a:rPr lang="es-ES_tradnl" sz="1400" b="1" u="none" dirty="0">
                <a:solidFill>
                  <a:schemeClr val="tx1"/>
                </a:solidFill>
              </a:rPr>
              <a:t>Reflexionar críticamente sobre el proceso, anticipar riesgos y encontrar alternativas de </a:t>
            </a:r>
            <a:r>
              <a:rPr lang="es-ES_tradnl" sz="1400" b="1" u="none" dirty="0" smtClean="0">
                <a:solidFill>
                  <a:schemeClr val="tx1"/>
                </a:solidFill>
              </a:rPr>
              <a:t>solución a  imprevistos  o  problemas </a:t>
            </a:r>
            <a:r>
              <a:rPr lang="es-ES_tradnl" sz="1400" b="1" u="none" dirty="0">
                <a:solidFill>
                  <a:schemeClr val="tx1"/>
                </a:solidFill>
              </a:rPr>
              <a:t>surgidos en el </a:t>
            </a:r>
            <a:r>
              <a:rPr lang="es-ES_tradnl" sz="1400" b="1" u="none" dirty="0" smtClean="0">
                <a:solidFill>
                  <a:schemeClr val="tx1"/>
                </a:solidFill>
              </a:rPr>
              <a:t>recorrido. Asegurar la sostenibilidad y la mejora continua.</a:t>
            </a:r>
            <a:endParaRPr lang="es-ES_tradnl" sz="1400" b="1" u="none" dirty="0">
              <a:solidFill>
                <a:schemeClr val="tx1"/>
              </a:solidFill>
            </a:endParaRPr>
          </a:p>
        </p:txBody>
      </p:sp>
      <p:sp>
        <p:nvSpPr>
          <p:cNvPr id="2232332" name="Line 12"/>
          <p:cNvSpPr>
            <a:spLocks noChangeShapeType="1"/>
          </p:cNvSpPr>
          <p:nvPr/>
        </p:nvSpPr>
        <p:spPr bwMode="auto">
          <a:xfrm>
            <a:off x="1475656" y="4617696"/>
            <a:ext cx="6248400" cy="0"/>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s-ES" dirty="0">
              <a:effectLst>
                <a:outerShdw blurRad="38100" dist="38100" dir="2700000" algn="tl">
                  <a:srgbClr val="000000">
                    <a:alpha val="43137"/>
                  </a:srgbClr>
                </a:outerShdw>
              </a:effectLst>
            </a:endParaRPr>
          </a:p>
        </p:txBody>
      </p:sp>
      <p:cxnSp>
        <p:nvCxnSpPr>
          <p:cNvPr id="130061" name="AutoShape 13"/>
          <p:cNvCxnSpPr>
            <a:cxnSpLocks noChangeShapeType="1"/>
            <a:stCxn id="2232325" idx="2"/>
            <a:endCxn id="130057" idx="2"/>
          </p:cNvCxnSpPr>
          <p:nvPr/>
        </p:nvCxnSpPr>
        <p:spPr bwMode="auto">
          <a:xfrm rot="5400000" flipH="1" flipV="1">
            <a:off x="4711948" y="496776"/>
            <a:ext cx="13072" cy="6004520"/>
          </a:xfrm>
          <a:prstGeom prst="bentConnector3">
            <a:avLst>
              <a:gd name="adj1" fmla="val -1748776"/>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a:tailEnd/>
          </a:ln>
        </p:spPr>
        <p:style>
          <a:lnRef idx="3">
            <a:schemeClr val="accent2"/>
          </a:lnRef>
          <a:fillRef idx="0">
            <a:schemeClr val="accent2"/>
          </a:fillRef>
          <a:effectRef idx="2">
            <a:schemeClr val="accent2"/>
          </a:effectRef>
          <a:fontRef idx="minor">
            <a:schemeClr val="tx1"/>
          </a:fontRef>
        </p:style>
      </p:cxnSp>
      <p:sp>
        <p:nvSpPr>
          <p:cNvPr id="2232334" name="Line 14"/>
          <p:cNvSpPr>
            <a:spLocks noChangeShapeType="1"/>
          </p:cNvSpPr>
          <p:nvPr/>
        </p:nvSpPr>
        <p:spPr bwMode="auto">
          <a:xfrm>
            <a:off x="4716016" y="3457567"/>
            <a:ext cx="0" cy="552061"/>
          </a:xfrm>
          <a:prstGeom prst="line">
            <a:avLst/>
          </a:prstGeom>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a:tailEn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s-ES" dirty="0">
              <a:effectLst>
                <a:outerShdw blurRad="38100" dist="38100" dir="2700000" algn="tl">
                  <a:srgbClr val="000000">
                    <a:alpha val="43137"/>
                  </a:srgbClr>
                </a:outerShdw>
              </a:effectLst>
            </a:endParaRPr>
          </a:p>
        </p:txBody>
      </p:sp>
      <p:sp>
        <p:nvSpPr>
          <p:cNvPr id="21" name="20 Flecha derecha"/>
          <p:cNvSpPr/>
          <p:nvPr/>
        </p:nvSpPr>
        <p:spPr>
          <a:xfrm>
            <a:off x="3203848" y="1957400"/>
            <a:ext cx="504056" cy="360040"/>
          </a:xfrm>
          <a:prstGeom prs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dirty="0"/>
          </a:p>
        </p:txBody>
      </p:sp>
      <p:sp>
        <p:nvSpPr>
          <p:cNvPr id="22" name="21 Flecha derecha"/>
          <p:cNvSpPr/>
          <p:nvPr/>
        </p:nvSpPr>
        <p:spPr>
          <a:xfrm>
            <a:off x="6084168" y="2065412"/>
            <a:ext cx="504056" cy="360040"/>
          </a:xfrm>
          <a:prstGeom prs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dirty="0"/>
          </a:p>
        </p:txBody>
      </p:sp>
      <p:sp>
        <p:nvSpPr>
          <p:cNvPr id="24" name="23 Flecha derecha"/>
          <p:cNvSpPr/>
          <p:nvPr/>
        </p:nvSpPr>
        <p:spPr>
          <a:xfrm rot="10800000">
            <a:off x="7524328" y="4513683"/>
            <a:ext cx="720080" cy="360040"/>
          </a:xfrm>
          <a:prstGeom prs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dirty="0"/>
          </a:p>
        </p:txBody>
      </p:sp>
      <p:cxnSp>
        <p:nvCxnSpPr>
          <p:cNvPr id="26" name="25 Conector recto"/>
          <p:cNvCxnSpPr/>
          <p:nvPr/>
        </p:nvCxnSpPr>
        <p:spPr>
          <a:xfrm>
            <a:off x="8244408" y="3721596"/>
            <a:ext cx="0" cy="1080120"/>
          </a:xfrm>
          <a:prstGeom prst="line">
            <a:avLst/>
          </a:prstGeom>
          <a:ln w="18732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7193"/>
            <a:ext cx="7242048" cy="610580"/>
          </a:xfrm>
        </p:spPr>
        <p:txBody>
          <a:bodyPr>
            <a:normAutofit/>
          </a:bodyPr>
          <a:lstStyle/>
          <a:p>
            <a:pPr algn="ctr"/>
            <a:r>
              <a:rPr lang="es-ES_tradnl" sz="2800" dirty="0" smtClean="0"/>
              <a:t>PROYECTO FORMATIVO OCUPACIONAL</a:t>
            </a:r>
            <a:endParaRPr lang="es-ES" sz="2800" dirty="0"/>
          </a:p>
        </p:txBody>
      </p:sp>
      <p:graphicFrame>
        <p:nvGraphicFramePr>
          <p:cNvPr id="4" name="3 Diagrama"/>
          <p:cNvGraphicFramePr/>
          <p:nvPr>
            <p:extLst>
              <p:ext uri="{D42A27DB-BD31-4B8C-83A1-F6EECF244321}">
                <p14:modId xmlns:p14="http://schemas.microsoft.com/office/powerpoint/2010/main" val="1664348473"/>
              </p:ext>
            </p:extLst>
          </p:nvPr>
        </p:nvGraphicFramePr>
        <p:xfrm>
          <a:off x="0" y="877280"/>
          <a:ext cx="8172400" cy="483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21C647F-3511-4895-AA2A-7C8771C2237C}"/>
                                            </p:graphicEl>
                                          </p:spTgt>
                                        </p:tgtEl>
                                        <p:attrNameLst>
                                          <p:attrName>style.visibility</p:attrName>
                                        </p:attrNameLst>
                                      </p:cBhvr>
                                      <p:to>
                                        <p:strVal val="visible"/>
                                      </p:to>
                                    </p:set>
                                    <p:animEffect transition="in" filter="fade">
                                      <p:cBhvr>
                                        <p:cTn id="7" dur="2000"/>
                                        <p:tgtEl>
                                          <p:spTgt spid="4">
                                            <p:graphicEl>
                                              <a:dgm id="{F21C647F-3511-4895-AA2A-7C8771C223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98FAE56-6B16-4BDC-BFDB-6FE9C2381117}"/>
                                            </p:graphicEl>
                                          </p:spTgt>
                                        </p:tgtEl>
                                        <p:attrNameLst>
                                          <p:attrName>style.visibility</p:attrName>
                                        </p:attrNameLst>
                                      </p:cBhvr>
                                      <p:to>
                                        <p:strVal val="visible"/>
                                      </p:to>
                                    </p:set>
                                    <p:animEffect transition="in" filter="fade">
                                      <p:cBhvr>
                                        <p:cTn id="12" dur="2000"/>
                                        <p:tgtEl>
                                          <p:spTgt spid="4">
                                            <p:graphicEl>
                                              <a:dgm id="{F98FAE56-6B16-4BDC-BFDB-6FE9C23811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068DE47-20B7-4EE8-A428-A1E69246023B}"/>
                                            </p:graphicEl>
                                          </p:spTgt>
                                        </p:tgtEl>
                                        <p:attrNameLst>
                                          <p:attrName>style.visibility</p:attrName>
                                        </p:attrNameLst>
                                      </p:cBhvr>
                                      <p:to>
                                        <p:strVal val="visible"/>
                                      </p:to>
                                    </p:set>
                                    <p:animEffect transition="in" filter="fade">
                                      <p:cBhvr>
                                        <p:cTn id="17" dur="2000"/>
                                        <p:tgtEl>
                                          <p:spTgt spid="4">
                                            <p:graphicEl>
                                              <a:dgm id="{8068DE47-20B7-4EE8-A428-A1E69246023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41E4C1A-931E-43E1-B5BD-00B1A77FA1BF}"/>
                                            </p:graphicEl>
                                          </p:spTgt>
                                        </p:tgtEl>
                                        <p:attrNameLst>
                                          <p:attrName>style.visibility</p:attrName>
                                        </p:attrNameLst>
                                      </p:cBhvr>
                                      <p:to>
                                        <p:strVal val="visible"/>
                                      </p:to>
                                    </p:set>
                                    <p:animEffect transition="in" filter="fade">
                                      <p:cBhvr>
                                        <p:cTn id="22" dur="2000"/>
                                        <p:tgtEl>
                                          <p:spTgt spid="4">
                                            <p:graphicEl>
                                              <a:dgm id="{341E4C1A-931E-43E1-B5BD-00B1A77FA1B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AB9359E8-505B-4BED-8A65-91C8E9D780D2}"/>
                                            </p:graphicEl>
                                          </p:spTgt>
                                        </p:tgtEl>
                                        <p:attrNameLst>
                                          <p:attrName>style.visibility</p:attrName>
                                        </p:attrNameLst>
                                      </p:cBhvr>
                                      <p:to>
                                        <p:strVal val="visible"/>
                                      </p:to>
                                    </p:set>
                                    <p:animEffect transition="in" filter="fade">
                                      <p:cBhvr>
                                        <p:cTn id="27" dur="2000"/>
                                        <p:tgtEl>
                                          <p:spTgt spid="4">
                                            <p:graphicEl>
                                              <a:dgm id="{AB9359E8-505B-4BED-8A65-91C8E9D780D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53D2CEA-FE31-42A9-8A68-9FA33F5376B4}"/>
                                            </p:graphicEl>
                                          </p:spTgt>
                                        </p:tgtEl>
                                        <p:attrNameLst>
                                          <p:attrName>style.visibility</p:attrName>
                                        </p:attrNameLst>
                                      </p:cBhvr>
                                      <p:to>
                                        <p:strVal val="visible"/>
                                      </p:to>
                                    </p:set>
                                    <p:animEffect transition="in" filter="fade">
                                      <p:cBhvr>
                                        <p:cTn id="32" dur="2000"/>
                                        <p:tgtEl>
                                          <p:spTgt spid="4">
                                            <p:graphicEl>
                                              <a:dgm id="{F53D2CEA-FE31-42A9-8A68-9FA33F5376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4164" name="Text Box 4"/>
          <p:cNvSpPr txBox="1">
            <a:spLocks noChangeArrowheads="1"/>
          </p:cNvSpPr>
          <p:nvPr/>
        </p:nvSpPr>
        <p:spPr bwMode="auto">
          <a:xfrm>
            <a:off x="899593" y="-22819"/>
            <a:ext cx="7560196" cy="461665"/>
          </a:xfrm>
          <a:prstGeom prst="rect">
            <a:avLst/>
          </a:prstGeom>
          <a:noFill/>
          <a:ln w="12700" algn="ctr">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UY" sz="2400" b="1" u="none" dirty="0">
                <a:ln w="50800"/>
                <a:solidFill>
                  <a:schemeClr val="accent6">
                    <a:lumMod val="60000"/>
                    <a:lumOff val="40000"/>
                  </a:schemeClr>
                </a:solidFill>
                <a:latin typeface="Trebuchet MS" pitchFamily="34" charset="0"/>
              </a:rPr>
              <a:t>Sujetos individuales y colectivos</a:t>
            </a:r>
            <a:endParaRPr lang="en-US" sz="2400" b="1" u="none" dirty="0">
              <a:ln w="50800"/>
              <a:solidFill>
                <a:schemeClr val="accent6">
                  <a:lumMod val="60000"/>
                  <a:lumOff val="40000"/>
                </a:schemeClr>
              </a:solidFill>
              <a:latin typeface="Trebuchet MS" pitchFamily="34" charset="0"/>
            </a:endParaRPr>
          </a:p>
        </p:txBody>
      </p:sp>
      <p:sp>
        <p:nvSpPr>
          <p:cNvPr id="2524165" name="Text Box 5"/>
          <p:cNvSpPr txBox="1">
            <a:spLocks noChangeArrowheads="1"/>
          </p:cNvSpPr>
          <p:nvPr/>
        </p:nvSpPr>
        <p:spPr bwMode="auto">
          <a:xfrm>
            <a:off x="827584" y="481236"/>
            <a:ext cx="7560840" cy="523220"/>
          </a:xfrm>
          <a:prstGeom prst="rect">
            <a:avLst/>
          </a:prstGeom>
          <a:noFill/>
          <a:ln w="12700" algn="ctr">
            <a:noFill/>
            <a:miter lim="800000"/>
            <a:headEnd/>
            <a:tailEnd/>
          </a:ln>
          <a:effectLst/>
        </p:spPr>
        <p:txBody>
          <a:bodyPr wrap="square">
            <a:spAutoFit/>
          </a:bodyPr>
          <a:lstStyle/>
          <a:p>
            <a:pPr algn="l">
              <a:defRPr/>
            </a:pPr>
            <a:r>
              <a:rPr lang="es-UY" sz="2800" b="1" u="none"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Bookman Old Style" pitchFamily="18" charset="0"/>
              </a:rPr>
              <a:t>El PO colectivo: enseñar a emprender</a:t>
            </a:r>
            <a:endParaRPr lang="en-US" sz="2800" b="1" u="none"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Bookman Old Style" pitchFamily="18" charset="0"/>
            </a:endParaRPr>
          </a:p>
        </p:txBody>
      </p:sp>
      <p:sp>
        <p:nvSpPr>
          <p:cNvPr id="2524166" name="Text Box 6"/>
          <p:cNvSpPr txBox="1">
            <a:spLocks noChangeArrowheads="1"/>
          </p:cNvSpPr>
          <p:nvPr/>
        </p:nvSpPr>
        <p:spPr bwMode="auto">
          <a:xfrm>
            <a:off x="0" y="1201316"/>
            <a:ext cx="8099376" cy="4093428"/>
          </a:xfrm>
          <a:prstGeom prst="rect">
            <a:avLst/>
          </a:prstGeom>
          <a:noFill/>
          <a:ln w="12700" algn="ctr">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lgn="l">
              <a:buClr>
                <a:srgbClr val="A50021"/>
              </a:buClr>
              <a:buFont typeface="Wingdings" pitchFamily="2" charset="2"/>
              <a:buChar char="î"/>
              <a:defRPr/>
            </a:pPr>
            <a:r>
              <a:rPr lang="es-ES" sz="2000" b="1" i="1" u="none" dirty="0">
                <a:ln w="50800"/>
                <a:solidFill>
                  <a:schemeClr val="accent1">
                    <a:lumMod val="75000"/>
                  </a:schemeClr>
                </a:solidFill>
              </a:rPr>
              <a:t>Trabajar la emprendedor/a </a:t>
            </a:r>
            <a:r>
              <a:rPr lang="es-ES" sz="2000" b="1" u="none" dirty="0">
                <a:ln w="50800"/>
                <a:solidFill>
                  <a:schemeClr val="tx1">
                    <a:lumMod val="65000"/>
                    <a:lumOff val="35000"/>
                  </a:schemeClr>
                </a:solidFill>
              </a:rPr>
              <a:t>: desde la persona y desde su entorno. </a:t>
            </a:r>
            <a:endParaRPr lang="es-ES" sz="2000" b="1" u="none" dirty="0" smtClean="0">
              <a:ln w="50800"/>
              <a:solidFill>
                <a:schemeClr val="tx1">
                  <a:lumMod val="65000"/>
                  <a:lumOff val="35000"/>
                </a:schemeClr>
              </a:solidFill>
            </a:endParaRPr>
          </a:p>
          <a:p>
            <a:pPr marL="457200" indent="-457200">
              <a:buClr>
                <a:srgbClr val="A50021"/>
              </a:buClr>
              <a:buFont typeface="Wingdings" pitchFamily="2" charset="2"/>
              <a:buChar char="î"/>
              <a:defRPr/>
            </a:pPr>
            <a:r>
              <a:rPr lang="es-ES" sz="2000" b="1" i="1" dirty="0" smtClean="0">
                <a:ln w="50800"/>
                <a:solidFill>
                  <a:schemeClr val="accent1">
                    <a:lumMod val="75000"/>
                  </a:schemeClr>
                </a:solidFill>
              </a:rPr>
              <a:t>Trabajar el proyecto</a:t>
            </a:r>
            <a:r>
              <a:rPr lang="es-ES" sz="2000" b="1" i="1" dirty="0" smtClean="0">
                <a:ln w="50800"/>
                <a:solidFill>
                  <a:schemeClr val="tx1">
                    <a:lumMod val="65000"/>
                    <a:lumOff val="35000"/>
                  </a:schemeClr>
                </a:solidFill>
              </a:rPr>
              <a:t>:</a:t>
            </a:r>
            <a:r>
              <a:rPr lang="es-ES" sz="2000" b="1" dirty="0" smtClean="0">
                <a:ln w="50800"/>
                <a:solidFill>
                  <a:schemeClr val="tx1">
                    <a:lumMod val="65000"/>
                    <a:lumOff val="35000"/>
                  </a:schemeClr>
                </a:solidFill>
              </a:rPr>
              <a:t> empezando por plantearse alternativas de ideas, evaluarlas, profundizar en la mejor, buscar información y concientizar sobre los errores y riesgos más frecuente.</a:t>
            </a:r>
          </a:p>
          <a:p>
            <a:pPr marL="457200" indent="-457200">
              <a:buClr>
                <a:srgbClr val="A50021"/>
              </a:buClr>
              <a:buFont typeface="Wingdings" pitchFamily="2" charset="2"/>
              <a:buChar char="î"/>
              <a:defRPr/>
            </a:pPr>
            <a:r>
              <a:rPr lang="es-ES" sz="2000" b="1" i="1" dirty="0" smtClean="0">
                <a:ln w="50800"/>
                <a:solidFill>
                  <a:schemeClr val="accent1">
                    <a:lumMod val="75000"/>
                  </a:schemeClr>
                </a:solidFill>
              </a:rPr>
              <a:t>Trabajar la empresa</a:t>
            </a:r>
            <a:r>
              <a:rPr lang="es-ES" sz="2000" b="1" i="1" dirty="0" smtClean="0">
                <a:ln w="50800"/>
                <a:solidFill>
                  <a:schemeClr val="tx1">
                    <a:lumMod val="65000"/>
                    <a:lumOff val="35000"/>
                  </a:schemeClr>
                </a:solidFill>
              </a:rPr>
              <a:t>:</a:t>
            </a:r>
            <a:r>
              <a:rPr lang="es-ES" sz="2000" b="1" dirty="0" smtClean="0">
                <a:ln w="50800"/>
                <a:solidFill>
                  <a:schemeClr val="tx1">
                    <a:lumMod val="65000"/>
                    <a:lumOff val="35000"/>
                  </a:schemeClr>
                </a:solidFill>
              </a:rPr>
              <a:t> acompañando su apertura y apoyando su consolidación. Se aborda creación, infancia y desarrollo de la empresa, en cada una visualizando necesidades de recursos,  gestión y técnicas, riesgos o errores más comunes</a:t>
            </a:r>
          </a:p>
          <a:p>
            <a:pPr marL="457200" indent="-457200">
              <a:buClr>
                <a:srgbClr val="A50021"/>
              </a:buClr>
              <a:buFont typeface="Wingdings" pitchFamily="2" charset="2"/>
              <a:buChar char="î"/>
              <a:defRPr/>
            </a:pPr>
            <a:endParaRPr lang="es-ES" sz="2000" b="1" dirty="0" smtClean="0">
              <a:ln w="50800"/>
              <a:solidFill>
                <a:schemeClr val="tx1">
                  <a:lumMod val="65000"/>
                  <a:lumOff val="35000"/>
                </a:schemeClr>
              </a:solidFill>
            </a:endParaRPr>
          </a:p>
          <a:p>
            <a:pPr algn="ctr">
              <a:buClr>
                <a:srgbClr val="A50021"/>
              </a:buClr>
              <a:defRPr/>
            </a:pPr>
            <a:r>
              <a:rPr lang="es-ES_tradnl" sz="2000" b="1" i="1" dirty="0" smtClean="0">
                <a:ln w="50800"/>
                <a:solidFill>
                  <a:schemeClr val="accent3">
                    <a:lumMod val="60000"/>
                    <a:lumOff val="40000"/>
                  </a:schemeClr>
                </a:solidFill>
                <a:effectLst>
                  <a:outerShdw blurRad="38100" dist="38100" dir="2700000" algn="tl">
                    <a:srgbClr val="000000">
                      <a:alpha val="43137"/>
                    </a:srgbClr>
                  </a:outerShdw>
                </a:effectLst>
              </a:rPr>
              <a:t>LA ORIENTACIÒN PROFESIONAL: UN SERVICIO DE ACOMPAÑAMIENTO DE PROYECTOS INDIVIDUALES Y COLECTIVOS</a:t>
            </a:r>
            <a:endParaRPr lang="es-ES" sz="2000" b="1" i="1" u="none" dirty="0">
              <a:ln w="50800"/>
              <a:solidFill>
                <a:schemeClr val="accent3">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131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47864" y="337220"/>
            <a:ext cx="5400600" cy="2661645"/>
          </a:xfrm>
          <a:noFill/>
        </p:spPr>
        <p:txBody>
          <a:bodyPr/>
          <a:lstStyle/>
          <a:p>
            <a:r>
              <a:rPr lang="es-MX" sz="3200" dirty="0" err="1" smtClean="0">
                <a:solidFill>
                  <a:schemeClr val="bg1"/>
                </a:solidFill>
              </a:rPr>
              <a:t>PLAnIFICACIÓN</a:t>
            </a:r>
            <a:r>
              <a:rPr lang="es-MX" sz="3200" dirty="0" smtClean="0">
                <a:solidFill>
                  <a:schemeClr val="bg1"/>
                </a:solidFill>
              </a:rPr>
              <a:t> Y DESARROLLO CURRICULAR con enfoque integrado de GÉNERO Y DDHH</a:t>
            </a:r>
            <a:r>
              <a:rPr lang="es-MX" sz="3200" dirty="0" smtClean="0"/>
              <a:t>.</a:t>
            </a:r>
            <a:endParaRPr lang="es-AR" sz="3200" dirty="0"/>
          </a:p>
        </p:txBody>
      </p:sp>
      <p:sp>
        <p:nvSpPr>
          <p:cNvPr id="3" name="2 Subtítulo"/>
          <p:cNvSpPr>
            <a:spLocks noGrp="1"/>
          </p:cNvSpPr>
          <p:nvPr>
            <p:ph type="subTitle" idx="1"/>
          </p:nvPr>
        </p:nvSpPr>
        <p:spPr>
          <a:xfrm>
            <a:off x="3354442" y="3217540"/>
            <a:ext cx="5114778" cy="2088232"/>
          </a:xfrm>
        </p:spPr>
        <p:txBody>
          <a:bodyPr>
            <a:normAutofit/>
          </a:bodyPr>
          <a:lstStyle/>
          <a:p>
            <a:pPr algn="ctr">
              <a:buClr>
                <a:schemeClr val="bg1"/>
              </a:buClr>
            </a:pPr>
            <a:r>
              <a:rPr lang="es-UY" dirty="0" smtClean="0"/>
              <a:t>Es el  máximo responsable y el coordinador de los enfoques y las estrategias tanto de índole transformadora como de focalización.</a:t>
            </a:r>
            <a:endParaRPr lang="es-MX" dirty="0" smtClean="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72" y="2280724"/>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04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121857" name="Rectangle 1"/>
          <p:cNvSpPr>
            <a:spLocks noChangeArrowheads="1"/>
          </p:cNvSpPr>
          <p:nvPr/>
        </p:nvSpPr>
        <p:spPr bwMode="auto">
          <a:xfrm>
            <a:off x="0" y="1204436"/>
            <a:ext cx="8172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Ö"/>
              <a:tabLst>
                <a:tab pos="457200" algn="l"/>
              </a:tabLst>
            </a:pPr>
            <a:r>
              <a:rPr kumimoji="0" lang="es-MX" sz="1200" b="0" i="0" u="none" strike="noStrike" cap="none" normalizeH="0" baseline="0" dirty="0" smtClean="0">
                <a:ln>
                  <a:noFill/>
                </a:ln>
                <a:solidFill>
                  <a:schemeClr val="tx1"/>
                </a:solidFill>
                <a:effectLst/>
                <a:ea typeface="Times New Roman" pitchFamily="18" charset="0"/>
                <a:cs typeface="Calibri" pitchFamily="34" charset="0"/>
              </a:rPr>
              <a:t>parte de la caracterización conjunta de los requerimientos y potencialidades del entorno productivo y social y de las posibilidades y necesidades de la posible población-meta; </a:t>
            </a: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Ö"/>
              <a:tabLst>
                <a:tab pos="457200" algn="l"/>
              </a:tabLst>
            </a:pPr>
            <a:endParaRPr kumimoji="0" lang="es-A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r>
              <a:rPr kumimoji="0" lang="es-MX" sz="1200" b="0" i="0" u="none" strike="noStrike" cap="none" normalizeH="0" baseline="0" dirty="0" smtClean="0">
                <a:ln>
                  <a:noFill/>
                </a:ln>
                <a:solidFill>
                  <a:schemeClr val="tx1"/>
                </a:solidFill>
                <a:effectLst/>
                <a:ea typeface="Times New Roman" pitchFamily="18" charset="0"/>
                <a:cs typeface="Calibri" pitchFamily="34" charset="0"/>
              </a:rPr>
              <a:t>está atento y potencia la identificación y valoración de las competencias con independencia del sexo de quien la desempeña así como de dónde fueron adquiridas; </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endParaRPr kumimoji="0" lang="es-A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r>
              <a:rPr kumimoji="0" lang="es-MX" sz="1200" b="0" i="0" u="none" strike="noStrike" cap="none" normalizeH="0" baseline="0" dirty="0" smtClean="0">
                <a:ln>
                  <a:noFill/>
                </a:ln>
                <a:solidFill>
                  <a:schemeClr val="tx1"/>
                </a:solidFill>
                <a:effectLst/>
                <a:ea typeface="Times New Roman" pitchFamily="18" charset="0"/>
                <a:cs typeface="Calibri" pitchFamily="34" charset="0"/>
              </a:rPr>
              <a:t>instrumentan acciones y estrategias para desnaturalizar las opciones profesionales que, muchas veces están pautadas por normas que se interpretan como autodeterminación y que impiden a las personas desplegar sus capacidades, intereses y expectativas; </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endParaRPr kumimoji="0" lang="es-MX"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r>
              <a:rPr kumimoji="0" lang="es-MX" sz="1200" b="0" i="0" u="none" strike="noStrike" cap="none" normalizeH="0" baseline="0" dirty="0" smtClean="0">
                <a:ln>
                  <a:noFill/>
                </a:ln>
                <a:solidFill>
                  <a:schemeClr val="tx1"/>
                </a:solidFill>
                <a:effectLst/>
                <a:ea typeface="Times New Roman" pitchFamily="18" charset="0"/>
                <a:cs typeface="Calibri" pitchFamily="34" charset="0"/>
              </a:rPr>
              <a:t>revisa el diseño curricular  y adopta un lenguaje no sexista e incluyente en la denominación del perfil formativo, en los materiales didácticos, en las imágenes asociadas a las diversas actividades así como en todas las instancias y materiales de divulgación de la oferta y de la política comunicacional de la entidad</a:t>
            </a:r>
            <a:r>
              <a:rPr kumimoji="0" lang="es-AR" sz="1200" b="0" i="0" u="none" strike="noStrike" cap="none" normalizeH="0" baseline="0" dirty="0" smtClean="0">
                <a:ln>
                  <a:noFill/>
                </a:ln>
                <a:solidFill>
                  <a:schemeClr val="tx1"/>
                </a:solidFill>
                <a:effectLst/>
                <a:cs typeface="Arial" pitchFamily="34" charset="0"/>
              </a:rPr>
              <a:t> ;</a:t>
            </a:r>
          </a:p>
          <a:p>
            <a:pPr lvl="0">
              <a:buClr>
                <a:schemeClr val="accent6">
                  <a:lumMod val="75000"/>
                </a:schemeClr>
              </a:buClr>
              <a:buFont typeface="Wingdings" pitchFamily="2" charset="2"/>
              <a:buChar char="Ö"/>
            </a:pPr>
            <a:r>
              <a:rPr lang="es-MX" sz="1200" dirty="0" smtClean="0"/>
              <a:t>conocen los efectos e instrumenta las acciones necesarias para que el currículo oculto y omitido no reproduzca o refuerce los sesgos de género e inequidad;</a:t>
            </a:r>
          </a:p>
          <a:p>
            <a:pPr lvl="0">
              <a:buClr>
                <a:schemeClr val="accent6">
                  <a:lumMod val="75000"/>
                </a:schemeClr>
              </a:buClr>
              <a:buFont typeface="Wingdings" pitchFamily="2" charset="2"/>
              <a:buChar char="Ö"/>
            </a:pPr>
            <a:endParaRPr lang="es-AR" sz="1200" dirty="0" smtClean="0"/>
          </a:p>
          <a:p>
            <a:pPr lvl="0">
              <a:buClr>
                <a:schemeClr val="accent6">
                  <a:lumMod val="75000"/>
                </a:schemeClr>
              </a:buClr>
              <a:buFont typeface="Wingdings" pitchFamily="2" charset="2"/>
              <a:buChar char="Ö"/>
            </a:pPr>
            <a:r>
              <a:rPr lang="es-MX" sz="1200" dirty="0" smtClean="0"/>
              <a:t>está comprometido con el desarrollo de ofertas de calidad, actualizadas, que incorporan las innovaciones tecnológicas -de forma de facultar el desarrollo profesional permanente- la evolución en el mercado y en las pautas de consumo y se lo hace con igualdad y rigor tanto para las opciones en las que se registran  mayoría de varones como de mujeres, atendiendo a la no afirmación de la segmentación;</a:t>
            </a:r>
            <a:endParaRPr lang="es-AR" sz="1200" dirty="0" smtClean="0"/>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endParaRPr kumimoji="0" lang="es-A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7200" algn="l"/>
              </a:tabLst>
            </a:pPr>
            <a:endParaRPr kumimoji="0" lang="es-AR"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215041" name="Rectangle 1"/>
          <p:cNvSpPr>
            <a:spLocks noChangeArrowheads="1"/>
          </p:cNvSpPr>
          <p:nvPr/>
        </p:nvSpPr>
        <p:spPr bwMode="auto">
          <a:xfrm>
            <a:off x="0" y="1326162"/>
            <a:ext cx="8172400" cy="433965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chemeClr val="accent6">
                  <a:lumMod val="75000"/>
                </a:schemeClr>
              </a:buClr>
              <a:buFont typeface="Wingdings" pitchFamily="2" charset="2"/>
              <a:buChar char="Ö"/>
            </a:pPr>
            <a:r>
              <a:rPr lang="es-MX" sz="1200" dirty="0" smtClean="0"/>
              <a:t>adopta un enfoque de </a:t>
            </a:r>
            <a:r>
              <a:rPr lang="es-MX" sz="1200" i="1" dirty="0" smtClean="0"/>
              <a:t>formación en TIC para la igualdad,</a:t>
            </a:r>
            <a:r>
              <a:rPr lang="es-MX" sz="1200" dirty="0" smtClean="0"/>
              <a:t> lo que implica instrumentar acciones y estrategias para facilitar la capacitación de las mujeres de todas las edades así como de los grupos más vulnerables no sólo para su uso en el trabajo y en la práctica cotidiana y ciudadana, sino para la  creación de redes, la promoción y el intercambio de información, la búsqueda de empleo, etc. cuidando en todos estos aspectos la reproducción de sesgos que abonan la brecha digital; </a:t>
            </a:r>
          </a:p>
          <a:p>
            <a:pPr lvl="0">
              <a:buClr>
                <a:schemeClr val="accent6">
                  <a:lumMod val="75000"/>
                </a:schemeClr>
              </a:buClr>
              <a:buFont typeface="Wingdings" pitchFamily="2" charset="2"/>
              <a:buChar char="Ö"/>
            </a:pPr>
            <a:endParaRPr lang="es-AR" sz="1200" dirty="0" smtClean="0"/>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Ö"/>
              <a:tabLst>
                <a:tab pos="450850" algn="l"/>
              </a:tabLst>
            </a:pPr>
            <a:r>
              <a:rPr kumimoji="0" lang="es-MX" sz="1200" b="0" i="0" u="none" strike="noStrike" cap="none" normalizeH="0" baseline="0" dirty="0" smtClean="0">
                <a:ln>
                  <a:noFill/>
                </a:ln>
                <a:solidFill>
                  <a:schemeClr val="tx1"/>
                </a:solidFill>
                <a:effectLst/>
                <a:ea typeface="Times New Roman" pitchFamily="18" charset="0"/>
                <a:cs typeface="Calibri" pitchFamily="34" charset="0"/>
              </a:rPr>
              <a:t> interactúa con el mercado laboral para incidir y apoyar la inserción laboral basada en capacidades y no en el orden de género y de su potenciación por los otros factores de discriminación o segmentación, </a:t>
            </a:r>
            <a:r>
              <a:rPr kumimoji="0" lang="es-MX" sz="1200" b="0" i="0" u="none" strike="noStrike" cap="none" normalizeH="0" baseline="0" dirty="0" err="1" smtClean="0">
                <a:ln>
                  <a:noFill/>
                </a:ln>
                <a:solidFill>
                  <a:schemeClr val="tx1"/>
                </a:solidFill>
                <a:effectLst/>
                <a:ea typeface="Times New Roman" pitchFamily="18" charset="0"/>
                <a:cs typeface="Calibri" pitchFamily="34" charset="0"/>
              </a:rPr>
              <a:t>etc</a:t>
            </a:r>
            <a:r>
              <a:rPr kumimoji="0" lang="es-MX" sz="1200" b="0" i="0" u="none" strike="noStrike" cap="none" normalizeH="0" baseline="0" dirty="0" smtClean="0">
                <a:ln>
                  <a:noFill/>
                </a:ln>
                <a:solidFill>
                  <a:schemeClr val="tx1"/>
                </a:solidFill>
                <a:effectLst/>
                <a:ea typeface="Times New Roman" pitchFamily="18" charset="0"/>
                <a:cs typeface="Calibri" pitchFamily="34" charset="0"/>
              </a:rPr>
              <a:t>;</a:t>
            </a: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Ö"/>
              <a:tabLst>
                <a:tab pos="450850" algn="l"/>
              </a:tabLst>
            </a:pPr>
            <a:endParaRPr kumimoji="0" lang="es-MX" sz="1200" b="0" i="0" u="none" strike="noStrike" cap="none" normalizeH="0" baseline="0" dirty="0" smtClean="0">
              <a:ln>
                <a:noFill/>
              </a:ln>
              <a:solidFill>
                <a:schemeClr val="tx1"/>
              </a:solidFill>
              <a:effectLst/>
              <a:ea typeface="Times New Roman" pitchFamily="18" charset="0"/>
              <a:cs typeface="Calibri" pitchFamily="34" charset="0"/>
            </a:endParaRPr>
          </a:p>
          <a:p>
            <a:pPr lvl="0" fontAlgn="base">
              <a:spcBef>
                <a:spcPct val="0"/>
              </a:spcBef>
              <a:spcAft>
                <a:spcPct val="0"/>
              </a:spcAft>
              <a:buClr>
                <a:schemeClr val="accent6">
                  <a:lumMod val="75000"/>
                </a:schemeClr>
              </a:buClr>
              <a:buFont typeface="Wingdings" pitchFamily="2" charset="2"/>
              <a:buChar char="Ö"/>
              <a:tabLst>
                <a:tab pos="450850" algn="l"/>
              </a:tabLst>
            </a:pPr>
            <a:r>
              <a:rPr lang="es-UY" sz="1200" dirty="0" smtClean="0">
                <a:ea typeface="Times New Roman" pitchFamily="18" charset="0"/>
                <a:cs typeface="Calibri" pitchFamily="34" charset="0"/>
              </a:rPr>
              <a:t>en  la modalidad de  </a:t>
            </a:r>
            <a:r>
              <a:rPr lang="es-UY" sz="1200" dirty="0" err="1" smtClean="0">
                <a:ea typeface="Times New Roman" pitchFamily="18" charset="0"/>
                <a:cs typeface="Calibri" pitchFamily="34" charset="0"/>
              </a:rPr>
              <a:t>EyFTP</a:t>
            </a:r>
            <a:r>
              <a:rPr lang="es-UY" sz="1200" dirty="0" smtClean="0">
                <a:ea typeface="Times New Roman" pitchFamily="18" charset="0"/>
                <a:cs typeface="Calibri" pitchFamily="34" charset="0"/>
              </a:rPr>
              <a:t>, en el   análisis del mercado de trabajo del sector específico explicitando la división sexual del trabajo y sus efectos en la participación, las categorías ocupacionales, el ingreso, los impactos que el desempleo provoca en  unas y otros así como la reflexión respecto a violencia familiar  y  acoso de género en el ámbito laboral, con los consiguientes efectos que tienen tanto en las competencias transversales como en las posibilidades concretas de asistir y desarrollarse  en el trabajo y la formación;</a:t>
            </a:r>
            <a:endParaRPr kumimoji="0" lang="es-MX"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Wingdings" pitchFamily="2" charset="2"/>
              <a:buChar char="Ö"/>
              <a:tabLst>
                <a:tab pos="450850" algn="l"/>
              </a:tabLst>
            </a:pPr>
            <a:endParaRPr kumimoji="0" lang="es-A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Ö"/>
              <a:tabLst>
                <a:tab pos="450850" algn="l"/>
              </a:tabLst>
            </a:pPr>
            <a:r>
              <a:rPr kumimoji="0" lang="es-UY" sz="1200" b="1" i="0" u="none" strike="noStrike" cap="none" normalizeH="0" baseline="0" dirty="0" smtClean="0">
                <a:ln>
                  <a:noFill/>
                </a:ln>
                <a:solidFill>
                  <a:schemeClr val="tx1"/>
                </a:solidFill>
                <a:effectLst/>
                <a:ea typeface="Times New Roman" pitchFamily="18" charset="0"/>
                <a:cs typeface="Calibri" pitchFamily="34" charset="0"/>
              </a:rPr>
              <a:t>incluye la temática de género en los contenidos de diversas asignaturas - p</a:t>
            </a:r>
            <a:r>
              <a:rPr kumimoji="0" lang="es-UY" sz="1200" b="0" i="0" u="none" strike="noStrike" cap="none" normalizeH="0" baseline="0" dirty="0" smtClean="0">
                <a:ln>
                  <a:noFill/>
                </a:ln>
                <a:solidFill>
                  <a:schemeClr val="tx1"/>
                </a:solidFill>
                <a:effectLst/>
                <a:ea typeface="Times New Roman" pitchFamily="18" charset="0"/>
                <a:cs typeface="Calibri" pitchFamily="34" charset="0"/>
              </a:rPr>
              <a:t>or ejemplo,  H</a:t>
            </a:r>
            <a:r>
              <a:rPr lang="es-UY" sz="1200" dirty="0" smtClean="0">
                <a:ea typeface="Times New Roman" pitchFamily="18" charset="0"/>
                <a:cs typeface="Calibri" pitchFamily="34" charset="0"/>
              </a:rPr>
              <a:t>istoria,  Ciencias Sociales, </a:t>
            </a:r>
            <a:r>
              <a:rPr kumimoji="0" lang="es-UY" sz="1200" b="0" i="0" u="none" strike="noStrike" cap="none" normalizeH="0" baseline="0" dirty="0" smtClean="0">
                <a:ln>
                  <a:noFill/>
                </a:ln>
                <a:solidFill>
                  <a:schemeClr val="tx1"/>
                </a:solidFill>
                <a:effectLst/>
                <a:ea typeface="Times New Roman" pitchFamily="18" charset="0"/>
                <a:cs typeface="Calibri" pitchFamily="34" charset="0"/>
              </a:rPr>
              <a:t>Legislación Laboral,  Seguridad e Higiene,  Administración de Personal, etc. -  sin olvidar que ella implica igualmente la  reflexión sobre  la construcción de la masculinidad sin la cual no se estará siendo coherente con la índole relacional del género. En el escenario de la </a:t>
            </a:r>
            <a:r>
              <a:rPr kumimoji="0" lang="es-UY" sz="1200" b="0" i="0" u="none" strike="noStrike" cap="none" normalizeH="0" baseline="0" dirty="0" err="1" smtClean="0">
                <a:ln>
                  <a:noFill/>
                </a:ln>
                <a:solidFill>
                  <a:schemeClr val="tx1"/>
                </a:solidFill>
                <a:effectLst/>
                <a:ea typeface="Times New Roman" pitchFamily="18" charset="0"/>
                <a:cs typeface="Calibri" pitchFamily="34" charset="0"/>
              </a:rPr>
              <a:t>EyfFTP</a:t>
            </a:r>
            <a:r>
              <a:rPr kumimoji="0" lang="es-UY" sz="1200" b="0" i="0" u="none" strike="noStrike" cap="none" normalizeH="0" dirty="0" smtClean="0">
                <a:ln>
                  <a:noFill/>
                </a:ln>
                <a:solidFill>
                  <a:schemeClr val="tx1"/>
                </a:solidFill>
                <a:effectLst/>
                <a:ea typeface="Times New Roman" pitchFamily="18" charset="0"/>
                <a:cs typeface="Calibri" pitchFamily="34" charset="0"/>
              </a:rPr>
              <a:t> </a:t>
            </a:r>
            <a:r>
              <a:rPr kumimoji="0" lang="es-UY" sz="1200" b="0" i="0" u="none" strike="noStrike" cap="none" normalizeH="0" baseline="0" dirty="0" smtClean="0">
                <a:ln>
                  <a:noFill/>
                </a:ln>
                <a:solidFill>
                  <a:schemeClr val="tx1"/>
                </a:solidFill>
                <a:effectLst/>
                <a:ea typeface="Times New Roman" pitchFamily="18" charset="0"/>
                <a:cs typeface="Calibri" pitchFamily="34" charset="0"/>
              </a:rPr>
              <a:t>es  aún más imprescindible no sólo para avanzar en la diversificación ocupacional, sino para lograr los cambios en los objetivos socio-afectivos del aprendizaje que se requieren para el fortalecimiento de la </a:t>
            </a:r>
            <a:r>
              <a:rPr kumimoji="0" lang="es-UY" sz="1200" b="0" i="0" u="none" strike="noStrike" cap="none" normalizeH="0" baseline="0" dirty="0" err="1" smtClean="0">
                <a:ln>
                  <a:noFill/>
                </a:ln>
                <a:solidFill>
                  <a:schemeClr val="tx1"/>
                </a:solidFill>
                <a:effectLst/>
                <a:ea typeface="Times New Roman" pitchFamily="18" charset="0"/>
                <a:cs typeface="Calibri" pitchFamily="34" charset="0"/>
              </a:rPr>
              <a:t>empleabilidad</a:t>
            </a:r>
            <a:r>
              <a:rPr kumimoji="0" lang="es-UY" sz="1200" b="0" i="0" u="none" strike="noStrike" cap="none" normalizeH="0" baseline="0" dirty="0" smtClean="0">
                <a:ln>
                  <a:noFill/>
                </a:ln>
                <a:solidFill>
                  <a:schemeClr val="tx1"/>
                </a:solidFill>
                <a:effectLst/>
                <a:ea typeface="Times New Roman" pitchFamily="18" charset="0"/>
                <a:cs typeface="Calibri" pitchFamily="34" charset="0"/>
              </a:rPr>
              <a:t> y la ciudadanía (aprender a ser y a convivir)  y, en especial, de las competencias transversales que se nutren de los patrones de comportamiento que varones y mujeres manifiestan en su desempeño laboral.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215041" name="Rectangle 1"/>
          <p:cNvSpPr>
            <a:spLocks noChangeArrowheads="1"/>
          </p:cNvSpPr>
          <p:nvPr/>
        </p:nvSpPr>
        <p:spPr bwMode="auto">
          <a:xfrm>
            <a:off x="0" y="1201316"/>
            <a:ext cx="8172400" cy="2769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chemeClr val="accent6">
                  <a:lumMod val="75000"/>
                </a:schemeClr>
              </a:buClr>
              <a:buFont typeface="Wingdings" pitchFamily="2" charset="2"/>
              <a:buChar char="Ö"/>
            </a:pPr>
            <a:endParaRPr kumimoji="0" lang="es-UY" sz="1200" b="0" i="0" u="none" strike="noStrike" cap="none" normalizeH="0" baseline="0" dirty="0" smtClean="0">
              <a:ln>
                <a:noFill/>
              </a:ln>
              <a:solidFill>
                <a:schemeClr val="tx1"/>
              </a:solidFill>
              <a:effectLst/>
              <a:ea typeface="Times New Roman" pitchFamily="18" charset="0"/>
              <a:cs typeface="Calibri" pitchFamily="34" charset="0"/>
            </a:endParaRPr>
          </a:p>
        </p:txBody>
      </p:sp>
      <p:sp>
        <p:nvSpPr>
          <p:cNvPr id="216065" name="Rectangle 1"/>
          <p:cNvSpPr>
            <a:spLocks noChangeArrowheads="1"/>
          </p:cNvSpPr>
          <p:nvPr/>
        </p:nvSpPr>
        <p:spPr bwMode="auto">
          <a:xfrm>
            <a:off x="233772" y="1180992"/>
            <a:ext cx="7722604"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Wingdings" pitchFamily="2" charset="2"/>
              <a:buChar char="î"/>
              <a:tabLst>
                <a:tab pos="450850" algn="l"/>
              </a:tabLst>
            </a:pPr>
            <a:r>
              <a:rPr kumimoji="0" lang="es-UY" b="0" i="0" u="none" strike="noStrike" cap="none" normalizeH="0" baseline="0" dirty="0" smtClean="0">
                <a:ln>
                  <a:noFill/>
                </a:ln>
                <a:solidFill>
                  <a:schemeClr val="tx1"/>
                </a:solidFill>
                <a:effectLst/>
                <a:ea typeface="Times New Roman" pitchFamily="18" charset="0"/>
                <a:cs typeface="Calibri" pitchFamily="34" charset="0"/>
              </a:rPr>
              <a:t>integra la formación en género a la política de capacitación existente del personal o implementa específicamente la  sensibilización/formación de todo el plantel (desde directivos a administrativos e incluso personal de servicio). </a:t>
            </a:r>
            <a:r>
              <a:rPr kumimoji="0" lang="es-UY" b="0" i="0" u="none" strike="noStrike" cap="none" normalizeH="0" baseline="0" dirty="0" smtClean="0">
                <a:ln>
                  <a:noFill/>
                </a:ln>
                <a:solidFill>
                  <a:schemeClr val="tx1"/>
                </a:solidFill>
                <a:effectLst/>
                <a:ea typeface="Times New Roman" pitchFamily="18" charset="0"/>
                <a:cs typeface="Calibri" pitchFamily="34" charset="0"/>
              </a:rPr>
              <a:t>:  </a:t>
            </a:r>
            <a:r>
              <a:rPr kumimoji="0" lang="es-MX" b="0" i="1" u="none" strike="noStrike" cap="none" normalizeH="0" baseline="0" dirty="0" smtClean="0">
                <a:ln>
                  <a:noFill/>
                </a:ln>
                <a:solidFill>
                  <a:schemeClr val="accent6">
                    <a:lumMod val="75000"/>
                  </a:schemeClr>
                </a:solidFill>
                <a:effectLst/>
                <a:ea typeface="Times New Roman" pitchFamily="18" charset="0"/>
                <a:cs typeface="Calibri" pitchFamily="34" charset="0"/>
              </a:rPr>
              <a:t>currículo oculto </a:t>
            </a:r>
            <a:r>
              <a:rPr kumimoji="0" lang="es-MX" b="0" i="1" u="none" strike="noStrike" cap="none" normalizeH="0" baseline="0" dirty="0" smtClean="0">
                <a:ln>
                  <a:noFill/>
                </a:ln>
                <a:solidFill>
                  <a:schemeClr val="tx1"/>
                </a:solidFill>
                <a:effectLst/>
                <a:ea typeface="Times New Roman" pitchFamily="18" charset="0"/>
                <a:cs typeface="Calibri" pitchFamily="34" charset="0"/>
              </a:rPr>
              <a:t>de la institución: </a:t>
            </a:r>
            <a:r>
              <a:rPr kumimoji="0" lang="es-MX" b="0" i="0" u="none" strike="noStrike" cap="none" normalizeH="0" baseline="0" dirty="0" smtClean="0">
                <a:ln>
                  <a:noFill/>
                </a:ln>
                <a:solidFill>
                  <a:schemeClr val="tx1"/>
                </a:solidFill>
                <a:effectLst/>
                <a:ea typeface="Times New Roman" pitchFamily="18" charset="0"/>
                <a:cs typeface="Calibri" pitchFamily="34" charset="0"/>
              </a:rPr>
              <a:t>lo  que efectivamente “sucede” en la administración escolar, en la ejecución de los cursos, en el aula o el taller, </a:t>
            </a:r>
            <a:endParaRPr lang="es-MX" dirty="0" smtClean="0">
              <a:ea typeface="Times New Roman" pitchFamily="18" charset="0"/>
              <a:cs typeface="Calibri" pitchFamily="34" charset="0"/>
            </a:endParaRPr>
          </a:p>
          <a:p>
            <a:pPr>
              <a:buClr>
                <a:schemeClr val="accent6">
                  <a:lumMod val="75000"/>
                </a:schemeClr>
              </a:buClr>
              <a:buFont typeface="Wingdings" pitchFamily="2" charset="2"/>
              <a:buChar char="î"/>
            </a:pPr>
            <a:r>
              <a:rPr lang="es-MX" dirty="0" smtClean="0"/>
              <a:t> se reconoce y aborda el </a:t>
            </a:r>
            <a:r>
              <a:rPr lang="es-MX" b="1" i="1" dirty="0" smtClean="0">
                <a:solidFill>
                  <a:schemeClr val="accent6">
                    <a:lumMod val="75000"/>
                  </a:schemeClr>
                </a:solidFill>
              </a:rPr>
              <a:t>currículo obviado</a:t>
            </a:r>
            <a:r>
              <a:rPr lang="es-MX" b="1" dirty="0" smtClean="0">
                <a:solidFill>
                  <a:schemeClr val="accent6">
                    <a:lumMod val="75000"/>
                  </a:schemeClr>
                </a:solidFill>
              </a:rPr>
              <a:t> :  </a:t>
            </a:r>
            <a:r>
              <a:rPr lang="es-MX" dirty="0" smtClean="0"/>
              <a:t>los temas no tratados, la no inclusión de sentimientos, intereses, modalidades comunicacionales que están presentes en el mundo del trabajo pero que se hasta hace muy poco no se los consideraba ámbito de la formación, como por ejemplo la violencia doméstica, el acoso  moral y sexual, los derechos de la maternidad, la conciliación trabajo y familia, etc.</a:t>
            </a:r>
            <a:endParaRPr lang="es-AR" dirty="0" smtClean="0"/>
          </a:p>
          <a:p>
            <a:pPr>
              <a:buClr>
                <a:schemeClr val="accent6">
                  <a:lumMod val="75000"/>
                </a:schemeClr>
              </a:buClr>
            </a:pPr>
            <a:r>
              <a:rPr lang="es-MX" dirty="0" smtClean="0"/>
              <a:t> </a:t>
            </a:r>
            <a:endParaRPr lang="es-AR" dirty="0" smtClean="0"/>
          </a:p>
          <a:p>
            <a:pPr lvl="0">
              <a:buClr>
                <a:schemeClr val="accent6">
                  <a:lumMod val="75000"/>
                </a:schemeClr>
              </a:buClr>
              <a:buFont typeface="Wingdings" pitchFamily="2" charset="2"/>
              <a:buChar char="î"/>
            </a:pPr>
            <a:r>
              <a:rPr lang="es-MX" dirty="0" smtClean="0"/>
              <a:t>Incluyen las necesidades y especificidades de las mujeres en los horarios, en la infraestructura, en la localización de la oferta, en la consideración del cuidado de hijos/as, etc.</a:t>
            </a:r>
            <a:endParaRPr kumimoji="0" lang="es-A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11760" y="1025937"/>
            <a:ext cx="5616624" cy="40626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UY" sz="2000" dirty="0" smtClean="0"/>
              <a:t>  ¿ </a:t>
            </a:r>
            <a:r>
              <a:rPr lang="es-UY" sz="1400" dirty="0" smtClean="0">
                <a:solidFill>
                  <a:schemeClr val="accent2">
                    <a:lumMod val="75000"/>
                  </a:schemeClr>
                </a:solidFill>
                <a:effectLst>
                  <a:outerShdw blurRad="38100" dist="38100" dir="2700000" algn="tl">
                    <a:srgbClr val="000000">
                      <a:alpha val="43137"/>
                    </a:srgbClr>
                  </a:outerShdw>
                </a:effectLst>
              </a:rPr>
              <a:t>Que entendemos por género?  </a:t>
            </a:r>
          </a:p>
          <a:p>
            <a:pPr>
              <a:buFont typeface="Wingdings" pitchFamily="2" charset="2"/>
              <a:buChar char=""/>
            </a:pPr>
            <a:r>
              <a:rPr lang="es-UY" sz="1400" b="1" dirty="0" smtClean="0"/>
              <a:t> elemento </a:t>
            </a:r>
            <a:r>
              <a:rPr lang="es-UY" sz="1400" b="1" dirty="0"/>
              <a:t>constitutivo de las relaciones sociales, - concepto </a:t>
            </a:r>
            <a:r>
              <a:rPr lang="es-UY" sz="1400" b="1" dirty="0" smtClean="0"/>
              <a:t>relacional y un  </a:t>
            </a:r>
            <a:r>
              <a:rPr lang="es-UY" sz="1400" b="1" dirty="0"/>
              <a:t>principio central organizador del sistema de clasificación y jerarquización de las relaciones </a:t>
            </a:r>
            <a:r>
              <a:rPr lang="es-UY" sz="1400" b="1" dirty="0" smtClean="0"/>
              <a:t>sociales;</a:t>
            </a:r>
            <a:endParaRPr lang="es-UY" sz="1400" b="1" dirty="0"/>
          </a:p>
          <a:p>
            <a:pPr>
              <a:buFont typeface="Wingdings" pitchFamily="2" charset="2"/>
              <a:buChar char=""/>
            </a:pPr>
            <a:r>
              <a:rPr lang="es-UY" sz="1400" b="1" dirty="0"/>
              <a:t> </a:t>
            </a:r>
            <a:r>
              <a:rPr lang="es-UY" sz="1400" b="1" dirty="0" smtClean="0"/>
              <a:t>contiene </a:t>
            </a:r>
            <a:r>
              <a:rPr lang="es-UY" sz="1400" b="1" dirty="0"/>
              <a:t>dimensiones subjetivas y de orden </a:t>
            </a:r>
            <a:r>
              <a:rPr lang="es-UY" sz="1400" b="1" dirty="0" smtClean="0"/>
              <a:t>simbólico que </a:t>
            </a:r>
            <a:r>
              <a:rPr lang="es-UY" sz="1400" b="1" dirty="0"/>
              <a:t>RACIONALIZAN LA </a:t>
            </a:r>
            <a:r>
              <a:rPr lang="es-UY" sz="1400" b="1" dirty="0" smtClean="0"/>
              <a:t>INEQUIDAD;</a:t>
            </a:r>
            <a:endParaRPr lang="es-UY" sz="1400" b="1" dirty="0"/>
          </a:p>
          <a:p>
            <a:pPr>
              <a:buFont typeface="Wingdings" pitchFamily="2" charset="2"/>
              <a:buChar char=""/>
            </a:pPr>
            <a:r>
              <a:rPr lang="es-UY" sz="1400" b="1" dirty="0"/>
              <a:t>  se entrecruza potenciándose con  los otros factores generadores de inequidad: raza,  edad, ingresos, educación, condición rural o </a:t>
            </a:r>
            <a:r>
              <a:rPr lang="es-UY" sz="1400" b="1" dirty="0" smtClean="0"/>
              <a:t>urbana: </a:t>
            </a:r>
            <a:r>
              <a:rPr lang="es-UY" sz="1400" b="1" dirty="0" smtClean="0"/>
              <a:t>INTERSECCIONALIDAD;</a:t>
            </a:r>
            <a:endParaRPr lang="es-UY" sz="1400" b="1" dirty="0"/>
          </a:p>
          <a:p>
            <a:pPr>
              <a:buFont typeface="Wingdings" pitchFamily="2" charset="2"/>
              <a:buChar char=""/>
            </a:pPr>
            <a:r>
              <a:rPr lang="es-ES_tradnl" sz="1400" b="1" dirty="0" smtClean="0"/>
              <a:t> categoría </a:t>
            </a:r>
          </a:p>
          <a:p>
            <a:pPr lvl="1">
              <a:buFont typeface="Wingdings" pitchFamily="2" charset="2"/>
              <a:buChar char="î"/>
            </a:pPr>
            <a:r>
              <a:rPr lang="es-ES_tradnl" sz="1400" b="1" dirty="0" smtClean="0"/>
              <a:t> </a:t>
            </a:r>
            <a:r>
              <a:rPr lang="es-ES_tradnl" sz="1400" b="1" dirty="0" smtClean="0">
                <a:solidFill>
                  <a:schemeClr val="accent2">
                    <a:lumMod val="50000"/>
                  </a:schemeClr>
                </a:solidFill>
              </a:rPr>
              <a:t>descriptiva</a:t>
            </a:r>
            <a:r>
              <a:rPr lang="es-ES_tradnl" sz="1400" b="1" dirty="0" smtClean="0"/>
              <a:t>: visibiliza desigualdades entre ♀ y </a:t>
            </a:r>
            <a:r>
              <a:rPr lang="es-AR" sz="1400" dirty="0" smtClean="0"/>
              <a:t>♂</a:t>
            </a:r>
            <a:r>
              <a:rPr lang="es-ES_tradnl" sz="1400" b="1" dirty="0" smtClean="0"/>
              <a:t>   y a su interior</a:t>
            </a:r>
          </a:p>
          <a:p>
            <a:pPr lvl="1">
              <a:buFont typeface="Wingdings" pitchFamily="2" charset="2"/>
              <a:buChar char="î"/>
            </a:pPr>
            <a:r>
              <a:rPr lang="es-ES_tradnl" sz="1400" b="1" dirty="0" smtClean="0">
                <a:solidFill>
                  <a:schemeClr val="tx1"/>
                </a:solidFill>
              </a:rPr>
              <a:t>   </a:t>
            </a:r>
            <a:r>
              <a:rPr lang="es-ES_tradnl" sz="1400" b="1" dirty="0" smtClean="0">
                <a:solidFill>
                  <a:schemeClr val="accent2">
                    <a:lumMod val="50000"/>
                  </a:schemeClr>
                </a:solidFill>
              </a:rPr>
              <a:t>analítica:</a:t>
            </a:r>
            <a:r>
              <a:rPr lang="es-ES_tradnl" sz="1400" b="1" dirty="0" smtClean="0">
                <a:solidFill>
                  <a:schemeClr val="tx1"/>
                </a:solidFill>
              </a:rPr>
              <a:t> ofrece conjunto de conceptos y herramientas  metodológicas  para develar y explicar las desigualdades y los procesos de construcción de la identidad</a:t>
            </a:r>
          </a:p>
          <a:p>
            <a:pPr lvl="1">
              <a:buFont typeface="Wingdings" pitchFamily="2" charset="2"/>
              <a:buChar char="î"/>
            </a:pPr>
            <a:r>
              <a:rPr lang="es-ES_tradnl" sz="1400" b="1" dirty="0" smtClean="0">
                <a:solidFill>
                  <a:schemeClr val="accent2">
                    <a:lumMod val="50000"/>
                  </a:schemeClr>
                </a:solidFill>
              </a:rPr>
              <a:t>  ético-política</a:t>
            </a:r>
            <a:r>
              <a:rPr lang="es-ES_tradnl" sz="1400" b="1" dirty="0" smtClean="0">
                <a:solidFill>
                  <a:schemeClr val="tx1"/>
                </a:solidFill>
              </a:rPr>
              <a:t>: se fundamenta en los DDHH y en los principios de igualdad, equidad, justicia y reconocimiento intragénero </a:t>
            </a:r>
            <a:endParaRPr lang="es-UY" sz="1400" dirty="0">
              <a:solidFill>
                <a:schemeClr val="tx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5332"/>
            <a:ext cx="233975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238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215041" name="Rectangle 1"/>
          <p:cNvSpPr>
            <a:spLocks noChangeArrowheads="1"/>
          </p:cNvSpPr>
          <p:nvPr/>
        </p:nvSpPr>
        <p:spPr bwMode="auto">
          <a:xfrm>
            <a:off x="0" y="1201316"/>
            <a:ext cx="8172400" cy="2769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chemeClr val="accent6">
                  <a:lumMod val="75000"/>
                </a:schemeClr>
              </a:buClr>
              <a:buFont typeface="Wingdings" pitchFamily="2" charset="2"/>
              <a:buChar char="Ö"/>
            </a:pPr>
            <a:endParaRPr kumimoji="0" lang="es-UY" sz="1200" b="0" i="0" u="none" strike="noStrike" cap="none" normalizeH="0" baseline="0" dirty="0" smtClean="0">
              <a:ln>
                <a:noFill/>
              </a:ln>
              <a:solidFill>
                <a:schemeClr val="tx1"/>
              </a:solidFill>
              <a:effectLst/>
              <a:ea typeface="Times New Roman" pitchFamily="18" charset="0"/>
              <a:cs typeface="Calibri" pitchFamily="34" charset="0"/>
            </a:endParaRPr>
          </a:p>
        </p:txBody>
      </p:sp>
      <p:sp>
        <p:nvSpPr>
          <p:cNvPr id="216065" name="Rectangle 1"/>
          <p:cNvSpPr>
            <a:spLocks noChangeArrowheads="1"/>
          </p:cNvSpPr>
          <p:nvPr/>
        </p:nvSpPr>
        <p:spPr bwMode="auto">
          <a:xfrm>
            <a:off x="179512" y="1119436"/>
            <a:ext cx="7920880" cy="430887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
                <a:schemeClr val="accent6">
                  <a:lumMod val="75000"/>
                </a:schemeClr>
              </a:buClr>
              <a:buFont typeface="Wingdings" pitchFamily="2" charset="2"/>
              <a:buChar char="î"/>
              <a:tabLst>
                <a:tab pos="450850" algn="l"/>
              </a:tabLst>
            </a:pPr>
            <a:r>
              <a:rPr lang="es-MX" dirty="0" smtClean="0"/>
              <a:t> </a:t>
            </a:r>
            <a:r>
              <a:rPr lang="es-MX" sz="1600" dirty="0" err="1" smtClean="0"/>
              <a:t>conceptua</a:t>
            </a:r>
            <a:r>
              <a:rPr lang="es-AR" sz="1600" dirty="0" smtClean="0"/>
              <a:t>liza </a:t>
            </a:r>
            <a:r>
              <a:rPr lang="es-AR" sz="1600" i="1" dirty="0" smtClean="0"/>
              <a:t>la calidad y la equidad como dimensiones interdependientes y transversales de la política y del proceso de enseñanza-aprendizaje.</a:t>
            </a:r>
          </a:p>
          <a:p>
            <a:endParaRPr lang="es-AR" sz="1600" dirty="0" smtClean="0"/>
          </a:p>
          <a:p>
            <a:r>
              <a:rPr lang="es-AR" sz="1400" dirty="0" smtClean="0"/>
              <a:t>No se logrará la misma calidad si se trata igual a desiguales (pertenencia con el sujeto de atención) pero también si la calidad de los aprendizajes o del tipo de formación impartida es diferente nunca se logrará la misma calidad de resultados.  Durante muchísimo tiempo la formación para mujeres se concentró en los niveles más bajos (capacitaciones cortas y básicas)  y en las salidas ocupacionales que requerían las menores calificaciones, las con menor contenido tecnológico, etc.  Sin mejorar  la calidad de la formación a la que acceden las mujeres así como sin implementar las nivelaciones y apoyos  adicionales, específicos, para superar sus carencias de partida o los obstáculos que les dificultan asistir (como el cuidado de sus hijos) no se les estará dando un trato justo y equivalente, acorde con sus necesidades específicas y diferenciadas.</a:t>
            </a:r>
          </a:p>
          <a:p>
            <a:r>
              <a:rPr lang="es-AR" sz="1400" dirty="0" smtClean="0"/>
              <a:t> </a:t>
            </a:r>
          </a:p>
          <a:p>
            <a:r>
              <a:rPr lang="es-AR" sz="1400" dirty="0" smtClean="0"/>
              <a:t>La </a:t>
            </a:r>
            <a:r>
              <a:rPr lang="es-AR" sz="1400" dirty="0" smtClean="0"/>
              <a:t>equidad se hace posible cuando el trato concreto, práctico, que se da a las personas está basado en la consideración justa de las necesidades e intereses impuestos por la diferencia,  de manera que ese trato justo permita lograr que la igualdad de derecho </a:t>
            </a:r>
            <a:r>
              <a:rPr lang="es-AR" sz="1400" dirty="0" smtClean="0"/>
              <a:t>(se </a:t>
            </a:r>
            <a:r>
              <a:rPr lang="es-AR" sz="1400" dirty="0" smtClean="0"/>
              <a:t>exprese en hechos, en igualdad de oportunidades y de resultados en el acceso, en las posibilidades de desarrollo profesional y, también  en la calidad del empleo.  </a:t>
            </a:r>
            <a:endParaRPr kumimoji="0" lang="es-AR" sz="14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215041" name="Rectangle 1"/>
          <p:cNvSpPr>
            <a:spLocks noChangeArrowheads="1"/>
          </p:cNvSpPr>
          <p:nvPr/>
        </p:nvSpPr>
        <p:spPr bwMode="auto">
          <a:xfrm>
            <a:off x="0" y="1201316"/>
            <a:ext cx="8172400" cy="2769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chemeClr val="accent6">
                  <a:lumMod val="75000"/>
                </a:schemeClr>
              </a:buClr>
              <a:buFont typeface="Wingdings" pitchFamily="2" charset="2"/>
              <a:buChar char="Ö"/>
            </a:pPr>
            <a:endParaRPr kumimoji="0" lang="es-UY" sz="1200" b="0" i="0" u="none" strike="noStrike" cap="none" normalizeH="0" baseline="0" dirty="0" smtClean="0">
              <a:ln>
                <a:noFill/>
              </a:ln>
              <a:solidFill>
                <a:schemeClr val="tx1"/>
              </a:solidFill>
              <a:effectLst/>
              <a:ea typeface="Times New Roman" pitchFamily="18" charset="0"/>
              <a:cs typeface="Calibri" pitchFamily="34" charset="0"/>
            </a:endParaRPr>
          </a:p>
        </p:txBody>
      </p:sp>
      <p:sp>
        <p:nvSpPr>
          <p:cNvPr id="216065" name="Rectangle 1"/>
          <p:cNvSpPr>
            <a:spLocks noChangeArrowheads="1"/>
          </p:cNvSpPr>
          <p:nvPr/>
        </p:nvSpPr>
        <p:spPr bwMode="auto">
          <a:xfrm>
            <a:off x="179512" y="1173685"/>
            <a:ext cx="7920880" cy="427809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Clr>
                <a:schemeClr val="accent6">
                  <a:lumMod val="75000"/>
                </a:schemeClr>
              </a:buClr>
              <a:buFont typeface="Wingdings" pitchFamily="2" charset="2"/>
              <a:buChar char="Ö"/>
            </a:pPr>
            <a:r>
              <a:rPr lang="es-MX" sz="1200" dirty="0" smtClean="0"/>
              <a:t> </a:t>
            </a:r>
            <a:r>
              <a:rPr lang="es-MX" sz="1600" b="1" dirty="0" smtClean="0">
                <a:solidFill>
                  <a:schemeClr val="accent6">
                    <a:lumMod val="75000"/>
                  </a:schemeClr>
                </a:solidFill>
              </a:rPr>
              <a:t>Esta interdependencia entre calidad, equidad y perspectiva de género también remite a la relación entre calidad de la oferta formativa y  calidad del empleo: si no se cumplen las condiciones de un trabajo decente,  no habrá  calidad del empleo y sus limitaciones o carencias inciden en la calidad de vida. </a:t>
            </a:r>
            <a:endParaRPr lang="es-AR" sz="1600" b="1" dirty="0" smtClean="0">
              <a:solidFill>
                <a:schemeClr val="accent6">
                  <a:lumMod val="75000"/>
                </a:schemeClr>
              </a:solidFill>
            </a:endParaRPr>
          </a:p>
          <a:p>
            <a:r>
              <a:rPr lang="es-MX" sz="1600" dirty="0" smtClean="0">
                <a:solidFill>
                  <a:schemeClr val="accent6">
                    <a:lumMod val="75000"/>
                  </a:schemeClr>
                </a:solidFill>
              </a:rPr>
              <a:t> </a:t>
            </a:r>
            <a:r>
              <a:rPr lang="es-MX" sz="1600" dirty="0" smtClean="0"/>
              <a:t>Sólo basta con los indicadores más persistentes - la brecha salarial, el techo de cristal,  la mayor precariedad y desprotección social del trabajo doméstico, las barreras para los ascensos aún en las ocupaciones “tradicionalmente” femeninas - para fundamentar la </a:t>
            </a:r>
            <a:r>
              <a:rPr lang="es-MX" sz="1600" b="1" dirty="0" smtClean="0">
                <a:solidFill>
                  <a:schemeClr val="accent6">
                    <a:lumMod val="75000"/>
                  </a:schemeClr>
                </a:solidFill>
              </a:rPr>
              <a:t>prédica de la OIT respecto a la igualdad de género como eje transversal para el trabajo decente.  </a:t>
            </a:r>
            <a:endParaRPr lang="es-MX" sz="1600" b="1" dirty="0" smtClean="0">
              <a:solidFill>
                <a:schemeClr val="accent6">
                  <a:lumMod val="75000"/>
                </a:schemeClr>
              </a:solidFill>
            </a:endParaRPr>
          </a:p>
          <a:p>
            <a:r>
              <a:rPr lang="es-MX" sz="1600" b="1" dirty="0" smtClean="0">
                <a:solidFill>
                  <a:schemeClr val="accent6">
                    <a:lumMod val="75000"/>
                  </a:schemeClr>
                </a:solidFill>
              </a:rPr>
              <a:t> </a:t>
            </a:r>
            <a:r>
              <a:rPr lang="es-MX" sz="1600" b="1" dirty="0" smtClean="0">
                <a:solidFill>
                  <a:schemeClr val="accent6">
                    <a:lumMod val="75000"/>
                  </a:schemeClr>
                </a:solidFill>
              </a:rPr>
              <a:t>Pero también hay otras  dimensiones de la calidad del trabajo que reclaman de la mirada de género y DHH:   </a:t>
            </a:r>
            <a:r>
              <a:rPr lang="es-MX" sz="1600" dirty="0" smtClean="0"/>
              <a:t>propiciar  equilibrios deseados entre su realización y otras aspiraciones personales, como son el emanciparse; el disponer de tiempo para disfrutar de la vida familiar,  la crianza de los hijos, el ocio;  preservar o avanzar en el estatus social o participar activamente en la vida comunitaria.  La inseguridad en el trabajo, los riesgos para la salud o los horarios que afectan la vida familiar y societaria, la intensidad  de la dedicación horaria y mental de algunos trabajos, son todos rasgos de un trabajo de baja calidad.</a:t>
            </a:r>
            <a:endParaRPr lang="es-AR" sz="16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21196"/>
            <a:ext cx="7848872" cy="1015663"/>
          </a:xfrm>
          <a:prstGeom prst="rect">
            <a:avLst/>
          </a:prstGeom>
        </p:spPr>
        <p:txBody>
          <a:bodyPr wrap="square">
            <a:spAutoFit/>
          </a:bodyPr>
          <a:lstStyle/>
          <a:p>
            <a:pPr algn="ctr"/>
            <a:r>
              <a:rPr lang="es-MX" sz="2000" dirty="0" smtClean="0">
                <a:solidFill>
                  <a:schemeClr val="accent6">
                    <a:lumMod val="75000"/>
                  </a:schemeClr>
                </a:solidFill>
              </a:rPr>
              <a:t>El Desarrollo Curricular estará cumpliendo con sus fines y responsabilidades cuando en el diseño o actualización de la oferta para todas las áreas o perfiles profesionales se</a:t>
            </a:r>
            <a:r>
              <a:rPr lang="es-MX" sz="2000" dirty="0" smtClean="0"/>
              <a:t>:</a:t>
            </a:r>
            <a:endParaRPr lang="es-AR" sz="2000" dirty="0"/>
          </a:p>
        </p:txBody>
      </p:sp>
      <p:sp>
        <p:nvSpPr>
          <p:cNvPr id="215041" name="Rectangle 1"/>
          <p:cNvSpPr>
            <a:spLocks noChangeArrowheads="1"/>
          </p:cNvSpPr>
          <p:nvPr/>
        </p:nvSpPr>
        <p:spPr bwMode="auto">
          <a:xfrm>
            <a:off x="0" y="1201316"/>
            <a:ext cx="8172400" cy="2769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chemeClr val="accent6">
                  <a:lumMod val="75000"/>
                </a:schemeClr>
              </a:buClr>
              <a:buFont typeface="Wingdings" pitchFamily="2" charset="2"/>
              <a:buChar char="Ö"/>
            </a:pPr>
            <a:endParaRPr kumimoji="0" lang="es-UY" sz="1200" b="0" i="0" u="none" strike="noStrike" cap="none" normalizeH="0" baseline="0" dirty="0" smtClean="0">
              <a:ln>
                <a:noFill/>
              </a:ln>
              <a:solidFill>
                <a:schemeClr val="tx1"/>
              </a:solidFill>
              <a:effectLst/>
              <a:ea typeface="Times New Roman" pitchFamily="18" charset="0"/>
              <a:cs typeface="Calibri" pitchFamily="34" charset="0"/>
            </a:endParaRPr>
          </a:p>
        </p:txBody>
      </p:sp>
      <p:sp>
        <p:nvSpPr>
          <p:cNvPr id="216065" name="Rectangle 1"/>
          <p:cNvSpPr>
            <a:spLocks noChangeArrowheads="1"/>
          </p:cNvSpPr>
          <p:nvPr/>
        </p:nvSpPr>
        <p:spPr bwMode="auto">
          <a:xfrm>
            <a:off x="179512" y="1129308"/>
            <a:ext cx="7920880" cy="458587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Clr>
                <a:schemeClr val="accent6">
                  <a:lumMod val="75000"/>
                </a:schemeClr>
              </a:buClr>
              <a:buFont typeface="Wingdings" pitchFamily="2" charset="2"/>
              <a:buChar char="Ü"/>
            </a:pPr>
            <a:r>
              <a:rPr lang="es-MX" sz="1400" dirty="0" smtClean="0"/>
              <a:t>Desde estas consideraciones, una política de </a:t>
            </a:r>
            <a:r>
              <a:rPr lang="es-MX" sz="1400" dirty="0" err="1" smtClean="0"/>
              <a:t>EyFTP</a:t>
            </a:r>
            <a:r>
              <a:rPr lang="es-MX" sz="1400" dirty="0" smtClean="0"/>
              <a:t> que asume y se compromete con la mejora de la calidad y la equidad como dimensiones interdependientes será aquella que:</a:t>
            </a:r>
          </a:p>
          <a:p>
            <a:pPr>
              <a:buClr>
                <a:schemeClr val="accent6">
                  <a:lumMod val="75000"/>
                </a:schemeClr>
              </a:buClr>
              <a:buFont typeface="Wingdings" pitchFamily="2" charset="2"/>
              <a:buChar char="Ö"/>
            </a:pPr>
            <a:endParaRPr lang="es-MX" sz="1200" dirty="0" smtClean="0"/>
          </a:p>
          <a:p>
            <a:pPr lvl="0">
              <a:buClr>
                <a:schemeClr val="accent6">
                  <a:lumMod val="75000"/>
                </a:schemeClr>
              </a:buClr>
              <a:buFont typeface="Wingdings" pitchFamily="2" charset="2"/>
              <a:buChar char="Ö"/>
            </a:pPr>
            <a:r>
              <a:rPr lang="es-MX" sz="1400" dirty="0" smtClean="0"/>
              <a:t>Cumple con los requisitos legales y procedimentales para lograr sus objetivos  y para conseguir buenos resultados.  Cuenta con los equipos docentes, la infraestructura, los desarrollos curriculares y  las estrategias pedagógicas necesarias para brindar una oferta de calidad para todos y cuida que en todas estas dimensiones no haya ningún tipo de discriminación explícita o de barreras implícitas que impidan o dificulten el acceso de los diferentes sujetos de atención.  [C</a:t>
            </a:r>
            <a:r>
              <a:rPr lang="es-MX" sz="1400" i="1" dirty="0" smtClean="0"/>
              <a:t>umplimiento de la normativa]</a:t>
            </a:r>
            <a:endParaRPr lang="es-AR" sz="1400" dirty="0" smtClean="0"/>
          </a:p>
          <a:p>
            <a:pPr lvl="0">
              <a:buClr>
                <a:schemeClr val="accent6">
                  <a:lumMod val="75000"/>
                </a:schemeClr>
              </a:buClr>
              <a:buFont typeface="Wingdings" pitchFamily="2" charset="2"/>
              <a:buChar char="Ö"/>
            </a:pPr>
            <a:r>
              <a:rPr lang="es-MX" sz="1400" dirty="0" smtClean="0"/>
              <a:t>Tiene capacidad de adaptar sus respuestas pedagógicas y la tecnología educativa a las necesidades, expectativas y requerimientos del sistema productivo y de quienes producen. Una formación que adopta un enfoque sistémico, responde a la doble pertinencia, se propone contribuir a la mejora de la productividad y la competitividad así como a la reducción de las disparidades sociales, sectoriales y territoriales. [S</a:t>
            </a:r>
            <a:r>
              <a:rPr lang="es-MX" sz="1400" i="1" dirty="0" smtClean="0"/>
              <a:t>atisfacción de los clientes internos y externos, de los sujetos de atención]</a:t>
            </a:r>
            <a:endParaRPr lang="es-AR" sz="1400" dirty="0" smtClean="0"/>
          </a:p>
          <a:p>
            <a:pPr lvl="0">
              <a:buClr>
                <a:schemeClr val="accent6">
                  <a:lumMod val="75000"/>
                </a:schemeClr>
              </a:buClr>
              <a:buFont typeface="Wingdings" pitchFamily="2" charset="2"/>
              <a:buChar char="Ö"/>
            </a:pPr>
            <a:r>
              <a:rPr lang="es-MX" sz="1400" dirty="0" smtClean="0"/>
              <a:t>Gestiona el conocimiento institucional, actualiza permanentemente su oferta mediante el diálogo social, con los diversos actores e instancias del desarrollo local, con el cuerpo docente así como con alumnos/as y egresados/as, revisa las prácticas y la cultura institucional, en función de la mejora continua de las competencias organizacionales para la articulación entre la demanda y la oferta así como para remover barreras internas  para avanzar hacia la igualdad de género,  raza y etnia.(</a:t>
            </a:r>
            <a:r>
              <a:rPr lang="es-MX" sz="1400" i="1" dirty="0" smtClean="0"/>
              <a:t>Creación de nuevas actitudes y conocimientos para la mejora continua</a:t>
            </a:r>
            <a:r>
              <a:rPr lang="es-MX" sz="1400" dirty="0" smtClean="0"/>
              <a:t>).</a:t>
            </a:r>
            <a:endParaRPr lang="es-AR" sz="12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265212"/>
            <a:ext cx="5105400" cy="2661647"/>
          </a:xfrm>
          <a:noFill/>
        </p:spPr>
        <p:txBody>
          <a:bodyPr/>
          <a:lstStyle/>
          <a:p>
            <a:r>
              <a:rPr lang="es-AR" sz="3600" dirty="0" smtClean="0"/>
              <a:t>EL PROYECTO EDUCATIVO DE CENTRO Y LA DOBLE Y SIMULTÁNEA PERTINENCIA </a:t>
            </a:r>
            <a:endParaRPr lang="es-AR" sz="3600" dirty="0"/>
          </a:p>
        </p:txBody>
      </p:sp>
      <p:sp>
        <p:nvSpPr>
          <p:cNvPr id="3" name="2 Subtítulo"/>
          <p:cNvSpPr>
            <a:spLocks noGrp="1"/>
          </p:cNvSpPr>
          <p:nvPr>
            <p:ph type="subTitle" idx="1"/>
          </p:nvPr>
        </p:nvSpPr>
        <p:spPr>
          <a:xfrm>
            <a:off x="3354442" y="3217540"/>
            <a:ext cx="5114778" cy="2088232"/>
          </a:xfrm>
        </p:spPr>
        <p:txBody>
          <a:bodyPr>
            <a:normAutofit fontScale="92500" lnSpcReduction="10000"/>
          </a:bodyPr>
          <a:lstStyle/>
          <a:p>
            <a:pPr algn="ctr">
              <a:buClr>
                <a:schemeClr val="bg1"/>
              </a:buClr>
            </a:pPr>
            <a:r>
              <a:rPr lang="es-MX" dirty="0" smtClean="0"/>
              <a:t>La concreción del currículo </a:t>
            </a:r>
            <a:r>
              <a:rPr lang="es-ES_tradnl" dirty="0" smtClean="0"/>
              <a:t>es </a:t>
            </a:r>
            <a:r>
              <a:rPr lang="es-ES_tradnl" dirty="0"/>
              <a:t>competencia del centro educativo, los objetivos y contenidos que el Currículo propone se contextualizan y pormenorizan, así como los medios para alcanzarlos, adecuándolos a las características y necesidades del centro y del entorno</a:t>
            </a:r>
            <a:r>
              <a:rPr lang="es-ES_tradnl" dirty="0" smtClean="0"/>
              <a:t>..</a:t>
            </a:r>
            <a:endParaRPr lang="es-MX" b="1" dirty="0"/>
          </a:p>
          <a:p>
            <a:pPr algn="ctr">
              <a:buClr>
                <a:schemeClr val="bg1"/>
              </a:buClr>
            </a:pPr>
            <a:endParaRPr lang="es-MX" dirty="0" smtClean="0"/>
          </a:p>
        </p:txBody>
      </p:sp>
      <p:pic>
        <p:nvPicPr>
          <p:cNvPr id="4" name="Picture 2" descr="cid:image001.png@01D148A5.3E0CE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80724"/>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042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395536" y="3495988"/>
            <a:ext cx="7497658" cy="2169825"/>
          </a:xfrm>
          <a:prstGeom prst="rect">
            <a:avLst/>
          </a:prstGeom>
          <a:noFill/>
          <a:ln w="12700" algn="ctr">
            <a:noFill/>
            <a:miter lim="800000"/>
            <a:headEnd/>
            <a:tailEnd/>
          </a:ln>
        </p:spPr>
        <p:txBody>
          <a:bodyPr wrap="square">
            <a:spAutoFit/>
          </a:bodyPr>
          <a:lstStyle/>
          <a:p>
            <a:pPr>
              <a:lnSpc>
                <a:spcPct val="90000"/>
              </a:lnSpc>
              <a:spcBef>
                <a:spcPct val="0"/>
              </a:spcBef>
            </a:pPr>
            <a:r>
              <a:rPr lang="es-MX" sz="2800" b="1" u="none" dirty="0">
                <a:solidFill>
                  <a:srgbClr val="FFC000"/>
                </a:solidFill>
                <a:latin typeface="Trebuchet MS" panose="020B0603020202020204" pitchFamily="34" charset="0"/>
              </a:rPr>
              <a:t>PROYECTO </a:t>
            </a:r>
            <a:r>
              <a:rPr lang="es-MX" sz="2800" b="1" dirty="0" smtClean="0">
                <a:solidFill>
                  <a:srgbClr val="FFC000"/>
                </a:solidFill>
                <a:latin typeface="Trebuchet MS" panose="020B0603020202020204" pitchFamily="34" charset="0"/>
              </a:rPr>
              <a:t>EDUCATIVO O INSTITUCIONAL</a:t>
            </a:r>
            <a:endParaRPr lang="es-MX" sz="2800" b="1" u="none" dirty="0">
              <a:solidFill>
                <a:srgbClr val="FFC000"/>
              </a:solidFill>
              <a:latin typeface="Trebuchet MS" panose="020B0603020202020204" pitchFamily="34" charset="0"/>
            </a:endParaRPr>
          </a:p>
          <a:p>
            <a:pPr>
              <a:lnSpc>
                <a:spcPct val="90000"/>
              </a:lnSpc>
              <a:spcBef>
                <a:spcPct val="0"/>
              </a:spcBef>
            </a:pPr>
            <a:r>
              <a:rPr lang="es-MX" sz="2800" b="1" i="1" u="none" dirty="0">
                <a:solidFill>
                  <a:srgbClr val="FFC000"/>
                </a:solidFill>
                <a:latin typeface="Trebuchet MS" panose="020B0603020202020204" pitchFamily="34" charset="0"/>
              </a:rPr>
              <a:t>de </a:t>
            </a:r>
            <a:r>
              <a:rPr lang="es-MX" sz="2800" b="1" i="1" dirty="0" smtClean="0">
                <a:solidFill>
                  <a:srgbClr val="FFC000"/>
                </a:solidFill>
                <a:latin typeface="Trebuchet MS" panose="020B0603020202020204" pitchFamily="34" charset="0"/>
              </a:rPr>
              <a:t>CENTRO</a:t>
            </a:r>
            <a:r>
              <a:rPr lang="es-MX" sz="2800" b="1" i="1" u="none" dirty="0" smtClean="0">
                <a:solidFill>
                  <a:srgbClr val="FFC000"/>
                </a:solidFill>
                <a:latin typeface="Trebuchet MS" panose="020B0603020202020204" pitchFamily="34" charset="0"/>
              </a:rPr>
              <a:t>:</a:t>
            </a:r>
            <a:r>
              <a:rPr lang="es-MX" sz="2800" i="1" u="none" dirty="0" smtClean="0">
                <a:solidFill>
                  <a:srgbClr val="009999"/>
                </a:solidFill>
                <a:latin typeface="Bookman Old Style" pitchFamily="18" charset="0"/>
              </a:rPr>
              <a:t> </a:t>
            </a:r>
            <a:r>
              <a:rPr lang="es-MX" sz="1800" i="1" u="none" dirty="0">
                <a:solidFill>
                  <a:schemeClr val="tx1"/>
                </a:solidFill>
                <a:latin typeface="Trebuchet MS" panose="020B0603020202020204" pitchFamily="34" charset="0"/>
              </a:rPr>
              <a:t>plan estratégico de acción para revisar e innovar  </a:t>
            </a:r>
            <a:r>
              <a:rPr lang="es-MX" sz="1800" i="1" u="none" dirty="0" smtClean="0">
                <a:solidFill>
                  <a:schemeClr val="tx1"/>
                </a:solidFill>
                <a:latin typeface="Trebuchet MS" panose="020B0603020202020204" pitchFamily="34" charset="0"/>
              </a:rPr>
              <a:t>todas </a:t>
            </a:r>
            <a:r>
              <a:rPr lang="es-MX" sz="1800" i="1" u="none" dirty="0">
                <a:solidFill>
                  <a:schemeClr val="tx1"/>
                </a:solidFill>
                <a:latin typeface="Trebuchet MS" panose="020B0603020202020204" pitchFamily="34" charset="0"/>
              </a:rPr>
              <a:t>las dimensiones de la política en función de apoyar los </a:t>
            </a:r>
            <a:r>
              <a:rPr lang="es-MX" sz="1800" i="1" u="none" dirty="0" smtClean="0">
                <a:solidFill>
                  <a:schemeClr val="tx1"/>
                </a:solidFill>
                <a:latin typeface="Trebuchet MS" panose="020B0603020202020204" pitchFamily="34" charset="0"/>
              </a:rPr>
              <a:t>PFO </a:t>
            </a:r>
            <a:r>
              <a:rPr lang="es-MX" sz="1800" i="1" u="none" dirty="0">
                <a:solidFill>
                  <a:schemeClr val="tx1"/>
                </a:solidFill>
                <a:latin typeface="Trebuchet MS" panose="020B0603020202020204" pitchFamily="34" charset="0"/>
              </a:rPr>
              <a:t>de la población y  mejorar  la calidad y la equidad de la oferta formativa . </a:t>
            </a:r>
            <a:r>
              <a:rPr lang="es-MX" sz="1800" i="1" u="none" dirty="0" smtClean="0">
                <a:solidFill>
                  <a:schemeClr val="tx1"/>
                </a:solidFill>
                <a:latin typeface="Trebuchet MS" panose="020B0603020202020204" pitchFamily="34" charset="0"/>
              </a:rPr>
              <a:t>Ej.: </a:t>
            </a:r>
            <a:r>
              <a:rPr lang="es-MX" sz="1800" i="1" u="none" dirty="0">
                <a:solidFill>
                  <a:schemeClr val="tx1"/>
                </a:solidFill>
                <a:latin typeface="Trebuchet MS" panose="020B0603020202020204" pitchFamily="34" charset="0"/>
              </a:rPr>
              <a:t>capacitación y actualización tecnológica , responsabilidad compartida de las tareas de atención y cuidado,</a:t>
            </a:r>
            <a:r>
              <a:rPr lang="es-MX" sz="2000" i="1" u="none" dirty="0">
                <a:solidFill>
                  <a:schemeClr val="tx1"/>
                </a:solidFill>
                <a:latin typeface="Trebuchet MS" panose="020B0603020202020204" pitchFamily="34" charset="0"/>
              </a:rPr>
              <a:t>  </a:t>
            </a:r>
          </a:p>
          <a:p>
            <a:pPr>
              <a:lnSpc>
                <a:spcPct val="90000"/>
              </a:lnSpc>
              <a:spcBef>
                <a:spcPct val="0"/>
              </a:spcBef>
            </a:pPr>
            <a:endParaRPr lang="es-ES" sz="2000" i="1" u="none" dirty="0">
              <a:solidFill>
                <a:srgbClr val="009999"/>
              </a:solidFill>
              <a:latin typeface="Bookman Old Style" pitchFamily="18" charset="0"/>
            </a:endParaRPr>
          </a:p>
        </p:txBody>
      </p:sp>
      <p:sp>
        <p:nvSpPr>
          <p:cNvPr id="134148" name="Rectangle 4"/>
          <p:cNvSpPr>
            <a:spLocks noChangeArrowheads="1"/>
          </p:cNvSpPr>
          <p:nvPr/>
        </p:nvSpPr>
        <p:spPr bwMode="auto">
          <a:xfrm>
            <a:off x="251520" y="158358"/>
            <a:ext cx="7641674" cy="2339102"/>
          </a:xfrm>
          <a:prstGeom prst="rect">
            <a:avLst/>
          </a:prstGeom>
          <a:noFill/>
          <a:ln w="12700" algn="ctr">
            <a:noFill/>
            <a:miter lim="800000"/>
            <a:headEnd/>
            <a:tailEnd/>
          </a:ln>
        </p:spPr>
        <p:txBody>
          <a:bodyPr wrap="square">
            <a:spAutoFit/>
          </a:bodyPr>
          <a:lstStyle/>
          <a:p>
            <a:pPr>
              <a:spcBef>
                <a:spcPct val="0"/>
              </a:spcBef>
            </a:pPr>
            <a:r>
              <a:rPr lang="es-MX" sz="2800" u="none"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PROYECTO de VIDA Y OCUPACIONAL (PO) de los </a:t>
            </a:r>
            <a:r>
              <a:rPr lang="es-ES" sz="2800" i="1" u="none"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SUJETOS: </a:t>
            </a:r>
            <a:r>
              <a:rPr lang="es-ES" sz="1800" i="1" u="none" dirty="0">
                <a:solidFill>
                  <a:schemeClr val="tx1"/>
                </a:solidFill>
                <a:latin typeface="Trebuchet MS" panose="020B0603020202020204" pitchFamily="34" charset="0"/>
              </a:rPr>
              <a:t>plan estratégico de acción para identificar y gestionar oportunidades de inserción laboral, estructurar el </a:t>
            </a:r>
            <a:r>
              <a:rPr lang="es-ES" sz="1800" i="1" u="none" dirty="0" smtClean="0">
                <a:solidFill>
                  <a:schemeClr val="tx1"/>
                </a:solidFill>
                <a:latin typeface="Trebuchet MS" panose="020B0603020202020204" pitchFamily="34" charset="0"/>
              </a:rPr>
              <a:t>proceso </a:t>
            </a:r>
            <a:r>
              <a:rPr lang="es-ES" sz="1800" i="1" u="none" dirty="0">
                <a:solidFill>
                  <a:schemeClr val="tx1"/>
                </a:solidFill>
                <a:latin typeface="Trebuchet MS" panose="020B0603020202020204" pitchFamily="34" charset="0"/>
              </a:rPr>
              <a:t>de enseñanza-aprendizaje y de desarrollo de las competencias requeridas para mejorar la empleabilidad, la ciudadanía y la calidad de vida:  un futuro mejor: </a:t>
            </a:r>
            <a:r>
              <a:rPr lang="es-ES" sz="1800" i="1" u="none" dirty="0" smtClean="0">
                <a:solidFill>
                  <a:schemeClr val="tx1"/>
                </a:solidFill>
                <a:latin typeface="Trebuchet MS" panose="020B0603020202020204" pitchFamily="34" charset="0"/>
              </a:rPr>
              <a:t>ej.: </a:t>
            </a:r>
            <a:r>
              <a:rPr lang="es-ES" sz="1800" i="1" u="none" dirty="0">
                <a:solidFill>
                  <a:schemeClr val="tx1"/>
                </a:solidFill>
                <a:latin typeface="Trebuchet MS" panose="020B0603020202020204" pitchFamily="34" charset="0"/>
              </a:rPr>
              <a:t>desarrollo de carrera , conciliación vida laboral y familiar, </a:t>
            </a:r>
            <a:r>
              <a:rPr lang="es-ES" sz="1800" i="1" u="none" dirty="0" smtClean="0">
                <a:solidFill>
                  <a:schemeClr val="tx1"/>
                </a:solidFill>
                <a:latin typeface="Trebuchet MS" panose="020B0603020202020204" pitchFamily="34" charset="0"/>
              </a:rPr>
              <a:t>etc.: </a:t>
            </a:r>
            <a:endParaRPr lang="es-ES" sz="1800" i="1" u="none" dirty="0">
              <a:solidFill>
                <a:schemeClr val="tx1"/>
              </a:solidFill>
              <a:latin typeface="Trebuchet MS" panose="020B0603020202020204" pitchFamily="34" charset="0"/>
            </a:endParaRPr>
          </a:p>
        </p:txBody>
      </p:sp>
      <p:sp>
        <p:nvSpPr>
          <p:cNvPr id="2" name="Flecha arriba y abajo 1"/>
          <p:cNvSpPr/>
          <p:nvPr/>
        </p:nvSpPr>
        <p:spPr>
          <a:xfrm>
            <a:off x="3491880" y="2281437"/>
            <a:ext cx="936104" cy="12117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87345684"/>
      </p:ext>
    </p:extLst>
  </p:cSld>
  <p:clrMapOvr>
    <a:masterClrMapping/>
  </p:clrMapOvr>
  <p:transition advTm="1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1043610" y="2209429"/>
            <a:ext cx="776175" cy="646331"/>
          </a:xfrm>
          <a:prstGeom prst="rect">
            <a:avLst/>
          </a:prstGeom>
          <a:noFill/>
          <a:ln w="12700" algn="ctr">
            <a:noFill/>
            <a:miter lim="800000"/>
            <a:headEnd/>
            <a:tailEnd/>
          </a:ln>
        </p:spPr>
        <p:txBody>
          <a:bodyPr wrap="none">
            <a:spAutoFit/>
          </a:bodyPr>
          <a:lstStyle/>
          <a:p>
            <a:r>
              <a:rPr lang="es-MX" sz="3600" u="none" dirty="0">
                <a:solidFill>
                  <a:srgbClr val="009999"/>
                </a:solidFill>
                <a:latin typeface="Bookman Old Style" pitchFamily="18" charset="0"/>
              </a:rPr>
              <a:t>PI:</a:t>
            </a:r>
            <a:endParaRPr lang="es-ES" sz="3600" u="none" dirty="0">
              <a:solidFill>
                <a:srgbClr val="009999"/>
              </a:solidFill>
              <a:latin typeface="Bookman Old Style" pitchFamily="18" charset="0"/>
            </a:endParaRPr>
          </a:p>
        </p:txBody>
      </p:sp>
      <p:sp>
        <p:nvSpPr>
          <p:cNvPr id="201731" name="Rectangle 3"/>
          <p:cNvSpPr>
            <a:spLocks noChangeArrowheads="1"/>
          </p:cNvSpPr>
          <p:nvPr/>
        </p:nvSpPr>
        <p:spPr bwMode="auto">
          <a:xfrm>
            <a:off x="755576" y="409228"/>
            <a:ext cx="1324782" cy="646331"/>
          </a:xfrm>
          <a:prstGeom prst="rect">
            <a:avLst/>
          </a:prstGeom>
          <a:noFill/>
          <a:ln w="12700" algn="ctr">
            <a:noFill/>
            <a:miter lim="800000"/>
            <a:headEnd/>
            <a:tailEnd/>
          </a:ln>
        </p:spPr>
        <p:txBody>
          <a:bodyPr wrap="square">
            <a:spAutoFit/>
          </a:bodyPr>
          <a:lstStyle/>
          <a:p>
            <a:r>
              <a:rPr lang="es-MX" sz="3600" u="none" dirty="0" smtClean="0">
                <a:solidFill>
                  <a:srgbClr val="009999"/>
                </a:solidFill>
              </a:rPr>
              <a:t>PFO</a:t>
            </a:r>
            <a:r>
              <a:rPr lang="es-MX" sz="3600" u="none" dirty="0">
                <a:solidFill>
                  <a:srgbClr val="009999"/>
                </a:solidFill>
              </a:rPr>
              <a:t>:</a:t>
            </a:r>
            <a:endParaRPr lang="es-ES" sz="3600" u="none" dirty="0">
              <a:solidFill>
                <a:srgbClr val="009999"/>
              </a:solidFill>
            </a:endParaRPr>
          </a:p>
        </p:txBody>
      </p:sp>
      <p:sp>
        <p:nvSpPr>
          <p:cNvPr id="201732" name="Text Box 4"/>
          <p:cNvSpPr txBox="1">
            <a:spLocks noChangeArrowheads="1"/>
          </p:cNvSpPr>
          <p:nvPr/>
        </p:nvSpPr>
        <p:spPr bwMode="auto">
          <a:xfrm>
            <a:off x="1979712" y="2337595"/>
            <a:ext cx="5091290" cy="523220"/>
          </a:xfrm>
          <a:prstGeom prst="rect">
            <a:avLst/>
          </a:prstGeom>
          <a:noFill/>
          <a:ln w="12700" algn="ctr">
            <a:noFill/>
            <a:miter lim="800000"/>
            <a:headEnd/>
            <a:tailEnd/>
          </a:ln>
        </p:spPr>
        <p:txBody>
          <a:bodyPr wrap="square">
            <a:spAutoFit/>
          </a:bodyPr>
          <a:lstStyle/>
          <a:p>
            <a:pPr algn="l"/>
            <a:r>
              <a:rPr lang="es-ES" sz="1400" u="none" dirty="0">
                <a:solidFill>
                  <a:schemeClr val="tx1"/>
                </a:solidFill>
              </a:rPr>
              <a:t>La Misión, la razón de ser de las organizaciones sociales:</a:t>
            </a:r>
          </a:p>
          <a:p>
            <a:pPr algn="l"/>
            <a:r>
              <a:rPr lang="es-ES" sz="1400" i="1" u="none" dirty="0">
                <a:solidFill>
                  <a:schemeClr val="tx1"/>
                </a:solidFill>
              </a:rPr>
              <a:t>Contribuir a cambiar vidas.</a:t>
            </a:r>
          </a:p>
        </p:txBody>
      </p:sp>
      <p:sp>
        <p:nvSpPr>
          <p:cNvPr id="201733" name="Text Box 5"/>
          <p:cNvSpPr txBox="1">
            <a:spLocks noChangeArrowheads="1"/>
          </p:cNvSpPr>
          <p:nvPr/>
        </p:nvSpPr>
        <p:spPr bwMode="auto">
          <a:xfrm>
            <a:off x="2051720" y="459053"/>
            <a:ext cx="3600450" cy="369332"/>
          </a:xfrm>
          <a:prstGeom prst="rect">
            <a:avLst/>
          </a:prstGeom>
          <a:noFill/>
          <a:ln w="12700" algn="ctr">
            <a:noFill/>
            <a:miter lim="800000"/>
            <a:headEnd/>
            <a:tailEnd/>
          </a:ln>
        </p:spPr>
        <p:txBody>
          <a:bodyPr wrap="square">
            <a:spAutoFit/>
          </a:bodyPr>
          <a:lstStyle/>
          <a:p>
            <a:pPr algn="l"/>
            <a:r>
              <a:rPr lang="es-ES" sz="1800" u="none" dirty="0">
                <a:solidFill>
                  <a:schemeClr val="tx1"/>
                </a:solidFill>
              </a:rPr>
              <a:t>La voz de l@s protagonistas</a:t>
            </a:r>
          </a:p>
        </p:txBody>
      </p:sp>
      <p:sp>
        <p:nvSpPr>
          <p:cNvPr id="2316294" name="AutoShape 6"/>
          <p:cNvSpPr>
            <a:spLocks noChangeArrowheads="1"/>
          </p:cNvSpPr>
          <p:nvPr/>
        </p:nvSpPr>
        <p:spPr bwMode="auto">
          <a:xfrm rot="5400000">
            <a:off x="3091124" y="1098018"/>
            <a:ext cx="959114" cy="733663"/>
          </a:xfrm>
          <a:prstGeom prst="leftRightArrow">
            <a:avLst>
              <a:gd name="adj1" fmla="val 50000"/>
              <a:gd name="adj2" fmla="val 20000"/>
            </a:avLst>
          </a:prstGeom>
          <a:solidFill>
            <a:srgbClr val="800000"/>
          </a:solidFill>
          <a:ln w="12700" algn="ctr">
            <a:solidFill>
              <a:srgbClr val="800000"/>
            </a:solidFill>
            <a:miter lim="800000"/>
            <a:headEnd/>
            <a:tailEnd/>
          </a:ln>
          <a:effectLst/>
        </p:spPr>
        <p:txBody>
          <a:bodyPr anchor="ctr">
            <a:spAutoFit/>
          </a:bodyPr>
          <a:lstStyle/>
          <a:p>
            <a:pPr>
              <a:defRPr/>
            </a:pPr>
            <a:endParaRPr lang="es-ES" dirty="0">
              <a:effectLst>
                <a:outerShdw blurRad="38100" dist="38100" dir="2700000" algn="tl">
                  <a:srgbClr val="000000">
                    <a:alpha val="43137"/>
                  </a:srgbClr>
                </a:outerShdw>
              </a:effectLst>
            </a:endParaRPr>
          </a:p>
        </p:txBody>
      </p:sp>
      <p:sp>
        <p:nvSpPr>
          <p:cNvPr id="201736" name="Text Box 8"/>
          <p:cNvSpPr txBox="1">
            <a:spLocks noChangeArrowheads="1"/>
          </p:cNvSpPr>
          <p:nvPr/>
        </p:nvSpPr>
        <p:spPr bwMode="auto">
          <a:xfrm>
            <a:off x="755577" y="2857500"/>
            <a:ext cx="6120680" cy="2893100"/>
          </a:xfrm>
          <a:prstGeom prst="rect">
            <a:avLst/>
          </a:prstGeom>
          <a:noFill/>
          <a:ln w="12700" algn="ctr">
            <a:noFill/>
            <a:miter lim="800000"/>
            <a:headEnd/>
            <a:tailEnd/>
          </a:ln>
        </p:spPr>
        <p:txBody>
          <a:bodyPr wrap="square">
            <a:spAutoFit/>
          </a:bodyPr>
          <a:lstStyle/>
          <a:p>
            <a:pPr algn="ctr"/>
            <a:r>
              <a:rPr lang="es-MX" sz="1600" b="1" u="none" dirty="0">
                <a:solidFill>
                  <a:srgbClr val="800000"/>
                </a:solidFill>
              </a:rPr>
              <a:t>Apoyar los </a:t>
            </a:r>
            <a:r>
              <a:rPr lang="es-MX" sz="1600" b="1" u="none" dirty="0" smtClean="0">
                <a:solidFill>
                  <a:srgbClr val="800000"/>
                </a:solidFill>
              </a:rPr>
              <a:t>PFO </a:t>
            </a:r>
            <a:r>
              <a:rPr lang="es-MX" sz="1600" b="1" u="none" dirty="0">
                <a:solidFill>
                  <a:srgbClr val="800000"/>
                </a:solidFill>
              </a:rPr>
              <a:t>de su población meta </a:t>
            </a:r>
          </a:p>
          <a:p>
            <a:pPr algn="ctr"/>
            <a:r>
              <a:rPr lang="es-MX" sz="1600" b="1" u="none" dirty="0">
                <a:solidFill>
                  <a:srgbClr val="800000"/>
                </a:solidFill>
              </a:rPr>
              <a:t>se convierte en un reto, en un desafío y </a:t>
            </a:r>
          </a:p>
          <a:p>
            <a:pPr algn="ctr"/>
            <a:r>
              <a:rPr lang="es-MX" sz="1600" b="1" u="none" dirty="0">
                <a:solidFill>
                  <a:srgbClr val="800000"/>
                </a:solidFill>
              </a:rPr>
              <a:t>en una razón de ser de </a:t>
            </a:r>
            <a:r>
              <a:rPr lang="es-MX" sz="1600" b="1" u="none" dirty="0" smtClean="0">
                <a:solidFill>
                  <a:srgbClr val="800000"/>
                </a:solidFill>
              </a:rPr>
              <a:t>los centros de formación : s</a:t>
            </a:r>
            <a:r>
              <a:rPr lang="es-MX" sz="1800" b="1" u="none" dirty="0" smtClean="0">
                <a:solidFill>
                  <a:srgbClr val="A50021"/>
                </a:solidFill>
              </a:rPr>
              <a:t>ervicio </a:t>
            </a:r>
            <a:r>
              <a:rPr lang="es-MX" sz="1800" b="1" u="none" dirty="0">
                <a:solidFill>
                  <a:srgbClr val="A50021"/>
                </a:solidFill>
              </a:rPr>
              <a:t>de acompañamiento de los </a:t>
            </a:r>
            <a:r>
              <a:rPr lang="es-MX" sz="1800" b="1" u="none" dirty="0" err="1" smtClean="0">
                <a:solidFill>
                  <a:srgbClr val="A50021"/>
                </a:solidFill>
              </a:rPr>
              <a:t>PFO</a:t>
            </a:r>
            <a:r>
              <a:rPr lang="es-MX" sz="1800" b="1" u="none" dirty="0" smtClean="0">
                <a:solidFill>
                  <a:srgbClr val="A50021"/>
                </a:solidFill>
              </a:rPr>
              <a:t>.</a:t>
            </a:r>
          </a:p>
          <a:p>
            <a:pPr algn="ctr"/>
            <a:endParaRPr lang="es-MX" b="1" dirty="0" smtClean="0">
              <a:solidFill>
                <a:srgbClr val="A50021"/>
              </a:solidFill>
            </a:endParaRPr>
          </a:p>
          <a:p>
            <a:pPr algn="ctr"/>
            <a:r>
              <a:rPr lang="es-ES" sz="1600" b="1" dirty="0" smtClean="0">
                <a:solidFill>
                  <a:schemeClr val="accent3">
                    <a:lumMod val="50000"/>
                  </a:schemeClr>
                </a:solidFill>
                <a:latin typeface="Trebuchet MS" panose="020B0603020202020204" pitchFamily="34" charset="0"/>
              </a:rPr>
              <a:t>Adoptar la metodología de </a:t>
            </a:r>
            <a:r>
              <a:rPr lang="es-ES" sz="1600" b="1" dirty="0" err="1" smtClean="0">
                <a:solidFill>
                  <a:schemeClr val="accent3">
                    <a:lumMod val="50000"/>
                  </a:schemeClr>
                </a:solidFill>
                <a:latin typeface="Trebuchet MS" panose="020B0603020202020204" pitchFamily="34" charset="0"/>
              </a:rPr>
              <a:t>PFO</a:t>
            </a:r>
            <a:r>
              <a:rPr lang="es-ES" sz="1600" b="1" dirty="0" smtClean="0">
                <a:solidFill>
                  <a:schemeClr val="accent3">
                    <a:lumMod val="50000"/>
                  </a:schemeClr>
                </a:solidFill>
                <a:latin typeface="Trebuchet MS" panose="020B0603020202020204" pitchFamily="34" charset="0"/>
              </a:rPr>
              <a:t>:</a:t>
            </a:r>
          </a:p>
          <a:p>
            <a:pPr lvl="1" algn="ctr">
              <a:buFontTx/>
              <a:buChar char="•"/>
            </a:pPr>
            <a:r>
              <a:rPr lang="es-ES" sz="1600" b="1" dirty="0" smtClean="0">
                <a:solidFill>
                  <a:schemeClr val="accent3">
                    <a:lumMod val="50000"/>
                  </a:schemeClr>
                </a:solidFill>
                <a:latin typeface="Trebuchet MS" panose="020B0603020202020204" pitchFamily="34" charset="0"/>
              </a:rPr>
              <a:t> innova y mejora la calidad y pertinencia de las políticas de educación y empleo</a:t>
            </a:r>
          </a:p>
          <a:p>
            <a:pPr lvl="1" algn="ctr">
              <a:buFontTx/>
              <a:buChar char="•"/>
            </a:pPr>
            <a:r>
              <a:rPr lang="es-ES" sz="1600" b="1" dirty="0" smtClean="0">
                <a:solidFill>
                  <a:schemeClr val="accent3">
                    <a:lumMod val="50000"/>
                  </a:schemeClr>
                </a:solidFill>
                <a:latin typeface="Trebuchet MS" panose="020B0603020202020204" pitchFamily="34" charset="0"/>
              </a:rPr>
              <a:t> impulsa la reformulación del Proyecto </a:t>
            </a:r>
          </a:p>
          <a:p>
            <a:pPr lvl="1" algn="ctr"/>
            <a:r>
              <a:rPr lang="es-ES" sz="1600" b="1" dirty="0" smtClean="0">
                <a:solidFill>
                  <a:schemeClr val="accent3">
                    <a:lumMod val="50000"/>
                  </a:schemeClr>
                </a:solidFill>
                <a:latin typeface="Trebuchet MS" panose="020B0603020202020204" pitchFamily="34" charset="0"/>
              </a:rPr>
              <a:t>Institucional de Intervención</a:t>
            </a:r>
          </a:p>
          <a:p>
            <a:pPr algn="ctr"/>
            <a:r>
              <a:rPr lang="es-MX" sz="1600" b="1" u="none" dirty="0" smtClean="0">
                <a:solidFill>
                  <a:srgbClr val="800000"/>
                </a:solidFill>
              </a:rPr>
              <a:t> </a:t>
            </a:r>
            <a:endParaRPr lang="es-ES" sz="1600" b="1" u="none" dirty="0">
              <a:solidFill>
                <a:srgbClr val="800000"/>
              </a:solidFill>
            </a:endParaRPr>
          </a:p>
        </p:txBody>
      </p:sp>
      <p:sp>
        <p:nvSpPr>
          <p:cNvPr id="2" name="Flecha curvada hacia la derecha 1"/>
          <p:cNvSpPr/>
          <p:nvPr/>
        </p:nvSpPr>
        <p:spPr>
          <a:xfrm>
            <a:off x="467544" y="2569468"/>
            <a:ext cx="576064" cy="27363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 name="Flecha curvada hacia la izquierda 2"/>
          <p:cNvSpPr/>
          <p:nvPr/>
        </p:nvSpPr>
        <p:spPr>
          <a:xfrm>
            <a:off x="6732240" y="2497460"/>
            <a:ext cx="648072" cy="2952328"/>
          </a:xfrm>
          <a:prstGeom prst="curvedLeftArrow">
            <a:avLst>
              <a:gd name="adj1" fmla="val 25000"/>
              <a:gd name="adj2" fmla="val 50000"/>
              <a:gd name="adj3" fmla="val 1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135632202"/>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3458" name="Rectangle 2"/>
          <p:cNvSpPr>
            <a:spLocks noChangeArrowheads="1"/>
          </p:cNvSpPr>
          <p:nvPr/>
        </p:nvSpPr>
        <p:spPr bwMode="auto">
          <a:xfrm>
            <a:off x="0" y="0"/>
            <a:ext cx="9144000" cy="5715000"/>
          </a:xfrm>
          <a:prstGeom prst="rect">
            <a:avLst/>
          </a:prstGeom>
          <a:solidFill>
            <a:schemeClr val="bg1"/>
          </a:solidFill>
          <a:ln w="9525" algn="ctr">
            <a:solidFill>
              <a:srgbClr val="000000"/>
            </a:solid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323459" name="Rectangle 3"/>
          <p:cNvSpPr>
            <a:spLocks noChangeArrowheads="1"/>
          </p:cNvSpPr>
          <p:nvPr/>
        </p:nvSpPr>
        <p:spPr bwMode="auto">
          <a:xfrm>
            <a:off x="2268538" y="1149616"/>
            <a:ext cx="4610100" cy="1860021"/>
          </a:xfrm>
          <a:prstGeom prst="rect">
            <a:avLst/>
          </a:prstGeom>
          <a:noFill/>
          <a:ln w="57150">
            <a:solidFill>
              <a:srgbClr val="800000"/>
            </a:solid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323460" name="Rectangle 4"/>
          <p:cNvSpPr>
            <a:spLocks noChangeArrowheads="1"/>
          </p:cNvSpPr>
          <p:nvPr/>
        </p:nvSpPr>
        <p:spPr bwMode="auto">
          <a:xfrm>
            <a:off x="1958978" y="1582209"/>
            <a:ext cx="5267325" cy="2026708"/>
          </a:xfrm>
          <a:prstGeom prst="rect">
            <a:avLst/>
          </a:prstGeom>
          <a:noFill/>
          <a:ln w="57150">
            <a:solidFill>
              <a:srgbClr val="009999"/>
            </a:solid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323461" name="Rectangle 5"/>
          <p:cNvSpPr>
            <a:spLocks noChangeArrowheads="1"/>
          </p:cNvSpPr>
          <p:nvPr/>
        </p:nvSpPr>
        <p:spPr bwMode="auto">
          <a:xfrm>
            <a:off x="1547816" y="1928814"/>
            <a:ext cx="5976937" cy="2129896"/>
          </a:xfrm>
          <a:prstGeom prst="rect">
            <a:avLst/>
          </a:prstGeom>
          <a:noFill/>
          <a:ln w="57150">
            <a:solidFill>
              <a:schemeClr val="accent2"/>
            </a:solid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153606" name="Text Box 6"/>
          <p:cNvSpPr txBox="1">
            <a:spLocks noChangeArrowheads="1"/>
          </p:cNvSpPr>
          <p:nvPr/>
        </p:nvSpPr>
        <p:spPr bwMode="auto">
          <a:xfrm>
            <a:off x="2843213" y="2006865"/>
            <a:ext cx="3529012" cy="369332"/>
          </a:xfrm>
          <a:prstGeom prst="rect">
            <a:avLst/>
          </a:prstGeom>
          <a:noFill/>
          <a:ln w="9525">
            <a:noFill/>
            <a:miter lim="800000"/>
            <a:headEnd/>
            <a:tailEnd/>
          </a:ln>
        </p:spPr>
        <p:txBody>
          <a:bodyPr>
            <a:spAutoFit/>
          </a:bodyPr>
          <a:lstStyle/>
          <a:p>
            <a:pPr eaLnBrk="1" hangingPunct="1">
              <a:buFontTx/>
              <a:buNone/>
            </a:pPr>
            <a:r>
              <a:rPr lang="es-ES_tradnl" i="1" u="none" dirty="0">
                <a:solidFill>
                  <a:schemeClr val="tx1"/>
                </a:solidFill>
                <a:latin typeface="Arial" charset="0"/>
              </a:rPr>
              <a:t>Personales</a:t>
            </a:r>
            <a:endParaRPr lang="es-ES" i="1" u="none" dirty="0">
              <a:solidFill>
                <a:schemeClr val="tx1"/>
              </a:solidFill>
              <a:latin typeface="Arial" charset="0"/>
            </a:endParaRPr>
          </a:p>
        </p:txBody>
      </p:sp>
      <p:sp>
        <p:nvSpPr>
          <p:cNvPr id="153607" name="Text Box 7"/>
          <p:cNvSpPr txBox="1">
            <a:spLocks noChangeArrowheads="1"/>
          </p:cNvSpPr>
          <p:nvPr/>
        </p:nvSpPr>
        <p:spPr bwMode="auto">
          <a:xfrm>
            <a:off x="2359025" y="2598208"/>
            <a:ext cx="4591050" cy="369332"/>
          </a:xfrm>
          <a:prstGeom prst="rect">
            <a:avLst/>
          </a:prstGeom>
          <a:noFill/>
          <a:ln w="9525">
            <a:noFill/>
            <a:miter lim="800000"/>
            <a:headEnd/>
            <a:tailEnd/>
          </a:ln>
        </p:spPr>
        <p:txBody>
          <a:bodyPr>
            <a:spAutoFit/>
          </a:bodyPr>
          <a:lstStyle/>
          <a:p>
            <a:pPr eaLnBrk="1" hangingPunct="1">
              <a:buFontTx/>
              <a:buNone/>
            </a:pPr>
            <a:r>
              <a:rPr lang="es-ES_tradnl" i="1" u="none" dirty="0">
                <a:solidFill>
                  <a:schemeClr val="tx1"/>
                </a:solidFill>
                <a:latin typeface="Arial" charset="0"/>
              </a:rPr>
              <a:t>De los equipos de trabajo</a:t>
            </a:r>
            <a:endParaRPr lang="es-ES" i="1" u="none" dirty="0">
              <a:solidFill>
                <a:schemeClr val="tx1"/>
              </a:solidFill>
              <a:latin typeface="Arial" charset="0"/>
            </a:endParaRPr>
          </a:p>
        </p:txBody>
      </p:sp>
      <p:sp>
        <p:nvSpPr>
          <p:cNvPr id="153608" name="Text Box 8"/>
          <p:cNvSpPr txBox="1">
            <a:spLocks noChangeArrowheads="1"/>
          </p:cNvSpPr>
          <p:nvPr/>
        </p:nvSpPr>
        <p:spPr bwMode="auto">
          <a:xfrm>
            <a:off x="2339978" y="3130021"/>
            <a:ext cx="4824413" cy="369332"/>
          </a:xfrm>
          <a:prstGeom prst="rect">
            <a:avLst/>
          </a:prstGeom>
          <a:noFill/>
          <a:ln w="9525">
            <a:noFill/>
            <a:miter lim="800000"/>
            <a:headEnd/>
            <a:tailEnd/>
          </a:ln>
        </p:spPr>
        <p:txBody>
          <a:bodyPr>
            <a:spAutoFit/>
          </a:bodyPr>
          <a:lstStyle/>
          <a:p>
            <a:pPr eaLnBrk="1" hangingPunct="1">
              <a:buFontTx/>
              <a:buNone/>
            </a:pPr>
            <a:r>
              <a:rPr lang="es-ES_tradnl" i="1" u="none" dirty="0">
                <a:solidFill>
                  <a:schemeClr val="tx1"/>
                </a:solidFill>
                <a:latin typeface="Arial" charset="0"/>
              </a:rPr>
              <a:t>Institucionales</a:t>
            </a:r>
            <a:endParaRPr lang="es-ES" i="1" u="none" dirty="0">
              <a:solidFill>
                <a:schemeClr val="tx1"/>
              </a:solidFill>
              <a:latin typeface="Arial" charset="0"/>
            </a:endParaRPr>
          </a:p>
        </p:txBody>
      </p:sp>
      <p:sp>
        <p:nvSpPr>
          <p:cNvPr id="153609" name="Text Box 9"/>
          <p:cNvSpPr txBox="1">
            <a:spLocks noChangeArrowheads="1"/>
          </p:cNvSpPr>
          <p:nvPr/>
        </p:nvSpPr>
        <p:spPr bwMode="auto">
          <a:xfrm rot="-3449176">
            <a:off x="89827" y="1258518"/>
            <a:ext cx="2581010" cy="738664"/>
          </a:xfrm>
          <a:prstGeom prst="rect">
            <a:avLst/>
          </a:prstGeom>
          <a:noFill/>
          <a:ln w="9525">
            <a:noFill/>
            <a:miter lim="800000"/>
            <a:headEnd/>
            <a:tailEnd/>
          </a:ln>
        </p:spPr>
        <p:txBody>
          <a:bodyPr>
            <a:spAutoFit/>
          </a:bodyPr>
          <a:lstStyle/>
          <a:p>
            <a:pPr algn="l" eaLnBrk="1" hangingPunct="1">
              <a:buFontTx/>
              <a:buNone/>
            </a:pPr>
            <a:r>
              <a:rPr lang="es-ES" sz="1400" b="0" u="none" dirty="0">
                <a:solidFill>
                  <a:schemeClr val="tx1"/>
                </a:solidFill>
                <a:latin typeface="Arial" charset="0"/>
              </a:rPr>
              <a:t> INTERDEPENDIENTES</a:t>
            </a:r>
          </a:p>
          <a:p>
            <a:pPr algn="l" eaLnBrk="1" hangingPunct="1">
              <a:buFontTx/>
              <a:buNone/>
            </a:pPr>
            <a:r>
              <a:rPr lang="es-ES" sz="1400" b="0" u="none" dirty="0">
                <a:solidFill>
                  <a:schemeClr val="tx1"/>
                </a:solidFill>
                <a:latin typeface="Arial" charset="0"/>
              </a:rPr>
              <a:t> MUTUAMENTE MODIFICANTES</a:t>
            </a:r>
          </a:p>
        </p:txBody>
      </p:sp>
      <p:sp>
        <p:nvSpPr>
          <p:cNvPr id="2323466" name="Rectangle 10"/>
          <p:cNvSpPr>
            <a:spLocks noChangeArrowheads="1"/>
          </p:cNvSpPr>
          <p:nvPr/>
        </p:nvSpPr>
        <p:spPr bwMode="auto">
          <a:xfrm>
            <a:off x="2700338" y="847990"/>
            <a:ext cx="3746500" cy="1561042"/>
          </a:xfrm>
          <a:prstGeom prst="rect">
            <a:avLst/>
          </a:prstGeom>
          <a:noFill/>
          <a:ln w="57150">
            <a:solidFill>
              <a:srgbClr val="B2B2B2"/>
            </a:solid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153611" name="Text Box 11"/>
          <p:cNvSpPr txBox="1">
            <a:spLocks noChangeArrowheads="1"/>
          </p:cNvSpPr>
          <p:nvPr/>
        </p:nvSpPr>
        <p:spPr bwMode="auto">
          <a:xfrm>
            <a:off x="2195513" y="3648604"/>
            <a:ext cx="4824412" cy="369332"/>
          </a:xfrm>
          <a:prstGeom prst="rect">
            <a:avLst/>
          </a:prstGeom>
          <a:noFill/>
          <a:ln w="9525">
            <a:noFill/>
            <a:miter lim="800000"/>
            <a:headEnd/>
            <a:tailEnd/>
          </a:ln>
        </p:spPr>
        <p:txBody>
          <a:bodyPr>
            <a:spAutoFit/>
          </a:bodyPr>
          <a:lstStyle/>
          <a:p>
            <a:pPr eaLnBrk="1" hangingPunct="1">
              <a:buFontTx/>
              <a:buNone/>
            </a:pPr>
            <a:r>
              <a:rPr lang="es-ES_tradnl" i="1" u="none" dirty="0">
                <a:solidFill>
                  <a:schemeClr val="tx1"/>
                </a:solidFill>
                <a:latin typeface="Arial" charset="0"/>
              </a:rPr>
              <a:t>Inter-Institucionales</a:t>
            </a:r>
            <a:endParaRPr lang="es-ES" i="1" u="none" dirty="0">
              <a:solidFill>
                <a:schemeClr val="tx1"/>
              </a:solidFill>
              <a:latin typeface="Arial" charset="0"/>
            </a:endParaRPr>
          </a:p>
        </p:txBody>
      </p:sp>
      <p:sp>
        <p:nvSpPr>
          <p:cNvPr id="153612" name="Text Box 12"/>
          <p:cNvSpPr txBox="1">
            <a:spLocks noChangeArrowheads="1"/>
          </p:cNvSpPr>
          <p:nvPr/>
        </p:nvSpPr>
        <p:spPr bwMode="auto">
          <a:xfrm>
            <a:off x="1258890" y="216958"/>
            <a:ext cx="7058025" cy="369332"/>
          </a:xfrm>
          <a:prstGeom prst="rect">
            <a:avLst/>
          </a:prstGeom>
          <a:noFill/>
          <a:ln w="12700" algn="ctr">
            <a:noFill/>
            <a:miter lim="800000"/>
            <a:headEnd/>
            <a:tailEnd/>
          </a:ln>
        </p:spPr>
        <p:txBody>
          <a:bodyPr>
            <a:spAutoFit/>
          </a:bodyPr>
          <a:lstStyle/>
          <a:p>
            <a:r>
              <a:rPr lang="es-ES" b="0" u="none" dirty="0">
                <a:solidFill>
                  <a:schemeClr val="tx1"/>
                </a:solidFill>
                <a:latin typeface="Arial Black" pitchFamily="34" charset="0"/>
              </a:rPr>
              <a:t>Planes Estratégicos en una Organización</a:t>
            </a:r>
          </a:p>
        </p:txBody>
      </p:sp>
      <p:pic>
        <p:nvPicPr>
          <p:cNvPr id="153613" name="Picture 13" descr="sinful2.gif (3826 bytes)"/>
          <p:cNvPicPr>
            <a:picLocks noChangeAspect="1" noChangeArrowheads="1" noCrop="1"/>
          </p:cNvPicPr>
          <p:nvPr/>
        </p:nvPicPr>
        <p:blipFill>
          <a:blip r:embed="rId3" cstate="print"/>
          <a:srcRect/>
          <a:stretch>
            <a:fillRect/>
          </a:stretch>
        </p:blipFill>
        <p:spPr bwMode="auto">
          <a:xfrm>
            <a:off x="3132138" y="4778376"/>
            <a:ext cx="1295400" cy="496094"/>
          </a:xfrm>
          <a:prstGeom prst="rect">
            <a:avLst/>
          </a:prstGeom>
          <a:noFill/>
          <a:ln w="9525">
            <a:noFill/>
            <a:miter lim="800000"/>
            <a:headEnd/>
            <a:tailEnd/>
          </a:ln>
        </p:spPr>
      </p:pic>
      <p:sp>
        <p:nvSpPr>
          <p:cNvPr id="153614" name="Text Box 14"/>
          <p:cNvSpPr txBox="1">
            <a:spLocks noChangeArrowheads="1"/>
          </p:cNvSpPr>
          <p:nvPr/>
        </p:nvSpPr>
        <p:spPr bwMode="auto">
          <a:xfrm>
            <a:off x="4643441" y="4837907"/>
            <a:ext cx="3311525" cy="400110"/>
          </a:xfrm>
          <a:prstGeom prst="rect">
            <a:avLst/>
          </a:prstGeom>
          <a:noFill/>
          <a:ln w="12700" algn="ctr">
            <a:noFill/>
            <a:miter lim="800000"/>
            <a:headEnd/>
            <a:tailEnd/>
          </a:ln>
        </p:spPr>
        <p:txBody>
          <a:bodyPr>
            <a:spAutoFit/>
          </a:bodyPr>
          <a:lstStyle/>
          <a:p>
            <a:pPr algn="l"/>
            <a:r>
              <a:rPr lang="es-ES" sz="2000" u="none" dirty="0"/>
              <a:t>Ondas expansivas</a:t>
            </a:r>
          </a:p>
        </p:txBody>
      </p:sp>
    </p:spTree>
    <p:extLst>
      <p:ext uri="{BB962C8B-B14F-4D97-AF65-F5344CB8AC3E}">
        <p14:creationId xmlns:p14="http://schemas.microsoft.com/office/powerpoint/2010/main" val="2601422535"/>
      </p:ext>
    </p:extLst>
  </p:cSld>
  <p:clrMapOvr>
    <a:masterClrMapping/>
  </p:clrMapOvr>
  <p:transition advTm="1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1746" name="Line 2"/>
          <p:cNvSpPr>
            <a:spLocks noChangeShapeType="1"/>
          </p:cNvSpPr>
          <p:nvPr/>
        </p:nvSpPr>
        <p:spPr bwMode="auto">
          <a:xfrm>
            <a:off x="1347788" y="4478073"/>
            <a:ext cx="6248400" cy="0"/>
          </a:xfrm>
          <a:prstGeom prst="line">
            <a:avLst/>
          </a:prstGeom>
          <a:noFill/>
          <a:ln w="9525">
            <a:solidFill>
              <a:srgbClr val="993300"/>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cxnSp>
        <p:nvCxnSpPr>
          <p:cNvPr id="146435" name="AutoShape 3"/>
          <p:cNvCxnSpPr>
            <a:cxnSpLocks noChangeShapeType="1"/>
          </p:cNvCxnSpPr>
          <p:nvPr/>
        </p:nvCxnSpPr>
        <p:spPr bwMode="auto">
          <a:xfrm rot="16200000" flipH="1">
            <a:off x="5171812" y="493978"/>
            <a:ext cx="60854" cy="5867400"/>
          </a:xfrm>
          <a:prstGeom prst="bentConnector3">
            <a:avLst>
              <a:gd name="adj1" fmla="val 413042"/>
            </a:avLst>
          </a:prstGeom>
          <a:noFill/>
          <a:ln w="9525">
            <a:solidFill>
              <a:schemeClr val="tx1"/>
            </a:solidFill>
            <a:miter lim="800000"/>
            <a:headEnd/>
            <a:tailEnd/>
          </a:ln>
        </p:spPr>
      </p:cxnSp>
      <p:sp>
        <p:nvSpPr>
          <p:cNvPr id="2591748" name="Line 4"/>
          <p:cNvSpPr>
            <a:spLocks noChangeShapeType="1"/>
          </p:cNvSpPr>
          <p:nvPr/>
        </p:nvSpPr>
        <p:spPr bwMode="auto">
          <a:xfrm>
            <a:off x="4787900" y="697177"/>
            <a:ext cx="0" cy="120385"/>
          </a:xfrm>
          <a:prstGeom prst="line">
            <a:avLst/>
          </a:prstGeom>
          <a:noFill/>
          <a:ln w="9525">
            <a:solidFill>
              <a:srgbClr val="0000FF"/>
            </a:solidFill>
            <a:round/>
            <a:headEnd/>
            <a:tailEnd type="triangle" w="med" len="me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49" name="Line 5"/>
          <p:cNvSpPr>
            <a:spLocks noChangeShapeType="1"/>
          </p:cNvSpPr>
          <p:nvPr/>
        </p:nvSpPr>
        <p:spPr bwMode="auto">
          <a:xfrm flipV="1">
            <a:off x="4787900" y="697178"/>
            <a:ext cx="3384550" cy="0"/>
          </a:xfrm>
          <a:prstGeom prst="line">
            <a:avLst/>
          </a:prstGeom>
          <a:noFill/>
          <a:ln w="28575">
            <a:solidFill>
              <a:srgbClr val="0000FF"/>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0" name="Line 6"/>
          <p:cNvSpPr>
            <a:spLocks noChangeShapeType="1"/>
          </p:cNvSpPr>
          <p:nvPr/>
        </p:nvSpPr>
        <p:spPr bwMode="auto">
          <a:xfrm>
            <a:off x="8172450" y="697178"/>
            <a:ext cx="0" cy="0"/>
          </a:xfrm>
          <a:prstGeom prst="line">
            <a:avLst/>
          </a:prstGeom>
          <a:noFill/>
          <a:ln w="9525">
            <a:solidFill>
              <a:schemeClr val="tx1"/>
            </a:solidFill>
            <a:round/>
            <a:headEnd/>
            <a:tailEnd type="triangle" w="med" len="me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1" name="Line 7"/>
          <p:cNvSpPr>
            <a:spLocks noChangeShapeType="1"/>
          </p:cNvSpPr>
          <p:nvPr/>
        </p:nvSpPr>
        <p:spPr bwMode="auto">
          <a:xfrm>
            <a:off x="7812088" y="697177"/>
            <a:ext cx="0" cy="120385"/>
          </a:xfrm>
          <a:prstGeom prst="line">
            <a:avLst/>
          </a:prstGeom>
          <a:noFill/>
          <a:ln w="9525">
            <a:solidFill>
              <a:srgbClr val="0000FF"/>
            </a:solidFill>
            <a:round/>
            <a:headEnd/>
            <a:tailEnd type="triangle" w="med" len="me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2" name="Line 8"/>
          <p:cNvSpPr>
            <a:spLocks noChangeShapeType="1"/>
          </p:cNvSpPr>
          <p:nvPr/>
        </p:nvSpPr>
        <p:spPr bwMode="auto">
          <a:xfrm>
            <a:off x="8172450" y="697178"/>
            <a:ext cx="863600" cy="0"/>
          </a:xfrm>
          <a:prstGeom prst="line">
            <a:avLst/>
          </a:prstGeom>
          <a:noFill/>
          <a:ln w="28575">
            <a:solidFill>
              <a:srgbClr val="0000FF"/>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3" name="Line 9"/>
          <p:cNvSpPr>
            <a:spLocks noChangeShapeType="1"/>
          </p:cNvSpPr>
          <p:nvPr/>
        </p:nvSpPr>
        <p:spPr bwMode="auto">
          <a:xfrm>
            <a:off x="9036050" y="697178"/>
            <a:ext cx="0" cy="3660510"/>
          </a:xfrm>
          <a:prstGeom prst="line">
            <a:avLst/>
          </a:prstGeom>
          <a:noFill/>
          <a:ln w="28575">
            <a:solidFill>
              <a:srgbClr val="0000FF"/>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4" name="Line 10"/>
          <p:cNvSpPr>
            <a:spLocks noChangeShapeType="1"/>
          </p:cNvSpPr>
          <p:nvPr/>
        </p:nvSpPr>
        <p:spPr bwMode="auto">
          <a:xfrm flipH="1">
            <a:off x="7667628" y="4357688"/>
            <a:ext cx="1368425" cy="0"/>
          </a:xfrm>
          <a:prstGeom prst="line">
            <a:avLst/>
          </a:prstGeom>
          <a:noFill/>
          <a:ln w="28575">
            <a:solidFill>
              <a:srgbClr val="0000FF"/>
            </a:solidFill>
            <a:round/>
            <a:headEnd/>
            <a:tailEnd type="triangle" w="med" len="me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5" name="Line 11"/>
          <p:cNvSpPr>
            <a:spLocks noChangeShapeType="1"/>
          </p:cNvSpPr>
          <p:nvPr/>
        </p:nvSpPr>
        <p:spPr bwMode="auto">
          <a:xfrm>
            <a:off x="4787900" y="3832491"/>
            <a:ext cx="0" cy="165364"/>
          </a:xfrm>
          <a:prstGeom prst="line">
            <a:avLst/>
          </a:prstGeom>
          <a:noFill/>
          <a:ln w="9525">
            <a:solidFill>
              <a:schemeClr val="tx1"/>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56" name="Oval 12"/>
          <p:cNvSpPr>
            <a:spLocks noChangeArrowheads="1"/>
          </p:cNvSpPr>
          <p:nvPr/>
        </p:nvSpPr>
        <p:spPr bwMode="auto">
          <a:xfrm>
            <a:off x="7705725" y="4537605"/>
            <a:ext cx="1403350" cy="719667"/>
          </a:xfrm>
          <a:prstGeom prst="ellipse">
            <a:avLst/>
          </a:prstGeom>
          <a:solidFill>
            <a:srgbClr val="CCFFFF"/>
          </a:solidFill>
          <a:ln w="9525">
            <a:solidFill>
              <a:schemeClr val="tx1"/>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146445" name="Rectangle 13"/>
          <p:cNvSpPr>
            <a:spLocks noChangeArrowheads="1"/>
          </p:cNvSpPr>
          <p:nvPr/>
        </p:nvSpPr>
        <p:spPr bwMode="auto">
          <a:xfrm>
            <a:off x="107504" y="877094"/>
            <a:ext cx="2483556" cy="2700073"/>
          </a:xfrm>
          <a:prstGeom prst="rect">
            <a:avLst/>
          </a:prstGeom>
          <a:solidFill>
            <a:srgbClr val="FFCCCC"/>
          </a:solidFill>
          <a:ln w="9525">
            <a:solidFill>
              <a:srgbClr val="A50021"/>
            </a:solidFill>
            <a:miter lim="800000"/>
            <a:headEnd/>
            <a:tailEnd/>
          </a:ln>
        </p:spPr>
        <p:txBody>
          <a:bodyPr/>
          <a:lstStyle/>
          <a:p>
            <a:pPr>
              <a:spcBef>
                <a:spcPct val="0"/>
              </a:spcBef>
              <a:buFontTx/>
              <a:buNone/>
            </a:pPr>
            <a:r>
              <a:rPr lang="es-ES_tradnl" sz="1200" u="none" dirty="0">
                <a:solidFill>
                  <a:schemeClr val="tx1"/>
                </a:solidFill>
                <a:latin typeface="Tahoma" pitchFamily="34" charset="0"/>
              </a:rPr>
              <a:t>I -AUTODIAGNÓSTICO  INSTITUCIONAL Y PERSONAL</a:t>
            </a:r>
          </a:p>
          <a:p>
            <a:pPr>
              <a:spcBef>
                <a:spcPct val="0"/>
              </a:spcBef>
              <a:buFontTx/>
              <a:buNone/>
            </a:pPr>
            <a:r>
              <a:rPr lang="es-ES_tradnl" sz="1200" u="none" dirty="0">
                <a:solidFill>
                  <a:schemeClr val="tx1"/>
                </a:solidFill>
                <a:latin typeface="Tahoma" pitchFamily="34" charset="0"/>
              </a:rPr>
              <a:t>¿De dónde partimos?</a:t>
            </a:r>
          </a:p>
          <a:p>
            <a:pPr algn="l">
              <a:spcBef>
                <a:spcPct val="0"/>
              </a:spcBef>
              <a:buFontTx/>
              <a:buNone/>
            </a:pPr>
            <a:endParaRPr lang="es-ES_tradnl" sz="1200" u="none" dirty="0">
              <a:solidFill>
                <a:schemeClr val="tx1"/>
              </a:solidFill>
            </a:endParaRPr>
          </a:p>
          <a:p>
            <a:pPr algn="l">
              <a:spcBef>
                <a:spcPct val="0"/>
              </a:spcBef>
              <a:buFontTx/>
              <a:buNone/>
            </a:pPr>
            <a:endParaRPr lang="es-ES_tradnl" sz="1200" u="none" dirty="0">
              <a:solidFill>
                <a:schemeClr val="tx1"/>
              </a:solidFill>
            </a:endParaRPr>
          </a:p>
          <a:p>
            <a:pPr algn="l">
              <a:spcBef>
                <a:spcPct val="0"/>
              </a:spcBef>
              <a:buFontTx/>
              <a:buNone/>
            </a:pPr>
            <a:r>
              <a:rPr lang="es-ES_tradnl" sz="1200" u="none" dirty="0">
                <a:solidFill>
                  <a:schemeClr val="tx1"/>
                </a:solidFill>
              </a:rPr>
              <a:t>A - Analizar críticamente </a:t>
            </a:r>
            <a:r>
              <a:rPr lang="es-ES_tradnl" sz="1200" b="0" u="none" dirty="0">
                <a:solidFill>
                  <a:schemeClr val="tx1"/>
                </a:solidFill>
              </a:rPr>
              <a:t>el </a:t>
            </a:r>
            <a:r>
              <a:rPr lang="es-ES_tradnl" sz="1200" u="none" dirty="0">
                <a:solidFill>
                  <a:schemeClr val="tx1"/>
                </a:solidFill>
              </a:rPr>
              <a:t>quehacer institucional desde la doble pertinencia.</a:t>
            </a:r>
          </a:p>
          <a:p>
            <a:pPr algn="l">
              <a:spcBef>
                <a:spcPct val="0"/>
              </a:spcBef>
              <a:buFontTx/>
              <a:buNone/>
            </a:pPr>
            <a:endParaRPr lang="es-ES_tradnl" sz="1200" u="none" dirty="0">
              <a:solidFill>
                <a:schemeClr val="tx1"/>
              </a:solidFill>
            </a:endParaRPr>
          </a:p>
          <a:p>
            <a:pPr algn="l">
              <a:spcBef>
                <a:spcPct val="0"/>
              </a:spcBef>
              <a:buFontTx/>
              <a:buNone/>
            </a:pPr>
            <a:r>
              <a:rPr lang="es-ES_tradnl" sz="1200" u="none" dirty="0">
                <a:solidFill>
                  <a:schemeClr val="tx1"/>
                </a:solidFill>
              </a:rPr>
              <a:t>A1 – </a:t>
            </a:r>
            <a:r>
              <a:rPr lang="es-ES_tradnl" sz="1200" b="0" u="none" dirty="0">
                <a:solidFill>
                  <a:schemeClr val="tx1"/>
                </a:solidFill>
              </a:rPr>
              <a:t>Diagnosticar la situación de partida a distintos niveles</a:t>
            </a:r>
          </a:p>
          <a:p>
            <a:pPr algn="l">
              <a:spcBef>
                <a:spcPct val="0"/>
              </a:spcBef>
              <a:buFontTx/>
              <a:buNone/>
            </a:pPr>
            <a:r>
              <a:rPr lang="es-ES_tradnl" sz="1200" u="none" dirty="0">
                <a:solidFill>
                  <a:schemeClr val="tx1"/>
                </a:solidFill>
              </a:rPr>
              <a:t>A2</a:t>
            </a:r>
            <a:r>
              <a:rPr lang="es-ES_tradnl" sz="1200" b="0" u="none" dirty="0">
                <a:solidFill>
                  <a:schemeClr val="tx1"/>
                </a:solidFill>
              </a:rPr>
              <a:t> – Revalorizar y articular saberes, prácticas, experiencias acumuladas</a:t>
            </a:r>
          </a:p>
        </p:txBody>
      </p:sp>
      <p:sp>
        <p:nvSpPr>
          <p:cNvPr id="146446" name="Rectangle 14"/>
          <p:cNvSpPr>
            <a:spLocks noChangeArrowheads="1"/>
          </p:cNvSpPr>
          <p:nvPr/>
        </p:nvSpPr>
        <p:spPr bwMode="auto">
          <a:xfrm>
            <a:off x="2843808" y="913284"/>
            <a:ext cx="2665412" cy="2639218"/>
          </a:xfrm>
          <a:prstGeom prst="rect">
            <a:avLst/>
          </a:prstGeom>
          <a:solidFill>
            <a:srgbClr val="FFCCCC"/>
          </a:solidFill>
          <a:ln w="9525">
            <a:solidFill>
              <a:srgbClr val="A50021"/>
            </a:solidFill>
            <a:miter lim="800000"/>
            <a:headEnd/>
            <a:tailEnd/>
          </a:ln>
        </p:spPr>
        <p:txBody>
          <a:bodyPr/>
          <a:lstStyle/>
          <a:p>
            <a:pPr>
              <a:spcBef>
                <a:spcPct val="0"/>
              </a:spcBef>
              <a:buFontTx/>
              <a:buNone/>
            </a:pPr>
            <a:r>
              <a:rPr lang="es-ES_tradnl" sz="1200" u="none" dirty="0">
                <a:solidFill>
                  <a:schemeClr val="tx1"/>
                </a:solidFill>
                <a:latin typeface="Tahoma" pitchFamily="34" charset="0"/>
              </a:rPr>
              <a:t>II -DEFINICION de METAS Y ESTRATEGIAS DE VIABILIZACIÓN</a:t>
            </a:r>
          </a:p>
          <a:p>
            <a:pPr algn="l">
              <a:spcBef>
                <a:spcPct val="0"/>
              </a:spcBef>
              <a:buFontTx/>
              <a:buNone/>
            </a:pPr>
            <a:r>
              <a:rPr lang="es-ES_tradnl" sz="1200" u="none" dirty="0">
                <a:solidFill>
                  <a:schemeClr val="tx1"/>
                </a:solidFill>
                <a:latin typeface="Tahoma" pitchFamily="34" charset="0"/>
              </a:rPr>
              <a:t>¿Qué queremos alcanzar?</a:t>
            </a:r>
            <a:r>
              <a:rPr lang="es-ES_tradnl" sz="1200" u="none" dirty="0">
                <a:solidFill>
                  <a:schemeClr val="tx1"/>
                </a:solidFill>
              </a:rPr>
              <a:t> </a:t>
            </a:r>
          </a:p>
          <a:p>
            <a:pPr algn="l">
              <a:lnSpc>
                <a:spcPct val="75000"/>
              </a:lnSpc>
              <a:spcBef>
                <a:spcPct val="0"/>
              </a:spcBef>
              <a:buFontTx/>
              <a:buNone/>
            </a:pPr>
            <a:endParaRPr lang="es-ES_tradnl" sz="1200" u="none" dirty="0">
              <a:solidFill>
                <a:schemeClr val="tx1"/>
              </a:solidFill>
            </a:endParaRPr>
          </a:p>
          <a:p>
            <a:pPr algn="l">
              <a:lnSpc>
                <a:spcPct val="90000"/>
              </a:lnSpc>
              <a:spcBef>
                <a:spcPct val="0"/>
              </a:spcBef>
              <a:buFontTx/>
              <a:buNone/>
            </a:pPr>
            <a:endParaRPr lang="es-ES_tradnl" sz="1200" u="none" dirty="0">
              <a:solidFill>
                <a:schemeClr val="tx1"/>
              </a:solidFill>
            </a:endParaRPr>
          </a:p>
          <a:p>
            <a:pPr>
              <a:lnSpc>
                <a:spcPct val="90000"/>
              </a:lnSpc>
              <a:spcBef>
                <a:spcPct val="0"/>
              </a:spcBef>
            </a:pPr>
            <a:r>
              <a:rPr lang="es-ES_tradnl" sz="1200" u="none" dirty="0">
                <a:solidFill>
                  <a:schemeClr val="tx1"/>
                </a:solidFill>
              </a:rPr>
              <a:t>B –Definir una estrategia general de intervención acorde a la </a:t>
            </a:r>
            <a:r>
              <a:rPr lang="es-ES_tradnl" sz="1200" u="none" dirty="0" smtClean="0">
                <a:solidFill>
                  <a:schemeClr val="tx1"/>
                </a:solidFill>
              </a:rPr>
              <a:t>cultura</a:t>
            </a:r>
          </a:p>
          <a:p>
            <a:pPr>
              <a:lnSpc>
                <a:spcPct val="90000"/>
              </a:lnSpc>
              <a:spcBef>
                <a:spcPct val="0"/>
              </a:spcBef>
            </a:pPr>
            <a:r>
              <a:rPr lang="es-ES_tradnl" sz="1200" dirty="0" smtClean="0"/>
              <a:t> institucional </a:t>
            </a:r>
            <a:r>
              <a:rPr lang="es-ES_tradnl" sz="1200" u="none" dirty="0">
                <a:solidFill>
                  <a:schemeClr val="tx1"/>
                </a:solidFill>
              </a:rPr>
              <a:t>para revisar la oferta formativa</a:t>
            </a:r>
          </a:p>
          <a:p>
            <a:pPr algn="l">
              <a:lnSpc>
                <a:spcPct val="90000"/>
              </a:lnSpc>
              <a:spcBef>
                <a:spcPct val="0"/>
              </a:spcBef>
              <a:buFontTx/>
              <a:buNone/>
            </a:pPr>
            <a:endParaRPr lang="es-ES_tradnl" sz="1200" u="none" dirty="0">
              <a:solidFill>
                <a:schemeClr val="tx1"/>
              </a:solidFill>
            </a:endParaRPr>
          </a:p>
          <a:p>
            <a:pPr algn="l">
              <a:spcBef>
                <a:spcPct val="0"/>
              </a:spcBef>
              <a:buFontTx/>
              <a:buNone/>
            </a:pPr>
            <a:r>
              <a:rPr lang="es-ES_tradnl" sz="1200" u="none" dirty="0">
                <a:solidFill>
                  <a:schemeClr val="tx1"/>
                </a:solidFill>
              </a:rPr>
              <a:t>B1 – </a:t>
            </a:r>
            <a:r>
              <a:rPr lang="es-ES_tradnl" sz="1200" b="0" u="none" dirty="0">
                <a:solidFill>
                  <a:schemeClr val="tx1"/>
                </a:solidFill>
              </a:rPr>
              <a:t>Seleccionar líneas de acción, actores claves para el fortalecimiento</a:t>
            </a:r>
          </a:p>
          <a:p>
            <a:pPr algn="l">
              <a:spcBef>
                <a:spcPct val="0"/>
              </a:spcBef>
              <a:buFontTx/>
              <a:buNone/>
            </a:pPr>
            <a:r>
              <a:rPr lang="es-ES_tradnl" sz="1200" u="none" dirty="0">
                <a:solidFill>
                  <a:schemeClr val="tx1"/>
                </a:solidFill>
              </a:rPr>
              <a:t>B2</a:t>
            </a:r>
            <a:r>
              <a:rPr lang="es-ES_tradnl" sz="1200" b="0" u="none" dirty="0">
                <a:solidFill>
                  <a:schemeClr val="tx1"/>
                </a:solidFill>
              </a:rPr>
              <a:t> – Proyectar metas para mejorar la calidad y equidad</a:t>
            </a:r>
            <a:endParaRPr lang="es-ES_tradnl" sz="1800" b="0" u="none" dirty="0">
              <a:solidFill>
                <a:schemeClr val="tx1"/>
              </a:solidFill>
            </a:endParaRPr>
          </a:p>
        </p:txBody>
      </p:sp>
      <p:sp>
        <p:nvSpPr>
          <p:cNvPr id="146447" name="Rectangle 15"/>
          <p:cNvSpPr>
            <a:spLocks noChangeArrowheads="1"/>
          </p:cNvSpPr>
          <p:nvPr/>
        </p:nvSpPr>
        <p:spPr bwMode="auto">
          <a:xfrm>
            <a:off x="5652120" y="937949"/>
            <a:ext cx="2368550" cy="2639218"/>
          </a:xfrm>
          <a:prstGeom prst="rect">
            <a:avLst/>
          </a:prstGeom>
          <a:solidFill>
            <a:srgbClr val="FFCCCC"/>
          </a:solidFill>
          <a:ln w="9525">
            <a:solidFill>
              <a:srgbClr val="A50021"/>
            </a:solidFill>
            <a:miter lim="800000"/>
            <a:headEnd/>
            <a:tailEnd/>
          </a:ln>
        </p:spPr>
        <p:txBody>
          <a:bodyPr/>
          <a:lstStyle/>
          <a:p>
            <a:pPr>
              <a:spcBef>
                <a:spcPct val="0"/>
              </a:spcBef>
              <a:buFontTx/>
              <a:buNone/>
            </a:pPr>
            <a:r>
              <a:rPr lang="es-ES_tradnl" sz="1200" u="none" dirty="0">
                <a:solidFill>
                  <a:schemeClr val="tx1"/>
                </a:solidFill>
                <a:latin typeface="Tahoma" pitchFamily="34" charset="0"/>
              </a:rPr>
              <a:t>III .ELABORACIÓN E IMPLEMENTACIÓN DE ENFOQUES Y LÍNEAS DE ACCIÓN</a:t>
            </a:r>
          </a:p>
          <a:p>
            <a:pPr algn="l">
              <a:spcBef>
                <a:spcPct val="0"/>
              </a:spcBef>
              <a:buFontTx/>
              <a:buNone/>
            </a:pPr>
            <a:r>
              <a:rPr lang="es-ES_tradnl" sz="1200" u="none" dirty="0">
                <a:solidFill>
                  <a:schemeClr val="tx1"/>
                </a:solidFill>
                <a:latin typeface="Tahoma" pitchFamily="34" charset="0"/>
              </a:rPr>
              <a:t>¿Cómo lo vamos a hacer?</a:t>
            </a:r>
          </a:p>
          <a:p>
            <a:pPr>
              <a:spcBef>
                <a:spcPct val="0"/>
              </a:spcBef>
              <a:buFontTx/>
              <a:buNone/>
            </a:pPr>
            <a:endParaRPr lang="es-ES_tradnl" sz="1200" b="0" u="none" dirty="0">
              <a:solidFill>
                <a:schemeClr val="tx1"/>
              </a:solidFill>
            </a:endParaRPr>
          </a:p>
          <a:p>
            <a:pPr algn="l">
              <a:spcBef>
                <a:spcPct val="0"/>
              </a:spcBef>
              <a:buFontTx/>
              <a:buNone/>
            </a:pPr>
            <a:r>
              <a:rPr lang="es-ES_tradnl" sz="1200" u="none" dirty="0">
                <a:solidFill>
                  <a:schemeClr val="tx1"/>
                </a:solidFill>
              </a:rPr>
              <a:t>C – Diseñar el plan de innovación para el mejoramiento de la calidad y equidad</a:t>
            </a:r>
          </a:p>
          <a:p>
            <a:pPr algn="l">
              <a:spcBef>
                <a:spcPct val="0"/>
              </a:spcBef>
              <a:buFontTx/>
              <a:buNone/>
            </a:pPr>
            <a:r>
              <a:rPr lang="es-ES_tradnl" sz="1200" u="none" dirty="0">
                <a:solidFill>
                  <a:schemeClr val="tx1"/>
                </a:solidFill>
              </a:rPr>
              <a:t>C1 </a:t>
            </a:r>
            <a:r>
              <a:rPr lang="es-ES_tradnl" sz="1200" b="0" u="none" dirty="0">
                <a:solidFill>
                  <a:schemeClr val="tx1"/>
                </a:solidFill>
              </a:rPr>
              <a:t>Evaluar aplicabilidad</a:t>
            </a:r>
            <a:r>
              <a:rPr lang="es-ES_tradnl" sz="1200" u="none" dirty="0">
                <a:solidFill>
                  <a:schemeClr val="tx1"/>
                </a:solidFill>
              </a:rPr>
              <a:t> </a:t>
            </a:r>
            <a:r>
              <a:rPr lang="es-ES_tradnl" sz="1200" b="0" u="none" dirty="0">
                <a:solidFill>
                  <a:schemeClr val="tx1"/>
                </a:solidFill>
              </a:rPr>
              <a:t>de diferentes estrategias</a:t>
            </a:r>
          </a:p>
          <a:p>
            <a:pPr algn="l">
              <a:spcBef>
                <a:spcPct val="0"/>
              </a:spcBef>
              <a:buFontTx/>
              <a:buNone/>
            </a:pPr>
            <a:r>
              <a:rPr lang="es-ES_tradnl" sz="1200" u="none" dirty="0">
                <a:solidFill>
                  <a:schemeClr val="tx1"/>
                </a:solidFill>
              </a:rPr>
              <a:t>C2 </a:t>
            </a:r>
            <a:r>
              <a:rPr lang="es-ES_tradnl" sz="1200" b="0" u="none" dirty="0">
                <a:solidFill>
                  <a:schemeClr val="tx1"/>
                </a:solidFill>
              </a:rPr>
              <a:t>Definir actividades y  estrategias de implementación</a:t>
            </a:r>
          </a:p>
        </p:txBody>
      </p:sp>
      <p:sp>
        <p:nvSpPr>
          <p:cNvPr id="146448" name="Rectangle 16"/>
          <p:cNvSpPr>
            <a:spLocks noChangeArrowheads="1"/>
          </p:cNvSpPr>
          <p:nvPr/>
        </p:nvSpPr>
        <p:spPr bwMode="auto">
          <a:xfrm>
            <a:off x="1187453" y="3937000"/>
            <a:ext cx="6443663" cy="1754326"/>
          </a:xfrm>
          <a:prstGeom prst="rect">
            <a:avLst/>
          </a:prstGeom>
          <a:solidFill>
            <a:srgbClr val="FFCCCC"/>
          </a:solidFill>
          <a:ln w="9525">
            <a:solidFill>
              <a:srgbClr val="A50021"/>
            </a:solidFill>
            <a:miter lim="800000"/>
            <a:headEnd/>
            <a:tailEnd/>
          </a:ln>
        </p:spPr>
        <p:txBody>
          <a:bodyPr>
            <a:spAutoFit/>
          </a:bodyPr>
          <a:lstStyle/>
          <a:p>
            <a:pPr>
              <a:spcBef>
                <a:spcPct val="0"/>
              </a:spcBef>
              <a:buFontTx/>
              <a:buNone/>
            </a:pPr>
            <a:r>
              <a:rPr lang="es-ES_tradnl" sz="1200" u="none" dirty="0">
                <a:solidFill>
                  <a:schemeClr val="tx1"/>
                </a:solidFill>
                <a:latin typeface="Tahoma" pitchFamily="34" charset="0"/>
              </a:rPr>
              <a:t>IV -MONITOREO,  EVALUACIÓN, SISTEMATIZACIÓN Y DISEMINACIÓN</a:t>
            </a:r>
          </a:p>
          <a:p>
            <a:pPr>
              <a:spcBef>
                <a:spcPct val="0"/>
              </a:spcBef>
              <a:buFontTx/>
              <a:buNone/>
            </a:pPr>
            <a:r>
              <a:rPr lang="es-ES_tradnl" sz="1200" u="none" dirty="0">
                <a:solidFill>
                  <a:schemeClr val="tx1"/>
                </a:solidFill>
                <a:latin typeface="Tahoma" pitchFamily="34" charset="0"/>
              </a:rPr>
              <a:t>¿Qué logramos y qué queda por hacer?</a:t>
            </a:r>
          </a:p>
          <a:p>
            <a:pPr>
              <a:spcBef>
                <a:spcPct val="0"/>
              </a:spcBef>
              <a:buFontTx/>
              <a:buNone/>
            </a:pPr>
            <a:endParaRPr lang="es-ES_tradnl" sz="1200" u="none" dirty="0">
              <a:solidFill>
                <a:schemeClr val="tx1"/>
              </a:solidFill>
              <a:latin typeface="Tahoma" pitchFamily="34" charset="0"/>
            </a:endParaRPr>
          </a:p>
          <a:p>
            <a:pPr algn="l">
              <a:spcBef>
                <a:spcPct val="0"/>
              </a:spcBef>
              <a:buFontTx/>
              <a:buNone/>
            </a:pPr>
            <a:r>
              <a:rPr lang="es-ES_tradnl" sz="1200" u="none" dirty="0">
                <a:solidFill>
                  <a:schemeClr val="tx1"/>
                </a:solidFill>
              </a:rPr>
              <a:t>D – Definir instrumentos para monitorear el proceso  </a:t>
            </a:r>
          </a:p>
          <a:p>
            <a:pPr algn="l">
              <a:spcBef>
                <a:spcPct val="0"/>
              </a:spcBef>
              <a:buFontTx/>
              <a:buNone/>
            </a:pPr>
            <a:r>
              <a:rPr lang="es-ES_tradnl" sz="1200" u="none" dirty="0">
                <a:solidFill>
                  <a:schemeClr val="tx1"/>
                </a:solidFill>
              </a:rPr>
              <a:t>D1 </a:t>
            </a:r>
            <a:r>
              <a:rPr lang="es-ES_tradnl" sz="1200" b="0" u="none" dirty="0">
                <a:solidFill>
                  <a:schemeClr val="tx1"/>
                </a:solidFill>
              </a:rPr>
              <a:t>-Manejar estrategias e instrumentos de gestión y evaluación</a:t>
            </a:r>
          </a:p>
          <a:p>
            <a:pPr algn="l">
              <a:spcBef>
                <a:spcPct val="0"/>
              </a:spcBef>
              <a:buFontTx/>
              <a:buNone/>
            </a:pPr>
            <a:r>
              <a:rPr lang="es-ES_tradnl" sz="1200" u="none" dirty="0">
                <a:solidFill>
                  <a:schemeClr val="tx1"/>
                </a:solidFill>
              </a:rPr>
              <a:t>D2</a:t>
            </a:r>
            <a:r>
              <a:rPr lang="es-ES_tradnl" sz="1200" b="0" u="none" dirty="0">
                <a:solidFill>
                  <a:schemeClr val="tx1"/>
                </a:solidFill>
              </a:rPr>
              <a:t>- Elaborar recomendaciones y sugerencias para la sostenibilidad</a:t>
            </a:r>
          </a:p>
          <a:p>
            <a:pPr algn="l">
              <a:spcBef>
                <a:spcPct val="0"/>
              </a:spcBef>
              <a:buFontTx/>
              <a:buNone/>
            </a:pPr>
            <a:r>
              <a:rPr lang="es-ES_tradnl" sz="1200" u="none" dirty="0">
                <a:solidFill>
                  <a:schemeClr val="tx1"/>
                </a:solidFill>
              </a:rPr>
              <a:t>E – Interactuar en la comunidad de aprendizaje</a:t>
            </a:r>
          </a:p>
          <a:p>
            <a:pPr algn="l">
              <a:spcBef>
                <a:spcPct val="0"/>
              </a:spcBef>
              <a:buFontTx/>
              <a:buNone/>
            </a:pPr>
            <a:r>
              <a:rPr lang="es-ES_tradnl" sz="1200" u="none" dirty="0">
                <a:solidFill>
                  <a:schemeClr val="tx1"/>
                </a:solidFill>
              </a:rPr>
              <a:t>E1</a:t>
            </a:r>
            <a:r>
              <a:rPr lang="es-ES_tradnl" sz="1200" b="0" u="none" dirty="0">
                <a:solidFill>
                  <a:schemeClr val="tx1"/>
                </a:solidFill>
              </a:rPr>
              <a:t> –Acordar temas y mecanismos de funcionamiento</a:t>
            </a:r>
          </a:p>
          <a:p>
            <a:pPr algn="l">
              <a:spcBef>
                <a:spcPct val="0"/>
              </a:spcBef>
              <a:buFontTx/>
              <a:buNone/>
            </a:pPr>
            <a:r>
              <a:rPr lang="es-ES_tradnl" sz="1200" u="none" dirty="0">
                <a:solidFill>
                  <a:schemeClr val="tx1"/>
                </a:solidFill>
              </a:rPr>
              <a:t>E2</a:t>
            </a:r>
            <a:r>
              <a:rPr lang="es-ES_tradnl" sz="1200" b="0" u="none" dirty="0">
                <a:solidFill>
                  <a:schemeClr val="tx1"/>
                </a:solidFill>
              </a:rPr>
              <a:t>- Coordinar proceso de apropiación institucional del espacio</a:t>
            </a:r>
          </a:p>
        </p:txBody>
      </p:sp>
      <p:sp>
        <p:nvSpPr>
          <p:cNvPr id="2591761" name="Line 17"/>
          <p:cNvSpPr>
            <a:spLocks noChangeShapeType="1"/>
          </p:cNvSpPr>
          <p:nvPr/>
        </p:nvSpPr>
        <p:spPr bwMode="auto">
          <a:xfrm>
            <a:off x="179514" y="1633364"/>
            <a:ext cx="2232025" cy="0"/>
          </a:xfrm>
          <a:prstGeom prst="line">
            <a:avLst/>
          </a:prstGeom>
          <a:noFill/>
          <a:ln w="9525">
            <a:solidFill>
              <a:srgbClr val="993300"/>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591762" name="Line 18"/>
          <p:cNvSpPr>
            <a:spLocks noChangeShapeType="1"/>
          </p:cNvSpPr>
          <p:nvPr/>
        </p:nvSpPr>
        <p:spPr bwMode="auto">
          <a:xfrm>
            <a:off x="2843810" y="1633364"/>
            <a:ext cx="2592387" cy="0"/>
          </a:xfrm>
          <a:prstGeom prst="line">
            <a:avLst/>
          </a:prstGeom>
          <a:noFill/>
          <a:ln w="9525">
            <a:solidFill>
              <a:srgbClr val="993300"/>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591763" name="Line 19"/>
          <p:cNvSpPr>
            <a:spLocks noChangeShapeType="1"/>
          </p:cNvSpPr>
          <p:nvPr/>
        </p:nvSpPr>
        <p:spPr bwMode="auto">
          <a:xfrm>
            <a:off x="5724128" y="1921396"/>
            <a:ext cx="2374900" cy="0"/>
          </a:xfrm>
          <a:prstGeom prst="line">
            <a:avLst/>
          </a:prstGeom>
          <a:noFill/>
          <a:ln w="9525">
            <a:solidFill>
              <a:srgbClr val="993300"/>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591764" name="Line 20"/>
          <p:cNvSpPr>
            <a:spLocks noChangeShapeType="1"/>
          </p:cNvSpPr>
          <p:nvPr/>
        </p:nvSpPr>
        <p:spPr bwMode="auto">
          <a:xfrm>
            <a:off x="1331913" y="4417219"/>
            <a:ext cx="6215062" cy="0"/>
          </a:xfrm>
          <a:prstGeom prst="line">
            <a:avLst/>
          </a:prstGeom>
          <a:noFill/>
          <a:ln w="9525">
            <a:solidFill>
              <a:srgbClr val="993300"/>
            </a:solidFill>
            <a:round/>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2591765" name="Line 21"/>
          <p:cNvSpPr>
            <a:spLocks noChangeShapeType="1"/>
          </p:cNvSpPr>
          <p:nvPr/>
        </p:nvSpPr>
        <p:spPr bwMode="auto">
          <a:xfrm>
            <a:off x="8388350" y="4357689"/>
            <a:ext cx="0" cy="300303"/>
          </a:xfrm>
          <a:prstGeom prst="line">
            <a:avLst/>
          </a:prstGeom>
          <a:noFill/>
          <a:ln w="76200">
            <a:solidFill>
              <a:srgbClr val="CC0000"/>
            </a:solidFill>
            <a:round/>
            <a:headEnd/>
            <a:tailEnd type="triangle" w="med" len="med"/>
          </a:ln>
          <a:effectLst/>
        </p:spPr>
        <p:txBody>
          <a:bodyPr/>
          <a:lstStyle/>
          <a:p>
            <a:pPr>
              <a:defRPr/>
            </a:pPr>
            <a:endParaRPr lang="es-ES" dirty="0">
              <a:effectLst>
                <a:outerShdw blurRad="38100" dist="38100" dir="2700000" algn="tl">
                  <a:srgbClr val="000000">
                    <a:alpha val="43137"/>
                  </a:srgbClr>
                </a:outerShdw>
              </a:effectLst>
            </a:endParaRPr>
          </a:p>
        </p:txBody>
      </p:sp>
      <p:sp>
        <p:nvSpPr>
          <p:cNvPr id="146454" name="Rectangle 22"/>
          <p:cNvSpPr>
            <a:spLocks noChangeArrowheads="1"/>
          </p:cNvSpPr>
          <p:nvPr/>
        </p:nvSpPr>
        <p:spPr bwMode="auto">
          <a:xfrm>
            <a:off x="176215" y="157428"/>
            <a:ext cx="7922814" cy="400110"/>
          </a:xfrm>
          <a:prstGeom prst="rect">
            <a:avLst/>
          </a:prstGeom>
          <a:solidFill>
            <a:schemeClr val="bg1"/>
          </a:solidFill>
          <a:ln w="12700" algn="ctr">
            <a:noFill/>
            <a:miter lim="800000"/>
            <a:headEnd/>
            <a:tailEnd/>
          </a:ln>
        </p:spPr>
        <p:txBody>
          <a:bodyPr wrap="square">
            <a:spAutoFit/>
          </a:bodyPr>
          <a:lstStyle/>
          <a:p>
            <a:r>
              <a:rPr lang="es-ES_tradnl" u="none" dirty="0">
                <a:solidFill>
                  <a:srgbClr val="990033"/>
                </a:solidFill>
                <a:latin typeface="Arial Black" pitchFamily="34" charset="0"/>
              </a:rPr>
              <a:t>Fases del PI – </a:t>
            </a:r>
            <a:r>
              <a:rPr lang="es-ES_tradnl" sz="2000" u="none" dirty="0">
                <a:solidFill>
                  <a:srgbClr val="990033"/>
                </a:solidFill>
                <a:latin typeface="Arial Black" pitchFamily="34" charset="0"/>
              </a:rPr>
              <a:t>Unidades y Elementos de competencias</a:t>
            </a:r>
            <a:r>
              <a:rPr lang="es-ES_tradnl" u="none" dirty="0">
                <a:solidFill>
                  <a:srgbClr val="990033"/>
                </a:solidFill>
                <a:latin typeface="Arial Black" pitchFamily="34" charset="0"/>
              </a:rPr>
              <a:t> </a:t>
            </a:r>
            <a:endParaRPr lang="en-US" u="none" dirty="0">
              <a:solidFill>
                <a:srgbClr val="990033"/>
              </a:solidFill>
              <a:latin typeface="Arial Black" pitchFamily="34" charset="0"/>
            </a:endParaRPr>
          </a:p>
        </p:txBody>
      </p:sp>
      <p:sp>
        <p:nvSpPr>
          <p:cNvPr id="2591767" name="Line 23"/>
          <p:cNvSpPr>
            <a:spLocks noChangeShapeType="1"/>
          </p:cNvSpPr>
          <p:nvPr/>
        </p:nvSpPr>
        <p:spPr bwMode="auto">
          <a:xfrm>
            <a:off x="107504" y="2497667"/>
            <a:ext cx="2376488" cy="0"/>
          </a:xfrm>
          <a:prstGeom prst="line">
            <a:avLst/>
          </a:prstGeom>
          <a:noFill/>
          <a:ln w="9525">
            <a:solidFill>
              <a:srgbClr val="990033"/>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68" name="Line 24"/>
          <p:cNvSpPr>
            <a:spLocks noChangeShapeType="1"/>
          </p:cNvSpPr>
          <p:nvPr/>
        </p:nvSpPr>
        <p:spPr bwMode="auto">
          <a:xfrm>
            <a:off x="2915818" y="2497667"/>
            <a:ext cx="2592387" cy="0"/>
          </a:xfrm>
          <a:prstGeom prst="line">
            <a:avLst/>
          </a:prstGeom>
          <a:noFill/>
          <a:ln w="9525">
            <a:solidFill>
              <a:srgbClr val="990033"/>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69" name="Line 25"/>
          <p:cNvSpPr>
            <a:spLocks noChangeShapeType="1"/>
          </p:cNvSpPr>
          <p:nvPr/>
        </p:nvSpPr>
        <p:spPr bwMode="auto">
          <a:xfrm flipV="1">
            <a:off x="8316913" y="2497667"/>
            <a:ext cx="0" cy="60854"/>
          </a:xfrm>
          <a:prstGeom prst="line">
            <a:avLst/>
          </a:prstGeom>
          <a:noFill/>
          <a:ln w="9525">
            <a:solidFill>
              <a:schemeClr val="tx1"/>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70" name="Line 26"/>
          <p:cNvSpPr>
            <a:spLocks noChangeShapeType="1"/>
          </p:cNvSpPr>
          <p:nvPr/>
        </p:nvSpPr>
        <p:spPr bwMode="auto">
          <a:xfrm>
            <a:off x="5580112" y="2785492"/>
            <a:ext cx="2374900" cy="0"/>
          </a:xfrm>
          <a:prstGeom prst="line">
            <a:avLst/>
          </a:prstGeom>
          <a:noFill/>
          <a:ln w="9525">
            <a:solidFill>
              <a:srgbClr val="990033"/>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2591774" name="Line 30"/>
          <p:cNvSpPr>
            <a:spLocks noChangeShapeType="1"/>
          </p:cNvSpPr>
          <p:nvPr/>
        </p:nvSpPr>
        <p:spPr bwMode="auto">
          <a:xfrm flipH="1">
            <a:off x="6516688" y="4417219"/>
            <a:ext cx="0" cy="960438"/>
          </a:xfrm>
          <a:prstGeom prst="line">
            <a:avLst/>
          </a:prstGeom>
          <a:noFill/>
          <a:ln w="9525">
            <a:solidFill>
              <a:srgbClr val="990033"/>
            </a:solidFill>
            <a:round/>
            <a:headEnd/>
            <a:tailEnd/>
          </a:ln>
          <a:effectLst/>
        </p:spPr>
        <p:txBody>
          <a:bodyPr/>
          <a:lstStyle/>
          <a:p>
            <a:pPr>
              <a:defRPr/>
            </a:pPr>
            <a:endParaRPr lang="es-ES" dirty="0">
              <a:effectLst>
                <a:outerShdw blurRad="38100" dist="38100" dir="2700000" algn="tl">
                  <a:srgbClr val="000000">
                    <a:alpha val="43137"/>
                  </a:srgbClr>
                </a:outerShdw>
              </a:effectLst>
            </a:endParaRPr>
          </a:p>
        </p:txBody>
      </p:sp>
      <p:sp>
        <p:nvSpPr>
          <p:cNvPr id="146463" name="Text Box 31"/>
          <p:cNvSpPr txBox="1">
            <a:spLocks noChangeArrowheads="1"/>
          </p:cNvSpPr>
          <p:nvPr/>
        </p:nvSpPr>
        <p:spPr bwMode="auto">
          <a:xfrm>
            <a:off x="4408490" y="3332428"/>
            <a:ext cx="184731" cy="369332"/>
          </a:xfrm>
          <a:prstGeom prst="rect">
            <a:avLst/>
          </a:prstGeom>
          <a:noFill/>
          <a:ln w="9525">
            <a:noFill/>
            <a:miter lim="800000"/>
            <a:headEnd/>
            <a:tailEnd/>
          </a:ln>
        </p:spPr>
        <p:txBody>
          <a:bodyPr wrap="none">
            <a:spAutoFit/>
          </a:bodyPr>
          <a:lstStyle/>
          <a:p>
            <a:pPr algn="l" eaLnBrk="1" hangingPunct="1">
              <a:spcBef>
                <a:spcPct val="0"/>
              </a:spcBef>
              <a:buFontTx/>
              <a:buNone/>
            </a:pPr>
            <a:endParaRPr lang="en-US" sz="1800" b="0" u="none" dirty="0">
              <a:solidFill>
                <a:schemeClr val="tx1"/>
              </a:solidFill>
              <a:latin typeface="Arial" charset="0"/>
            </a:endParaRPr>
          </a:p>
        </p:txBody>
      </p:sp>
      <p:sp>
        <p:nvSpPr>
          <p:cNvPr id="146464" name="Text Box 33"/>
          <p:cNvSpPr txBox="1">
            <a:spLocks noChangeArrowheads="1"/>
          </p:cNvSpPr>
          <p:nvPr/>
        </p:nvSpPr>
        <p:spPr bwMode="auto">
          <a:xfrm>
            <a:off x="6516688" y="4537605"/>
            <a:ext cx="1008062" cy="646331"/>
          </a:xfrm>
          <a:prstGeom prst="rect">
            <a:avLst/>
          </a:prstGeom>
          <a:noFill/>
          <a:ln w="9525">
            <a:noFill/>
            <a:miter lim="800000"/>
            <a:headEnd/>
            <a:tailEnd/>
          </a:ln>
        </p:spPr>
        <p:txBody>
          <a:bodyPr>
            <a:spAutoFit/>
          </a:bodyPr>
          <a:lstStyle/>
          <a:p>
            <a:pPr algn="l" eaLnBrk="1" hangingPunct="1">
              <a:buFontTx/>
              <a:buNone/>
            </a:pPr>
            <a:r>
              <a:rPr lang="es-UY" sz="1800" b="0" u="none" dirty="0">
                <a:solidFill>
                  <a:schemeClr val="tx1"/>
                </a:solidFill>
                <a:latin typeface="Arial" charset="0"/>
              </a:rPr>
              <a:t>Comun.</a:t>
            </a:r>
          </a:p>
          <a:p>
            <a:pPr algn="l" eaLnBrk="1" hangingPunct="1">
              <a:buFontTx/>
              <a:buNone/>
            </a:pPr>
            <a:r>
              <a:rPr lang="es-UY" sz="1800" b="0" u="none" dirty="0">
                <a:solidFill>
                  <a:schemeClr val="tx1"/>
                </a:solidFill>
                <a:latin typeface="Arial" charset="0"/>
              </a:rPr>
              <a:t>Aprend.</a:t>
            </a:r>
            <a:endParaRPr lang="en-US" sz="1800" b="0" u="none" dirty="0">
              <a:solidFill>
                <a:schemeClr val="tx1"/>
              </a:solidFill>
              <a:latin typeface="Arial" charset="0"/>
            </a:endParaRPr>
          </a:p>
        </p:txBody>
      </p:sp>
      <p:sp>
        <p:nvSpPr>
          <p:cNvPr id="146465" name="Text Box 34"/>
          <p:cNvSpPr txBox="1">
            <a:spLocks noChangeArrowheads="1"/>
          </p:cNvSpPr>
          <p:nvPr/>
        </p:nvSpPr>
        <p:spPr bwMode="auto">
          <a:xfrm>
            <a:off x="7764463" y="4616979"/>
            <a:ext cx="1175322" cy="584775"/>
          </a:xfrm>
          <a:prstGeom prst="rect">
            <a:avLst/>
          </a:prstGeom>
          <a:noFill/>
          <a:ln w="9525">
            <a:noFill/>
            <a:miter lim="800000"/>
            <a:headEnd/>
            <a:tailEnd/>
          </a:ln>
        </p:spPr>
        <p:txBody>
          <a:bodyPr wrap="none">
            <a:spAutoFit/>
          </a:bodyPr>
          <a:lstStyle/>
          <a:p>
            <a:pPr eaLnBrk="1" hangingPunct="1">
              <a:spcBef>
                <a:spcPct val="0"/>
              </a:spcBef>
              <a:buFontTx/>
              <a:buNone/>
            </a:pPr>
            <a:r>
              <a:rPr lang="es-MX" sz="1600" u="none" dirty="0">
                <a:solidFill>
                  <a:schemeClr val="tx1"/>
                </a:solidFill>
                <a:latin typeface="Arial" charset="0"/>
              </a:rPr>
              <a:t>Plan de </a:t>
            </a:r>
          </a:p>
          <a:p>
            <a:pPr eaLnBrk="1" hangingPunct="1">
              <a:spcBef>
                <a:spcPct val="0"/>
              </a:spcBef>
              <a:buFontTx/>
              <a:buNone/>
            </a:pPr>
            <a:r>
              <a:rPr lang="es-MX" sz="1600" u="none" dirty="0">
                <a:solidFill>
                  <a:schemeClr val="tx1"/>
                </a:solidFill>
                <a:latin typeface="Arial" charset="0"/>
              </a:rPr>
              <a:t>Innovación</a:t>
            </a:r>
            <a:endParaRPr lang="en-US" sz="1600" u="none" dirty="0">
              <a:solidFill>
                <a:schemeClr val="tx1"/>
              </a:solidFill>
              <a:latin typeface="Arial" charset="0"/>
            </a:endParaRPr>
          </a:p>
        </p:txBody>
      </p:sp>
      <p:sp>
        <p:nvSpPr>
          <p:cNvPr id="2591779" name="Text Box 35"/>
          <p:cNvSpPr txBox="1">
            <a:spLocks noChangeArrowheads="1"/>
          </p:cNvSpPr>
          <p:nvPr/>
        </p:nvSpPr>
        <p:spPr bwMode="auto">
          <a:xfrm>
            <a:off x="323853" y="517261"/>
            <a:ext cx="1439863" cy="369332"/>
          </a:xfrm>
          <a:prstGeom prst="rect">
            <a:avLst/>
          </a:prstGeom>
          <a:solidFill>
            <a:schemeClr val="bg1"/>
          </a:solidFill>
          <a:ln w="12700" algn="ctr">
            <a:noFill/>
            <a:miter lim="800000"/>
            <a:headEnd/>
            <a:tailEnd/>
          </a:ln>
          <a:effectLst/>
        </p:spPr>
        <p:txBody>
          <a:bodyPr>
            <a:spAutoFit/>
          </a:bodyPr>
          <a:lstStyle/>
          <a:p>
            <a:pPr>
              <a:defRPr/>
            </a:pPr>
            <a:endParaRPr lang="es-ES" dirty="0">
              <a:effectLst>
                <a:outerShdw blurRad="38100" dist="38100" dir="2700000" algn="tl">
                  <a:srgbClr val="C0C0C0"/>
                </a:outerShdw>
              </a:effectLst>
            </a:endParaRPr>
          </a:p>
        </p:txBody>
      </p:sp>
      <p:sp>
        <p:nvSpPr>
          <p:cNvPr id="2591780" name="Text Box 36"/>
          <p:cNvSpPr txBox="1">
            <a:spLocks noChangeArrowheads="1"/>
          </p:cNvSpPr>
          <p:nvPr/>
        </p:nvSpPr>
        <p:spPr bwMode="auto">
          <a:xfrm>
            <a:off x="179391" y="4778375"/>
            <a:ext cx="936625" cy="369332"/>
          </a:xfrm>
          <a:prstGeom prst="rect">
            <a:avLst/>
          </a:prstGeom>
          <a:solidFill>
            <a:schemeClr val="bg1"/>
          </a:solidFill>
          <a:ln w="12700" algn="ctr">
            <a:noFill/>
            <a:miter lim="800000"/>
            <a:headEnd/>
            <a:tailEnd/>
          </a:ln>
          <a:effectLst/>
        </p:spPr>
        <p:txBody>
          <a:bodyPr>
            <a:spAutoFit/>
          </a:bodyPr>
          <a:lstStyle/>
          <a:p>
            <a:pPr>
              <a:defRPr/>
            </a:pPr>
            <a:endParaRPr lang="es-ES" dirty="0">
              <a:effectLst>
                <a:outerShdw blurRad="38100" dist="38100" dir="2700000" algn="tl">
                  <a:srgbClr val="C0C0C0"/>
                </a:outerShdw>
              </a:effectLst>
            </a:endParaRPr>
          </a:p>
        </p:txBody>
      </p:sp>
      <p:sp>
        <p:nvSpPr>
          <p:cNvPr id="2591782" name="Text Box 38"/>
          <p:cNvSpPr txBox="1">
            <a:spLocks noChangeArrowheads="1"/>
          </p:cNvSpPr>
          <p:nvPr/>
        </p:nvSpPr>
        <p:spPr bwMode="auto">
          <a:xfrm>
            <a:off x="1187452" y="3389313"/>
            <a:ext cx="576263" cy="369332"/>
          </a:xfrm>
          <a:prstGeom prst="rect">
            <a:avLst/>
          </a:prstGeom>
          <a:noFill/>
          <a:ln w="12700" algn="ctr">
            <a:noFill/>
            <a:miter lim="800000"/>
            <a:headEnd/>
            <a:tailEnd/>
          </a:ln>
          <a:effectLst/>
        </p:spPr>
        <p:txBody>
          <a:bodyPr>
            <a:spAutoFit/>
          </a:bodyPr>
          <a:lstStyle/>
          <a:p>
            <a:pPr>
              <a:defRPr/>
            </a:pPr>
            <a:endParaRPr lang="es-ES" dirty="0">
              <a:effectLst>
                <a:outerShdw blurRad="38100" dist="38100" dir="2700000" algn="tl">
                  <a:srgbClr val="C0C0C0"/>
                </a:outerShdw>
              </a:effectLst>
            </a:endParaRPr>
          </a:p>
        </p:txBody>
      </p:sp>
      <p:sp>
        <p:nvSpPr>
          <p:cNvPr id="2591784" name="Text Box 40"/>
          <p:cNvSpPr txBox="1">
            <a:spLocks noChangeArrowheads="1"/>
          </p:cNvSpPr>
          <p:nvPr/>
        </p:nvSpPr>
        <p:spPr bwMode="auto">
          <a:xfrm>
            <a:off x="684216" y="517261"/>
            <a:ext cx="719137" cy="369332"/>
          </a:xfrm>
          <a:prstGeom prst="rect">
            <a:avLst/>
          </a:prstGeom>
          <a:solidFill>
            <a:schemeClr val="bg1"/>
          </a:solidFill>
          <a:ln w="12700" algn="ctr">
            <a:noFill/>
            <a:miter lim="800000"/>
            <a:headEnd/>
            <a:tailEnd/>
          </a:ln>
          <a:effectLst/>
        </p:spPr>
        <p:txBody>
          <a:bodyPr>
            <a:spAutoFit/>
          </a:bodyPr>
          <a:lstStyle/>
          <a:p>
            <a:pPr>
              <a:defRPr/>
            </a:pPr>
            <a:endParaRPr lang="es-ES" dirty="0">
              <a:effectLst>
                <a:outerShdw blurRad="38100" dist="38100" dir="2700000" algn="tl">
                  <a:srgbClr val="C0C0C0"/>
                </a:outerShdw>
              </a:effectLst>
            </a:endParaRPr>
          </a:p>
        </p:txBody>
      </p:sp>
    </p:spTree>
    <p:extLst>
      <p:ext uri="{BB962C8B-B14F-4D97-AF65-F5344CB8AC3E}">
        <p14:creationId xmlns:p14="http://schemas.microsoft.com/office/powerpoint/2010/main" val="129433960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642" name="Text Box 2"/>
          <p:cNvSpPr txBox="1">
            <a:spLocks noChangeArrowheads="1"/>
          </p:cNvSpPr>
          <p:nvPr/>
        </p:nvSpPr>
        <p:spPr bwMode="auto">
          <a:xfrm>
            <a:off x="899594" y="517261"/>
            <a:ext cx="6480175" cy="369332"/>
          </a:xfrm>
          <a:prstGeom prst="rect">
            <a:avLst/>
          </a:prstGeom>
          <a:noFill/>
          <a:ln w="12700" algn="ctr">
            <a:noFill/>
            <a:miter lim="800000"/>
            <a:headEnd/>
            <a:tailEnd/>
          </a:ln>
          <a:effectLst/>
        </p:spPr>
        <p:txBody>
          <a:bodyPr>
            <a:spAutoFit/>
          </a:bodyPr>
          <a:lstStyle/>
          <a:p>
            <a:pPr>
              <a:defRPr/>
            </a:pPr>
            <a:r>
              <a:rPr lang="es-UY" u="none" dirty="0">
                <a:solidFill>
                  <a:schemeClr val="accent6">
                    <a:lumMod val="75000"/>
                  </a:schemeClr>
                </a:solidFill>
                <a:effectLst>
                  <a:outerShdw blurRad="38100" dist="38100" dir="2700000" algn="tl">
                    <a:srgbClr val="C0C0C0"/>
                  </a:outerShdw>
                </a:effectLst>
                <a:latin typeface="Arial Black" pitchFamily="34" charset="0"/>
              </a:rPr>
              <a:t>Aprendizaje innovador</a:t>
            </a:r>
            <a:endParaRPr lang="en-US" u="none" dirty="0">
              <a:solidFill>
                <a:schemeClr val="accent6">
                  <a:lumMod val="75000"/>
                </a:schemeClr>
              </a:solidFill>
              <a:effectLst>
                <a:outerShdw blurRad="38100" dist="38100" dir="2700000" algn="tl">
                  <a:srgbClr val="C0C0C0"/>
                </a:outerShdw>
              </a:effectLst>
              <a:latin typeface="Arial Black" pitchFamily="34" charset="0"/>
            </a:endParaRPr>
          </a:p>
        </p:txBody>
      </p:sp>
      <p:sp>
        <p:nvSpPr>
          <p:cNvPr id="2544643" name="Text Box 3"/>
          <p:cNvSpPr txBox="1">
            <a:spLocks noChangeArrowheads="1"/>
          </p:cNvSpPr>
          <p:nvPr/>
        </p:nvSpPr>
        <p:spPr bwMode="auto">
          <a:xfrm>
            <a:off x="539554" y="1169372"/>
            <a:ext cx="7057479" cy="3785652"/>
          </a:xfrm>
          <a:prstGeom prst="rect">
            <a:avLst/>
          </a:prstGeom>
          <a:noFill/>
          <a:ln w="12700" algn="ctr">
            <a:noFill/>
            <a:miter lim="800000"/>
            <a:headEnd/>
            <a:tailEnd/>
          </a:ln>
          <a:effectLst/>
        </p:spPr>
        <p:txBody>
          <a:bodyPr wrap="square">
            <a:spAutoFit/>
          </a:bodyPr>
          <a:lstStyle/>
          <a:p>
            <a:pPr algn="l">
              <a:buClr>
                <a:srgbClr val="A50021"/>
              </a:buClr>
              <a:buFont typeface="Wingdings" pitchFamily="2" charset="2"/>
              <a:buChar char="Ì"/>
              <a:defRPr/>
            </a:pPr>
            <a:r>
              <a:rPr lang="es-MX" sz="1800" u="none" dirty="0">
                <a:solidFill>
                  <a:schemeClr val="tx1"/>
                </a:solidFill>
                <a:effectLst>
                  <a:outerShdw blurRad="38100" dist="38100" dir="2700000" algn="tl">
                    <a:srgbClr val="C0C0C0"/>
                  </a:outerShdw>
                </a:effectLst>
                <a:latin typeface="Bookman Old Style" pitchFamily="18" charset="0"/>
              </a:rPr>
              <a:t>  </a:t>
            </a:r>
            <a:r>
              <a:rPr lang="es-MX" sz="2000" u="none" dirty="0">
                <a:solidFill>
                  <a:schemeClr val="accent1">
                    <a:lumMod val="75000"/>
                  </a:schemeClr>
                </a:solidFill>
                <a:effectLst>
                  <a:outerShdw blurRad="38100" dist="38100" dir="2700000" algn="tl">
                    <a:srgbClr val="C0C0C0"/>
                  </a:outerShdw>
                </a:effectLst>
              </a:rPr>
              <a:t>Una actitud sistémica y prospectiva se concreta en una nueva identidad institucional que se expresa en Valores ( criterios conceptuales y metodológicos), en la Misión y la Visión institucional</a:t>
            </a:r>
          </a:p>
          <a:p>
            <a:pPr algn="l">
              <a:buClr>
                <a:srgbClr val="A50021"/>
              </a:buClr>
              <a:buFont typeface="Wingdings" pitchFamily="2" charset="2"/>
              <a:buChar char="Ì"/>
              <a:defRPr/>
            </a:pPr>
            <a:r>
              <a:rPr lang="es-MX" sz="2000" u="none" dirty="0">
                <a:solidFill>
                  <a:schemeClr val="accent1">
                    <a:lumMod val="75000"/>
                  </a:schemeClr>
                </a:solidFill>
                <a:effectLst>
                  <a:outerShdw blurRad="38100" dist="38100" dir="2700000" algn="tl">
                    <a:srgbClr val="C0C0C0"/>
                  </a:outerShdw>
                </a:effectLst>
              </a:rPr>
              <a:t> Requiere que los actores de la comunidad educativa los  conozcan, compartan y revisen colectivamente: apropien de la identidad institucional.  </a:t>
            </a:r>
          </a:p>
          <a:p>
            <a:pPr algn="l">
              <a:buClr>
                <a:srgbClr val="A50021"/>
              </a:buClr>
              <a:buFont typeface="Wingdings" pitchFamily="2" charset="2"/>
              <a:buChar char="Ì"/>
              <a:defRPr/>
            </a:pPr>
            <a:r>
              <a:rPr lang="es-MX" sz="2000" u="none" dirty="0">
                <a:solidFill>
                  <a:schemeClr val="accent1">
                    <a:lumMod val="75000"/>
                  </a:schemeClr>
                </a:solidFill>
                <a:effectLst>
                  <a:outerShdw blurRad="38100" dist="38100" dir="2700000" algn="tl">
                    <a:srgbClr val="C0C0C0"/>
                  </a:outerShdw>
                </a:effectLst>
              </a:rPr>
              <a:t> Tarea: lograr un código común, un </a:t>
            </a:r>
            <a:r>
              <a:rPr lang="es-MX" sz="2000" u="none" dirty="0" smtClean="0">
                <a:solidFill>
                  <a:schemeClr val="accent1">
                    <a:lumMod val="75000"/>
                  </a:schemeClr>
                </a:solidFill>
                <a:effectLst>
                  <a:outerShdw blurRad="38100" dist="38100" dir="2700000" algn="tl">
                    <a:srgbClr val="C0C0C0"/>
                  </a:outerShdw>
                </a:effectLst>
              </a:rPr>
              <a:t>acompañamiento </a:t>
            </a:r>
            <a:r>
              <a:rPr lang="es-MX" sz="2000" u="none" dirty="0">
                <a:solidFill>
                  <a:schemeClr val="accent1">
                    <a:lumMod val="75000"/>
                  </a:schemeClr>
                </a:solidFill>
                <a:effectLst>
                  <a:outerShdw blurRad="38100" dist="38100" dir="2700000" algn="tl">
                    <a:srgbClr val="C0C0C0"/>
                  </a:outerShdw>
                </a:effectLst>
              </a:rPr>
              <a:t>de los valores personales al interior del equipo innovador y de estos con los organizacionales y los de la comunidad educativa en su </a:t>
            </a:r>
            <a:r>
              <a:rPr lang="es-MX" sz="2000" u="none" dirty="0" smtClean="0">
                <a:solidFill>
                  <a:schemeClr val="accent1">
                    <a:lumMod val="75000"/>
                  </a:schemeClr>
                </a:solidFill>
                <a:effectLst>
                  <a:outerShdw blurRad="38100" dist="38100" dir="2700000" algn="tl">
                    <a:srgbClr val="C0C0C0"/>
                  </a:outerShdw>
                </a:effectLst>
              </a:rPr>
              <a:t>conjunto</a:t>
            </a:r>
            <a:endParaRPr lang="es-MX" sz="2000" dirty="0">
              <a:solidFill>
                <a:schemeClr val="accent1">
                  <a:lumMod val="75000"/>
                </a:schemeClr>
              </a:solidFill>
              <a:effectLst>
                <a:outerShdw blurRad="38100" dist="38100" dir="2700000" algn="tl">
                  <a:srgbClr val="C0C0C0"/>
                </a:outerShdw>
              </a:effectLst>
            </a:endParaRPr>
          </a:p>
          <a:p>
            <a:pPr algn="l">
              <a:buClr>
                <a:srgbClr val="A50021"/>
              </a:buClr>
              <a:buFont typeface="Wingdings" pitchFamily="2" charset="2"/>
              <a:buChar char="Ì"/>
              <a:defRPr/>
            </a:pPr>
            <a:r>
              <a:rPr lang="es-MX" sz="2000" u="none" dirty="0" smtClean="0">
                <a:solidFill>
                  <a:schemeClr val="accent1">
                    <a:lumMod val="75000"/>
                  </a:schemeClr>
                </a:solidFill>
                <a:effectLst>
                  <a:outerShdw blurRad="38100" dist="38100" dir="2700000" algn="tl">
                    <a:srgbClr val="C0C0C0"/>
                  </a:outerShdw>
                </a:effectLst>
              </a:rPr>
              <a:t>  Nueva profesionalidad docente: integrado a la gestión</a:t>
            </a:r>
            <a:endParaRPr lang="es-MX" sz="2000" u="none" dirty="0">
              <a:solidFill>
                <a:schemeClr val="accent1">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37324154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5212"/>
            <a:ext cx="1872208" cy="2012042"/>
          </a:xfrm>
          <a:prstGeom prst="rect">
            <a:avLst/>
          </a:prstGeom>
          <a:solidFill>
            <a:schemeClr val="accent2">
              <a:lumMod val="60000"/>
              <a:lumOff val="40000"/>
            </a:schemeClr>
          </a:solidFill>
        </p:spPr>
      </p:pic>
      <p:sp>
        <p:nvSpPr>
          <p:cNvPr id="3" name="2 CuadroTexto"/>
          <p:cNvSpPr txBox="1"/>
          <p:nvPr/>
        </p:nvSpPr>
        <p:spPr>
          <a:xfrm>
            <a:off x="1187624" y="3073524"/>
            <a:ext cx="6336704" cy="707886"/>
          </a:xfrm>
          <a:prstGeom prst="rect">
            <a:avLst/>
          </a:prstGeom>
          <a:noFill/>
        </p:spPr>
        <p:txBody>
          <a:bodyPr wrap="square" rtlCol="0">
            <a:spAutoFit/>
          </a:bodyPr>
          <a:lstStyle/>
          <a:p>
            <a:pPr algn="ctr"/>
            <a:r>
              <a:rPr lang="es-MX" sz="4000" dirty="0" smtClean="0">
                <a:solidFill>
                  <a:schemeClr val="accent2">
                    <a:lumMod val="75000"/>
                  </a:schemeClr>
                </a:solidFill>
                <a:effectLst>
                  <a:outerShdw blurRad="38100" dist="38100" dir="2700000" algn="tl">
                    <a:srgbClr val="000000">
                      <a:alpha val="43137"/>
                    </a:srgbClr>
                  </a:outerShdw>
                </a:effectLst>
              </a:rPr>
              <a:t>¡¡¡MUCHAS GRACIAS !!!</a:t>
            </a:r>
            <a:endParaRPr lang="es-MX" sz="40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314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20"/>
            <a:ext cx="7239000" cy="1224136"/>
          </a:xfrm>
        </p:spPr>
        <p:txBody>
          <a:bodyPr>
            <a:noAutofit/>
          </a:bodyPr>
          <a:lstStyle/>
          <a:p>
            <a:pPr algn="ctr"/>
            <a:r>
              <a:rPr lang="es-MX" sz="2400" dirty="0" smtClean="0">
                <a:solidFill>
                  <a:schemeClr val="accent5"/>
                </a:solidFill>
              </a:rPr>
              <a:t>INTROYECCIÓN, JERARQUIZACIÓN Y VALORIZACIÓN social</a:t>
            </a:r>
            <a:br>
              <a:rPr lang="es-MX" sz="2400" dirty="0" smtClean="0">
                <a:solidFill>
                  <a:schemeClr val="accent5"/>
                </a:solidFill>
              </a:rPr>
            </a:br>
            <a:r>
              <a:rPr lang="es-MX" sz="2400" dirty="0" smtClean="0">
                <a:solidFill>
                  <a:schemeClr val="accent5"/>
                </a:solidFill>
              </a:rPr>
              <a:t>DESIGUAL DE TAREAS Y COMPETENCIAS </a:t>
            </a:r>
            <a:endParaRPr lang="es-AR" sz="2400" dirty="0">
              <a:solidFill>
                <a:schemeClr val="accent5"/>
              </a:solidFill>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5372"/>
            <a:ext cx="280831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a:xfrm>
            <a:off x="3131840" y="1201316"/>
            <a:ext cx="4464496" cy="4320480"/>
          </a:xfrm>
          <a:prstGeom prst="ellipse">
            <a:avLst/>
          </a:prstGeom>
          <a:ln w="76200">
            <a:solidFill>
              <a:schemeClr val="accent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AR" dirty="0"/>
          </a:p>
        </p:txBody>
      </p:sp>
      <p:sp>
        <p:nvSpPr>
          <p:cNvPr id="111617" name="Rectangle 1"/>
          <p:cNvSpPr>
            <a:spLocks noChangeArrowheads="1"/>
          </p:cNvSpPr>
          <p:nvPr/>
        </p:nvSpPr>
        <p:spPr bwMode="auto">
          <a:xfrm>
            <a:off x="3779912" y="1644105"/>
            <a:ext cx="33123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 algn="l"/>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Lst>
            </a:pPr>
            <a:r>
              <a:rPr kumimoji="0" lang="es-MX" sz="1200" b="1" i="0" u="none" strike="noStrike" cap="none" normalizeH="0" baseline="0" dirty="0" smtClean="0">
                <a:ln>
                  <a:noFill/>
                </a:ln>
                <a:solidFill>
                  <a:schemeClr val="bg1"/>
                </a:solidFill>
                <a:effectLst/>
                <a:ea typeface="Times New Roman" pitchFamily="18" charset="0"/>
                <a:cs typeface="Arial" pitchFamily="34" charset="0"/>
              </a:rPr>
              <a:t>En la autopercepción así como en las trayectorias de vida y laborales tienen un rol muchas veces determinante, las expectativas  y estereotipos sociales que no sólo han fundamentado históricamente la división sexual del trabajo sino que condicionan las opciones  vocacionales</a:t>
            </a:r>
            <a:r>
              <a:rPr kumimoji="0" lang="es-MX" sz="1200" b="1" i="0" u="none" strike="noStrike" cap="none" normalizeH="0" dirty="0" smtClean="0">
                <a:ln>
                  <a:noFill/>
                </a:ln>
                <a:solidFill>
                  <a:schemeClr val="bg1"/>
                </a:solidFill>
                <a:effectLst/>
                <a:ea typeface="Times New Roman" pitchFamily="18" charset="0"/>
                <a:cs typeface="Arial" pitchFamily="34" charset="0"/>
              </a:rPr>
              <a:t> y </a:t>
            </a:r>
            <a:r>
              <a:rPr kumimoji="0" lang="es-MX" sz="1200" b="1" i="0" u="none" strike="noStrike" cap="none" normalizeH="0" baseline="0" dirty="0" smtClean="0">
                <a:ln>
                  <a:noFill/>
                </a:ln>
                <a:solidFill>
                  <a:schemeClr val="bg1"/>
                </a:solidFill>
                <a:effectLst/>
                <a:ea typeface="Times New Roman" pitchFamily="18" charset="0"/>
                <a:cs typeface="Arial" pitchFamily="34" charset="0"/>
              </a:rPr>
              <a:t>profesionales y los lugares </a:t>
            </a:r>
            <a:r>
              <a:rPr kumimoji="0" lang="es-MX" sz="1200" b="1" i="1" u="none" strike="noStrike" cap="none" normalizeH="0" baseline="0" dirty="0" smtClean="0">
                <a:ln>
                  <a:noFill/>
                </a:ln>
                <a:solidFill>
                  <a:schemeClr val="bg1"/>
                </a:solidFill>
                <a:effectLst/>
                <a:ea typeface="Times New Roman" pitchFamily="18" charset="0"/>
                <a:cs typeface="Arial" pitchFamily="34" charset="0"/>
              </a:rPr>
              <a:t>reservados</a:t>
            </a:r>
            <a:r>
              <a:rPr kumimoji="0" lang="es-MX" sz="1200" b="1" i="0" u="none" strike="noStrike" cap="none" normalizeH="0" baseline="0" dirty="0" smtClean="0">
                <a:ln>
                  <a:noFill/>
                </a:ln>
                <a:solidFill>
                  <a:schemeClr val="bg1"/>
                </a:solidFill>
                <a:effectLst/>
                <a:ea typeface="Times New Roman" pitchFamily="18" charset="0"/>
                <a:cs typeface="Arial" pitchFamily="34" charset="0"/>
              </a:rPr>
              <a:t> a hombres y mujeres en lo personal, laboral y profesional. Este  círculo se cierra porque impacta en el desarrollo de los recursos internos - autoestima, confianza en sí mismo, habilidad de liderazgo, capacidad para expresar intereses propios y para planificar, etc.- y,  ellos son la materia prima para los procesos educativos y laborales. A  desnaturalizarlos </a:t>
            </a:r>
            <a:r>
              <a:rPr kumimoji="0" lang="es-MX" sz="1200" b="1" i="0" u="none" strike="noStrike" cap="none" normalizeH="0" dirty="0" smtClean="0">
                <a:ln>
                  <a:noFill/>
                </a:ln>
                <a:solidFill>
                  <a:schemeClr val="bg1"/>
                </a:solidFill>
                <a:effectLst/>
                <a:ea typeface="Times New Roman" pitchFamily="18" charset="0"/>
                <a:cs typeface="Arial" pitchFamily="34" charset="0"/>
              </a:rPr>
              <a:t>nos enseña la</a:t>
            </a:r>
            <a:r>
              <a:rPr kumimoji="0" lang="es-MX" sz="1200" b="1" i="0" u="none" strike="noStrike" cap="none" normalizeH="0" dirty="0" smtClean="0">
                <a:ln>
                  <a:noFill/>
                </a:ln>
                <a:solidFill>
                  <a:schemeClr val="tx1"/>
                </a:solidFill>
                <a:effectLst/>
                <a:ea typeface="Times New Roman" pitchFamily="18" charset="0"/>
                <a:cs typeface="Arial" pitchFamily="34" charset="0"/>
              </a:rPr>
              <a:t> </a:t>
            </a:r>
            <a:r>
              <a:rPr kumimoji="0" lang="es-MX" sz="1200" b="1" i="0" u="none" strike="noStrike" cap="none" normalizeH="0" dirty="0" smtClean="0">
                <a:ln>
                  <a:noFill/>
                </a:ln>
                <a:solidFill>
                  <a:schemeClr val="bg1"/>
                </a:solidFill>
                <a:effectLst/>
                <a:ea typeface="Times New Roman" pitchFamily="18" charset="0"/>
                <a:cs typeface="Arial" pitchFamily="34" charset="0"/>
              </a:rPr>
              <a:t>perspectiva de género</a:t>
            </a:r>
            <a:r>
              <a:rPr kumimoji="0" lang="es-MX" sz="1200" b="1" i="0" u="none" strike="noStrike" cap="none" normalizeH="0" dirty="0" smtClean="0">
                <a:ln>
                  <a:noFill/>
                </a:ln>
                <a:solidFill>
                  <a:schemeClr val="tx1"/>
                </a:solidFill>
                <a:effectLst/>
                <a:ea typeface="Times New Roman" pitchFamily="18" charset="0"/>
                <a:cs typeface="Arial" pitchFamily="34" charset="0"/>
              </a:rPr>
              <a:t>. </a:t>
            </a:r>
            <a:endParaRPr kumimoji="0" lang="es-MX" sz="12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40286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340" y="-22819"/>
            <a:ext cx="6248400" cy="708687"/>
          </a:xfrm>
        </p:spPr>
        <p:txBody>
          <a:bodyPr/>
          <a:lstStyle/>
          <a:p>
            <a:r>
              <a:rPr lang="es-UY" dirty="0" smtClean="0">
                <a:solidFill>
                  <a:schemeClr val="accent5"/>
                </a:solidFill>
              </a:rPr>
              <a:t>Perspectiva de género</a:t>
            </a:r>
            <a:endParaRPr lang="es-ES" dirty="0">
              <a:solidFill>
                <a:schemeClr val="accent5"/>
              </a:solidFill>
            </a:endParaRPr>
          </a:p>
        </p:txBody>
      </p:sp>
      <p:sp>
        <p:nvSpPr>
          <p:cNvPr id="3" name="2 CuadroTexto"/>
          <p:cNvSpPr txBox="1"/>
          <p:nvPr/>
        </p:nvSpPr>
        <p:spPr>
          <a:xfrm>
            <a:off x="1139619" y="697260"/>
            <a:ext cx="6972774" cy="4001095"/>
          </a:xfrm>
          <a:prstGeom prst="rect">
            <a:avLst/>
          </a:prstGeom>
          <a:noFill/>
        </p:spPr>
        <p:txBody>
          <a:bodyPr wrap="square" rtlCol="0">
            <a:spAutoFit/>
          </a:bodyPr>
          <a:lstStyle/>
          <a:p>
            <a:pPr>
              <a:buFont typeface="Wingdings" pitchFamily="2" charset="2"/>
              <a:buChar char=""/>
            </a:pPr>
            <a:r>
              <a:rPr lang="es-UY" sz="2000" dirty="0"/>
              <a:t> </a:t>
            </a:r>
            <a:r>
              <a:rPr lang="es-UY" dirty="0"/>
              <a:t>personas situadas  y condicionadas  pero capaces de  modificar  la situación de </a:t>
            </a:r>
            <a:r>
              <a:rPr lang="es-UY" dirty="0" smtClean="0"/>
              <a:t>partida </a:t>
            </a:r>
            <a:r>
              <a:rPr lang="es-UY" dirty="0"/>
              <a:t>mediante toma de conciencia y estrategias individuales y colectivas:  deconstruir,  resignificar creencias y pasado para construir un futuro </a:t>
            </a:r>
            <a:r>
              <a:rPr lang="es-UY" dirty="0" smtClean="0"/>
              <a:t>distinto; </a:t>
            </a:r>
            <a:endParaRPr lang="es-UY" dirty="0"/>
          </a:p>
          <a:p>
            <a:pPr>
              <a:buFont typeface="Wingdings" pitchFamily="2" charset="2"/>
              <a:buChar char=""/>
            </a:pPr>
            <a:r>
              <a:rPr lang="es-UY" dirty="0"/>
              <a:t> marco conceptual,  instrumento de análisis de las relaciones sociales : </a:t>
            </a:r>
            <a:r>
              <a:rPr lang="es-UY" dirty="0" smtClean="0"/>
              <a:t> </a:t>
            </a:r>
            <a:r>
              <a:rPr lang="es-ES_tradnl" dirty="0"/>
              <a:t>cómo los grupos transforman la anatomía corporal en competencias y posibilidades  de </a:t>
            </a:r>
            <a:r>
              <a:rPr lang="es-ES_tradnl" dirty="0" smtClean="0"/>
              <a:t>actuación: </a:t>
            </a:r>
            <a:r>
              <a:rPr lang="es-ES_tradnl" b="1" dirty="0" smtClean="0">
                <a:solidFill>
                  <a:schemeClr val="accent1">
                    <a:lumMod val="75000"/>
                  </a:schemeClr>
                </a:solidFill>
              </a:rPr>
              <a:t>TRANSVERSAL;</a:t>
            </a:r>
            <a:r>
              <a:rPr lang="es-ES_tradnl" dirty="0" smtClean="0"/>
              <a:t> </a:t>
            </a:r>
          </a:p>
          <a:p>
            <a:pPr>
              <a:buFont typeface="Wingdings" pitchFamily="2" charset="2"/>
              <a:buChar char=""/>
            </a:pPr>
            <a:r>
              <a:rPr lang="es-ES_tradnl" dirty="0" smtClean="0"/>
              <a:t> amplia </a:t>
            </a:r>
            <a:r>
              <a:rPr lang="es-ES_tradnl" dirty="0"/>
              <a:t>y cambia la mirada, el esquema referencial desde el que operamos y  orienta las </a:t>
            </a:r>
            <a:r>
              <a:rPr lang="es-ES_tradnl" dirty="0" smtClean="0"/>
              <a:t>decisiones: PROCESOS GENERIZANTES: no son ajenos, responsables y protagonistas</a:t>
            </a:r>
            <a:r>
              <a:rPr lang="es-ES_tradnl" dirty="0" smtClean="0"/>
              <a:t>;</a:t>
            </a:r>
          </a:p>
          <a:p>
            <a:pPr marL="342889" indent="-342889" algn="ctr"/>
            <a:r>
              <a:rPr lang="es-ES" dirty="0">
                <a:solidFill>
                  <a:srgbClr val="7030A0"/>
                </a:solidFill>
                <a:ea typeface="ＭＳ Ｐゴシック" pitchFamily="34" charset="-128"/>
              </a:rPr>
              <a:t>El poder no se tiene, se ejerce: no es una esencia o una sustancia, es una red de relaciones” </a:t>
            </a:r>
            <a:r>
              <a:rPr lang="en-US" dirty="0" err="1">
                <a:solidFill>
                  <a:srgbClr val="7030A0"/>
                </a:solidFill>
                <a:ea typeface="ＭＳ Ｐゴシック" pitchFamily="34" charset="-128"/>
              </a:rPr>
              <a:t>Nuria</a:t>
            </a:r>
            <a:r>
              <a:rPr lang="en-US" dirty="0">
                <a:solidFill>
                  <a:srgbClr val="7030A0"/>
                </a:solidFill>
                <a:ea typeface="ＭＳ Ｐゴシック" pitchFamily="34" charset="-128"/>
              </a:rPr>
              <a:t> Varela</a:t>
            </a:r>
            <a:endParaRPr lang="es-ES" dirty="0">
              <a:solidFill>
                <a:srgbClr val="7030A0"/>
              </a:solidFill>
              <a:ea typeface="ＭＳ Ｐゴシック" pitchFamily="34" charset="-128"/>
            </a:endParaRPr>
          </a:p>
          <a:p>
            <a:pPr>
              <a:buFont typeface="Wingdings" pitchFamily="2" charset="2"/>
              <a:buChar char=""/>
            </a:pPr>
            <a:r>
              <a:rPr lang="es-ES_tradnl" dirty="0" smtClean="0"/>
              <a:t> </a:t>
            </a:r>
            <a:r>
              <a:rPr lang="es-UY" dirty="0"/>
              <a:t>da cuenta e integra las perspectivas  revelando la progresiva profundización de las desigualdades, vulnerabilidad y exclusión </a:t>
            </a:r>
            <a:r>
              <a:rPr lang="es-UY" dirty="0" smtClean="0"/>
              <a:t>.</a:t>
            </a:r>
            <a:endParaRPr lang="es-UY" dirty="0"/>
          </a:p>
        </p:txBody>
      </p:sp>
      <p:pic>
        <p:nvPicPr>
          <p:cNvPr id="4" name="3 Imagen" descr="Telescopio - dibujo.JPG"/>
          <p:cNvPicPr>
            <a:picLocks noChangeAspect="1"/>
          </p:cNvPicPr>
          <p:nvPr/>
        </p:nvPicPr>
        <p:blipFill>
          <a:blip r:embed="rId2" cstate="print"/>
          <a:stretch>
            <a:fillRect/>
          </a:stretch>
        </p:blipFill>
        <p:spPr>
          <a:xfrm>
            <a:off x="-36512" y="1921396"/>
            <a:ext cx="1176131" cy="1440160"/>
          </a:xfrm>
          <a:prstGeom prst="rect">
            <a:avLst/>
          </a:prstGeom>
        </p:spPr>
      </p:pic>
      <p:sp>
        <p:nvSpPr>
          <p:cNvPr id="7" name="6 CuadroTexto"/>
          <p:cNvSpPr txBox="1"/>
          <p:nvPr/>
        </p:nvSpPr>
        <p:spPr>
          <a:xfrm>
            <a:off x="395536" y="4945733"/>
            <a:ext cx="7704856" cy="707886"/>
          </a:xfrm>
          <a:prstGeom prst="rect">
            <a:avLst/>
          </a:prstGeom>
          <a:noFill/>
        </p:spPr>
        <p:txBody>
          <a:bodyPr wrap="square" rtlCol="0">
            <a:spAutoFit/>
          </a:bodyPr>
          <a:lstStyle/>
          <a:p>
            <a:pPr algn="ctr">
              <a:buClr>
                <a:schemeClr val="accent2">
                  <a:lumMod val="50000"/>
                </a:schemeClr>
              </a:buClr>
              <a:buFont typeface="Wingdings" pitchFamily="2" charset="2"/>
              <a:buChar char=""/>
            </a:pPr>
            <a:r>
              <a:rPr lang="es-UY" dirty="0" smtClean="0"/>
              <a:t>  </a:t>
            </a:r>
            <a:r>
              <a:rPr lang="es-UY" sz="2000" dirty="0" smtClean="0">
                <a:solidFill>
                  <a:schemeClr val="accent2">
                    <a:lumMod val="50000"/>
                  </a:schemeClr>
                </a:solidFill>
                <a:effectLst>
                  <a:outerShdw blurRad="38100" dist="38100" dir="2700000" algn="tl">
                    <a:srgbClr val="000000">
                      <a:alpha val="43137"/>
                    </a:srgbClr>
                  </a:outerShdw>
                </a:effectLst>
              </a:rPr>
              <a:t>CONDICIÓN DE PERTINENCIA, CALIDAD y EQUIDAD </a:t>
            </a:r>
          </a:p>
          <a:p>
            <a:pPr algn="ctr">
              <a:buClr>
                <a:schemeClr val="accent2">
                  <a:lumMod val="50000"/>
                </a:schemeClr>
              </a:buClr>
            </a:pPr>
            <a:r>
              <a:rPr lang="es-UY" sz="2000" dirty="0" smtClean="0">
                <a:solidFill>
                  <a:schemeClr val="accent2">
                    <a:lumMod val="50000"/>
                  </a:schemeClr>
                </a:solidFill>
                <a:effectLst>
                  <a:outerShdw blurRad="38100" dist="38100" dir="2700000" algn="tl">
                    <a:srgbClr val="000000">
                      <a:alpha val="43137"/>
                    </a:srgbClr>
                  </a:outerShdw>
                </a:effectLst>
              </a:rPr>
              <a:t>DE LAS INTERVENCIONES SOCIALES </a:t>
            </a:r>
            <a:endParaRPr lang="es-AR" sz="20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0" end="0"/>
                                            </p:txEl>
                                          </p:spTgt>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66868" y="697260"/>
            <a:ext cx="5105400" cy="2664296"/>
          </a:xfrm>
          <a:solidFill>
            <a:srgbClr val="00B050"/>
          </a:solidFill>
        </p:spPr>
        <p:txBody>
          <a:bodyPr/>
          <a:lstStyle/>
          <a:p>
            <a:r>
              <a:rPr lang="es-MX" dirty="0" smtClean="0"/>
              <a:t>LA EMERGENCIA DE UN NUEVO PARADIGMA  DEL EMPLEO</a:t>
            </a:r>
            <a:endParaRPr lang="es-AR" dirty="0"/>
          </a:p>
        </p:txBody>
      </p:sp>
      <p:sp>
        <p:nvSpPr>
          <p:cNvPr id="3" name="2 Subtítulo"/>
          <p:cNvSpPr>
            <a:spLocks noGrp="1"/>
          </p:cNvSpPr>
          <p:nvPr>
            <p:ph type="subTitle" idx="1"/>
          </p:nvPr>
        </p:nvSpPr>
        <p:spPr>
          <a:xfrm>
            <a:off x="3354442" y="3649589"/>
            <a:ext cx="5114778" cy="1656183"/>
          </a:xfrm>
        </p:spPr>
        <p:txBody>
          <a:bodyPr>
            <a:normAutofit fontScale="70000" lnSpcReduction="20000"/>
          </a:bodyPr>
          <a:lstStyle/>
          <a:p>
            <a:pPr algn="just">
              <a:buClr>
                <a:schemeClr val="bg1"/>
              </a:buClr>
            </a:pPr>
            <a:r>
              <a:rPr lang="es-MX" dirty="0" smtClean="0"/>
              <a:t>  </a:t>
            </a:r>
            <a:r>
              <a:rPr lang="es-MX" sz="2600" dirty="0" smtClean="0"/>
              <a:t>Transición entre siglos y comienzos de la gran crisis del empleo mundial</a:t>
            </a:r>
          </a:p>
          <a:p>
            <a:pPr algn="just">
              <a:buClr>
                <a:schemeClr val="bg1"/>
              </a:buClr>
              <a:buFont typeface="Wingdings" pitchFamily="2" charset="2"/>
              <a:buChar char="§"/>
            </a:pPr>
            <a:r>
              <a:rPr lang="es-MX" sz="2600" dirty="0" smtClean="0"/>
              <a:t>EMPLEO: entendido como todo tipo de trabajo remunerado en el sistema de producción de bienes y servicios , incluyendo el trabajo de cuidado en el ámbito doméstico</a:t>
            </a:r>
            <a:endParaRPr lang="es-AR" sz="2600" dirty="0" smtClean="0"/>
          </a:p>
          <a:p>
            <a:endParaRPr lang="es-MX" b="1" dirty="0" smtClean="0"/>
          </a:p>
          <a:p>
            <a:endParaRPr lang="es-MX" b="1" dirty="0" smtClean="0"/>
          </a:p>
          <a:p>
            <a:endParaRPr lang="es-AR" b="1" dirty="0"/>
          </a:p>
        </p:txBody>
      </p:sp>
      <p:pic>
        <p:nvPicPr>
          <p:cNvPr id="4" name="Picture 2" descr="cid:image001.png@01D148A5.3E0CE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80724"/>
            <a:ext cx="914400" cy="115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3835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6931</TotalTime>
  <Words>8472</Words>
  <Application>Microsoft Office PowerPoint</Application>
  <PresentationFormat>Presentación en pantalla (16:10)</PresentationFormat>
  <Paragraphs>596</Paragraphs>
  <Slides>69</Slides>
  <Notes>24</Notes>
  <HiddenSlides>0</HiddenSlides>
  <MMClips>0</MMClips>
  <ScaleCrop>false</ScaleCrop>
  <HeadingPairs>
    <vt:vector size="4" baseType="variant">
      <vt:variant>
        <vt:lpstr>Tema</vt:lpstr>
      </vt:variant>
      <vt:variant>
        <vt:i4>3</vt:i4>
      </vt:variant>
      <vt:variant>
        <vt:lpstr>Títulos de diapositiva</vt:lpstr>
      </vt:variant>
      <vt:variant>
        <vt:i4>69</vt:i4>
      </vt:variant>
    </vt:vector>
  </HeadingPairs>
  <TitlesOfParts>
    <vt:vector size="72" baseType="lpstr">
      <vt:lpstr>Tema de Office</vt:lpstr>
      <vt:lpstr>Diseño personalizado</vt:lpstr>
      <vt:lpstr>Opulento</vt:lpstr>
      <vt:lpstr>EL ENFOQUE INTEGRADO DE GÉNERO  y derechos humanos en la FormacióN  Diferenciada técnico profesional: condición de pertinencia, calidad y  equidad</vt:lpstr>
      <vt:lpstr>CONSTRUCCIÓN colectiva de conocimiento sobre SOBRE GÉNERO, DERECHOS HUMANOS trabajo, EDUCACIÓN Y DESARROLLO</vt:lpstr>
      <vt:lpstr>Presentación de PowerPoint</vt:lpstr>
      <vt:lpstr>Presentación de PowerPoint</vt:lpstr>
      <vt:lpstr>    Perspectiva      de género </vt:lpstr>
      <vt:lpstr>Presentación de PowerPoint</vt:lpstr>
      <vt:lpstr>INTROYECCIÓN, JERARQUIZACIÓN Y VALORIZACIÓN social DESIGUAL DE TAREAS Y COMPETENCIAS </vt:lpstr>
      <vt:lpstr>Perspectiva de género</vt:lpstr>
      <vt:lpstr>LA EMERGENCIA DE UN NUEVO PARADIGMA  DEL EMPLEO</vt:lpstr>
      <vt:lpstr>Presentación de PowerPoint</vt:lpstr>
      <vt:lpstr>Presentación de PowerPoint</vt:lpstr>
      <vt:lpstr>RÁPIDO ANÁLISIS DE GÉNERO DEL NUEVO PARADIGMA DE TRABAJO DE AMÉRICA LATINA</vt:lpstr>
      <vt:lpstr>ANÁLISIS DE GÉNERO DEL NUEVO PARADIGMA DE EMPLEO: FOCO EN LOS IMPACTOS DIFERENCIADOS</vt:lpstr>
      <vt:lpstr>¿QUÉ HA CAMBIADO PARA ELLAS EN EL DECENIO DE BONANZA DE AMÉRICA LATINA? </vt:lpstr>
      <vt:lpstr> ¿QUÉ HA CAMBIADO PARA ELLAS EN EL DECENIO DE BONANZA DE AMÉRICA LATINA? </vt:lpstr>
      <vt:lpstr>¿QUÉ HA CAMBIADO PARA ELLAS EN EL DECENIO DE BONANZA DE AMÉRICA LATINA? </vt:lpstr>
      <vt:lpstr>   ¿qué ha cambiado para ellas en el decenio de bonanza de a.l? LA  agudización de la DESIGUALDAD EN EL USO DEL TIEMPO  </vt:lpstr>
      <vt:lpstr>LA EVOLUCIÓN EN EL MODELO DE DESARROLLO IMPERANTE DESDE LA CONCEPCIÓN DE LA IGUALDAD Y EL LUGAR DE LA MUJER</vt:lpstr>
      <vt:lpstr>Presentación de PowerPoint</vt:lpstr>
      <vt:lpstr>ENFOQUE DEL DESARROLLO  BASADO EN LOS  DERECHOS HUMANOS:</vt:lpstr>
      <vt:lpstr>ENFOQUE DEL DESARROLLO BASADO  EN LOS DERECHOS HUMANOS:</vt:lpstr>
      <vt:lpstr>Presentación de PowerPoint</vt:lpstr>
      <vt:lpstr>El lugar y las nuevas responsabilidades de la educación Para el trabajo ante el nuevo paradigma del empleo y los desafíos de un desarrollo sustentable e incluyente</vt:lpstr>
      <vt:lpstr>El aprendizaje permanente, la educación técnico profesional y el desarrollo de competencias en el programa global para el empleo – oit 2008</vt:lpstr>
      <vt:lpstr>Conclusiones sobre las calificaciones para la mejora de la productividad, el crecimiento del empleo y el desarrollo –Conferencia Internacional del Trabajo, 2008</vt:lpstr>
      <vt:lpstr>Significación y  APORTES  de las políticas de EDUCACIÓN para el trabajo con  enfoque integrado de derechos humanos y género</vt:lpstr>
      <vt:lpstr>Las relaciones de las POLÍTICAS DE EDUCACIÓN TÉCNICO PROFESIONAL con las políticas de igualdad, el TRABAJO y el modelo de DESARROLLO: la tensión entre el reflejo y la transformación de los paradigmas </vt:lpstr>
      <vt:lpstr>    el nuevo posicionamiento de la ePT CON PERSPECTIVA DE GÉNERO y DDHH:  desde la LUCHA POR el incremento de la matrícula femenina, pasando por  la   tensión entre el reflejo y la transformación de los condicionamientos del  mercado laboral a una herramienta proactiva  del cambio cultural</vt:lpstr>
      <vt:lpstr>el enfoque integrado de  género y ddhh como factor de innovación y  mejora de la pertinencia, la calidad y la equidad de la EDUCACIÓN  para el trabajo</vt:lpstr>
      <vt:lpstr>La integración estructural del enfoque integrado de género y ddhh como factor de innovación y  mejora de la pertinencia, la calidad y la equidad de la  EDUCACIÓN y formación  TÉCNiCO PROFESIONAL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CRUCE DE FORMACIÓN POR COMPETENCIA Y GÉNERO</vt:lpstr>
      <vt:lpstr>Presentación de PowerPoint</vt:lpstr>
      <vt:lpstr>La centralidad de la formación para  la empleabilidad y la ciudadanía</vt:lpstr>
      <vt:lpstr>Presentación de PowerPoint</vt:lpstr>
      <vt:lpstr>Presentación de PowerPoint</vt:lpstr>
      <vt:lpstr>Presentación de PowerPoint</vt:lpstr>
      <vt:lpstr>LA EVOLUCIÓN  Y NUEVO ROL DE LA  ORIENTACIÓN PROFESIONAl:DE SERVICIO ALEATORIO A COMPONENTE DEL PROCESO DE ENSEÑANZA APRENDIZAJE </vt:lpstr>
      <vt:lpstr>Presentación de PowerPoint</vt:lpstr>
      <vt:lpstr>Presentación de PowerPoint</vt:lpstr>
      <vt:lpstr>  El PROYECTO formativo OCUPACIONAL(PFO): una metodología de orientación y formación para el mejoramiento de la empleabilidad y la ciudadanía y una estrategia para el cambio planificado</vt:lpstr>
      <vt:lpstr>Presentación de PowerPoint</vt:lpstr>
      <vt:lpstr>Proyecto: metodología didáctica y herramienta para el cambio planificado </vt:lpstr>
      <vt:lpstr>Presentación de PowerPoint</vt:lpstr>
      <vt:lpstr>METODOLOGÍA DIDÁCTICA:   APRENDIZAJE POR PROYECTO</vt:lpstr>
      <vt:lpstr>Presentación de PowerPoint</vt:lpstr>
      <vt:lpstr>Presentación de PowerPoint</vt:lpstr>
      <vt:lpstr>PROYECTO FORMATIVO OCUPACIONAL</vt:lpstr>
      <vt:lpstr>Presentación de PowerPoint</vt:lpstr>
      <vt:lpstr>PLAnIFICACIÓN Y DESARROLLO CURRICULAR con enfoque integrado de GÉNERO Y DDHH.</vt:lpstr>
      <vt:lpstr>Presentación de PowerPoint</vt:lpstr>
      <vt:lpstr>Presentación de PowerPoint</vt:lpstr>
      <vt:lpstr>Presentación de PowerPoint</vt:lpstr>
      <vt:lpstr>Presentación de PowerPoint</vt:lpstr>
      <vt:lpstr>Presentación de PowerPoint</vt:lpstr>
      <vt:lpstr>Presentación de PowerPoint</vt:lpstr>
      <vt:lpstr>EL PROYECTO EDUCATIVO DE CENTRO Y LA DOBLE Y SIMULTÁNEA PERTINENCIA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http://www.centor.mx.gd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ORIENTACIÓN profesional y  PROYECTO OCUPACIONAL</dc:title>
  <dc:creator>Valued Acer Customer</dc:creator>
  <cp:lastModifiedBy>SARA SILVEIRA</cp:lastModifiedBy>
  <cp:revision>180</cp:revision>
  <cp:lastPrinted>2016-09-20T18:50:51Z</cp:lastPrinted>
  <dcterms:created xsi:type="dcterms:W3CDTF">2013-09-22T20:22:15Z</dcterms:created>
  <dcterms:modified xsi:type="dcterms:W3CDTF">2016-09-23T11:28:01Z</dcterms:modified>
</cp:coreProperties>
</file>